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9" r:id="rId1"/>
  </p:sldMasterIdLst>
  <p:notesMasterIdLst>
    <p:notesMasterId r:id="rId36"/>
  </p:notesMasterIdLst>
  <p:handoutMasterIdLst>
    <p:handoutMasterId r:id="rId37"/>
  </p:handoutMasterIdLst>
  <p:sldIdLst>
    <p:sldId id="1602" r:id="rId2"/>
    <p:sldId id="1617" r:id="rId3"/>
    <p:sldId id="1618" r:id="rId4"/>
    <p:sldId id="1619" r:id="rId5"/>
    <p:sldId id="1620" r:id="rId6"/>
    <p:sldId id="1621" r:id="rId7"/>
    <p:sldId id="1622" r:id="rId8"/>
    <p:sldId id="1623" r:id="rId9"/>
    <p:sldId id="1625" r:id="rId10"/>
    <p:sldId id="1626" r:id="rId11"/>
    <p:sldId id="1627" r:id="rId12"/>
    <p:sldId id="1628" r:id="rId13"/>
    <p:sldId id="1629" r:id="rId14"/>
    <p:sldId id="1630" r:id="rId15"/>
    <p:sldId id="1631" r:id="rId16"/>
    <p:sldId id="1632" r:id="rId17"/>
    <p:sldId id="1633" r:id="rId18"/>
    <p:sldId id="1634" r:id="rId19"/>
    <p:sldId id="1635" r:id="rId20"/>
    <p:sldId id="1636" r:id="rId21"/>
    <p:sldId id="1637" r:id="rId22"/>
    <p:sldId id="1639" r:id="rId23"/>
    <p:sldId id="1640" r:id="rId24"/>
    <p:sldId id="1641" r:id="rId25"/>
    <p:sldId id="1642" r:id="rId26"/>
    <p:sldId id="1638" r:id="rId27"/>
    <p:sldId id="1643" r:id="rId28"/>
    <p:sldId id="1644" r:id="rId29"/>
    <p:sldId id="1645" r:id="rId30"/>
    <p:sldId id="1646" r:id="rId31"/>
    <p:sldId id="1647" r:id="rId32"/>
    <p:sldId id="1649" r:id="rId33"/>
    <p:sldId id="1648" r:id="rId34"/>
    <p:sldId id="165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40"/>
    <a:srgbClr val="FFC93C"/>
    <a:srgbClr val="36F900"/>
    <a:srgbClr val="FF9900"/>
    <a:srgbClr val="3122B7"/>
    <a:srgbClr val="22318F"/>
    <a:srgbClr val="002BA0"/>
    <a:srgbClr val="003CD5"/>
    <a:srgbClr val="2E28FF"/>
    <a:srgbClr val="A8B1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47" autoAdjust="0"/>
    <p:restoredTop sz="94721" autoAdjust="0"/>
  </p:normalViewPr>
  <p:slideViewPr>
    <p:cSldViewPr snapToGrid="0" snapToObjects="1">
      <p:cViewPr>
        <p:scale>
          <a:sx n="103" d="100"/>
          <a:sy n="103" d="100"/>
        </p:scale>
        <p:origin x="-6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20/3/13</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20/3/13</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TW" altLang="en-US"/>
              <a:t>按一下以編輯母片標題樣式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pPr/>
              <a:t>20/3/13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20/3/13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6" name="TextBox 2"/>
          <p:cNvSpPr txBox="1"/>
          <p:nvPr/>
        </p:nvSpPr>
        <p:spPr>
          <a:xfrm>
            <a:off x="864348" y="1623611"/>
            <a:ext cx="7483966" cy="3724097"/>
          </a:xfrm>
          <a:prstGeom prst="rect">
            <a:avLst/>
          </a:prstGeom>
          <a:noFill/>
        </p:spPr>
        <p:txBody>
          <a:bodyPr wrap="square" rtlCol="0">
            <a:spAutoFit/>
          </a:bodyPr>
          <a:lstStyle/>
          <a:p>
            <a:pPr algn="ctr">
              <a:lnSpc>
                <a:spcPct val="120000"/>
              </a:lnSpc>
            </a:pPr>
            <a:r>
              <a:rPr kumimoji="1" lang="zh-TW" altLang="en-US" sz="5400" b="1" dirty="0">
                <a:solidFill>
                  <a:srgbClr val="FFFF00"/>
                </a:solidFill>
                <a:effectLst>
                  <a:glow rad="165100">
                    <a:schemeClr val="bg1">
                      <a:alpha val="75000"/>
                    </a:schemeClr>
                  </a:glow>
                </a:effectLst>
                <a:latin typeface="华文细黑"/>
                <a:ea typeface="华文细黑"/>
                <a:cs typeface="华文细黑"/>
              </a:rPr>
              <a:t>末世警鐘</a:t>
            </a:r>
            <a:r>
              <a:rPr kumimoji="1" lang="zh-TW" altLang="en-US" sz="5400" b="1" dirty="0" smtClean="0">
                <a:solidFill>
                  <a:srgbClr val="FFFF00"/>
                </a:solidFill>
                <a:effectLst>
                  <a:glow rad="165100">
                    <a:schemeClr val="bg1">
                      <a:alpha val="75000"/>
                    </a:schemeClr>
                  </a:glow>
                </a:effectLst>
                <a:latin typeface="华文细黑"/>
                <a:ea typeface="华文细黑"/>
                <a:cs typeface="华文细黑"/>
              </a:rPr>
              <a:t>！預備</a:t>
            </a:r>
            <a:r>
              <a:rPr kumimoji="1" lang="zh-TW" altLang="en-US" sz="5400" b="1" dirty="0">
                <a:solidFill>
                  <a:srgbClr val="FFFF00"/>
                </a:solidFill>
                <a:effectLst>
                  <a:glow rad="165100">
                    <a:schemeClr val="bg1">
                      <a:alpha val="75000"/>
                    </a:schemeClr>
                  </a:glow>
                </a:effectLst>
                <a:latin typeface="华文细黑"/>
                <a:ea typeface="华文细黑"/>
                <a:cs typeface="华文细黑"/>
              </a:rPr>
              <a:t>主再來</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a:t>
            </a:r>
            <a:endParaRPr kumimoji="1" lang="en-US" altLang="zh-TW" sz="4800" b="1" dirty="0" smtClean="0">
              <a:solidFill>
                <a:srgbClr val="FFFF00"/>
              </a:solidFill>
              <a:effectLst>
                <a:glow rad="165100">
                  <a:schemeClr val="bg1">
                    <a:alpha val="75000"/>
                  </a:schemeClr>
                </a:glow>
              </a:effectLst>
              <a:latin typeface="华文细黑"/>
              <a:ea typeface="华文细黑"/>
              <a:cs typeface="华文细黑"/>
            </a:endParaRPr>
          </a:p>
          <a:p>
            <a:pPr algn="ctr">
              <a:lnSpc>
                <a:spcPct val="120000"/>
              </a:lnSpc>
            </a:pPr>
            <a:r>
              <a:rPr kumimoji="1" lang="en-US" altLang="zh-TW" sz="4800" b="1" dirty="0">
                <a:effectLst>
                  <a:glow rad="165100">
                    <a:schemeClr val="bg1">
                      <a:alpha val="75000"/>
                    </a:schemeClr>
                  </a:glow>
                </a:effectLst>
                <a:latin typeface="华文细黑"/>
                <a:ea typeface="华文细黑"/>
                <a:cs typeface="华文细黑"/>
              </a:rPr>
              <a:t>Apocalyptic bell, prepare the Lord to come again!</a:t>
            </a:r>
            <a:endParaRPr kumimoji="1" lang="en-US" altLang="zh-TW" sz="4800" b="1" dirty="0" smtClean="0">
              <a:effectLst>
                <a:glow rad="165100">
                  <a:schemeClr val="bg1">
                    <a:alpha val="75000"/>
                  </a:schemeClr>
                </a:glow>
              </a:effectLst>
              <a:latin typeface="华文细黑"/>
              <a:ea typeface="华文细黑"/>
              <a:cs typeface="华文细黑"/>
            </a:endParaRPr>
          </a:p>
        </p:txBody>
      </p:sp>
      <p:sp>
        <p:nvSpPr>
          <p:cNvPr id="8" name="文字方塊 7"/>
          <p:cNvSpPr txBox="1"/>
          <p:nvPr/>
        </p:nvSpPr>
        <p:spPr>
          <a:xfrm>
            <a:off x="3891334" y="6242599"/>
            <a:ext cx="1338828" cy="369332"/>
          </a:xfrm>
          <a:prstGeom prst="rect">
            <a:avLst/>
          </a:prstGeom>
          <a:noFill/>
        </p:spPr>
        <p:txBody>
          <a:bodyPr wrap="none" rtlCol="0">
            <a:spAutoFit/>
          </a:bodyPr>
          <a:lstStyle/>
          <a:p>
            <a:r>
              <a:rPr kumimoji="1" lang="zh-TW" altLang="en-US" dirty="0"/>
              <a:t>房正豪牧師</a:t>
            </a:r>
          </a:p>
        </p:txBody>
      </p:sp>
    </p:spTree>
    <p:extLst>
      <p:ext uri="{BB962C8B-B14F-4D97-AF65-F5344CB8AC3E}">
        <p14:creationId xmlns:p14="http://schemas.microsoft.com/office/powerpoint/2010/main" val="59979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828092" y="1598830"/>
            <a:ext cx="7154514" cy="4058547"/>
          </a:xfrm>
          <a:prstGeom prst="rect">
            <a:avLst/>
          </a:prstGeom>
          <a:noFill/>
        </p:spPr>
        <p:txBody>
          <a:bodyPr wrap="square" rtlCol="0">
            <a:spAutoFit/>
          </a:bodyPr>
          <a:lstStyle/>
          <a:p>
            <a:pPr algn="ctr">
              <a:lnSpc>
                <a:spcPct val="120000"/>
              </a:lnSpc>
            </a:pPr>
            <a:r>
              <a:rPr kumimoji="1" lang="zh-TW" altLang="en-US" sz="4000" b="1" dirty="0">
                <a:solidFill>
                  <a:srgbClr val="FFFFFF"/>
                </a:solidFill>
                <a:effectLst>
                  <a:glow rad="165100">
                    <a:schemeClr val="bg1">
                      <a:alpha val="75000"/>
                    </a:schemeClr>
                  </a:glow>
                </a:effectLst>
                <a:latin typeface="华文细黑"/>
                <a:ea typeface="华文细黑"/>
                <a:cs typeface="华文细黑"/>
              </a:rPr>
              <a:t>历代志下 </a:t>
            </a:r>
            <a:r>
              <a:rPr kumimoji="1" lang="en-US" altLang="zh-TW" sz="4000" b="1" dirty="0">
                <a:solidFill>
                  <a:srgbClr val="FFFFFF"/>
                </a:solidFill>
                <a:effectLst>
                  <a:glow rad="165100">
                    <a:schemeClr val="bg1">
                      <a:alpha val="75000"/>
                    </a:schemeClr>
                  </a:glow>
                </a:effectLst>
                <a:latin typeface="华文细黑"/>
                <a:ea typeface="华文细黑"/>
                <a:cs typeface="华文细黑"/>
              </a:rPr>
              <a:t>7</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 12-14</a:t>
            </a:r>
          </a:p>
          <a:p>
            <a:pPr>
              <a:lnSpc>
                <a:spcPct val="120000"/>
              </a:lnSpc>
            </a:pPr>
            <a:r>
              <a:rPr kumimoji="1" lang="en-US" altLang="zh-TW" sz="4400" b="1" dirty="0">
                <a:solidFill>
                  <a:srgbClr val="FFFF00"/>
                </a:solidFill>
                <a:effectLst>
                  <a:glow rad="165100">
                    <a:schemeClr val="bg1">
                      <a:alpha val="75000"/>
                    </a:schemeClr>
                  </a:glow>
                </a:effectLst>
                <a:latin typeface="华文细黑"/>
                <a:ea typeface="华文细黑"/>
                <a:cs typeface="华文细黑"/>
              </a:rPr>
              <a:t>12 </a:t>
            </a:r>
            <a:r>
              <a:rPr kumimoji="1" lang="zh-TW" altLang="en-US" sz="4400" b="1" dirty="0">
                <a:solidFill>
                  <a:srgbClr val="FFFF00"/>
                </a:solidFill>
                <a:effectLst>
                  <a:glow rad="165100">
                    <a:schemeClr val="bg1">
                      <a:alpha val="75000"/>
                    </a:schemeClr>
                  </a:glow>
                </a:effectLst>
                <a:latin typeface="华文细黑"/>
                <a:ea typeface="华文细黑"/>
                <a:cs typeface="华文细黑"/>
              </a:rPr>
              <a:t>夜间，耶和华向所罗门显现，对他说：“我已听了你的祷告，也选择这地方作为祭祀我的殿宇</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endParaRPr kumimoji="1" lang="zh-TW" altLang="en-US" sz="4400" b="1" dirty="0">
              <a:solidFill>
                <a:srgbClr val="FFFF00"/>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06388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828092" y="1808422"/>
            <a:ext cx="7154514" cy="2507353"/>
          </a:xfrm>
          <a:prstGeom prst="rect">
            <a:avLst/>
          </a:prstGeom>
          <a:noFill/>
        </p:spPr>
        <p:txBody>
          <a:bodyPr wrap="square" rtlCol="0">
            <a:spAutoFit/>
          </a:bodyPr>
          <a:lstStyle/>
          <a:p>
            <a:pPr>
              <a:lnSpc>
                <a:spcPct val="120000"/>
              </a:lnSpc>
            </a:pPr>
            <a:r>
              <a:rPr kumimoji="1" lang="en-US" altLang="zh-TW" sz="4400" b="1" dirty="0" smtClean="0">
                <a:solidFill>
                  <a:srgbClr val="FFFF00"/>
                </a:solidFill>
                <a:effectLst>
                  <a:glow rad="165100">
                    <a:schemeClr val="bg1">
                      <a:alpha val="75000"/>
                    </a:schemeClr>
                  </a:glow>
                </a:effectLst>
                <a:latin typeface="华文细黑"/>
                <a:ea typeface="华文细黑"/>
                <a:cs typeface="华文细黑"/>
              </a:rPr>
              <a:t>13 </a:t>
            </a:r>
            <a:r>
              <a:rPr kumimoji="1" lang="zh-TW" altLang="en-US" sz="4400" b="1" dirty="0">
                <a:solidFill>
                  <a:srgbClr val="FFFF00"/>
                </a:solidFill>
                <a:effectLst>
                  <a:glow rad="165100">
                    <a:schemeClr val="bg1">
                      <a:alpha val="75000"/>
                    </a:schemeClr>
                  </a:glow>
                </a:effectLst>
                <a:latin typeface="华文细黑"/>
                <a:ea typeface="华文细黑"/>
                <a:cs typeface="华文细黑"/>
              </a:rPr>
              <a:t>我若使天闭塞不下雨，或使蝗虫吃这地的出产，或使瘟疫流行在我民中</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endParaRPr kumimoji="1" lang="zh-TW" altLang="en-US" sz="4400" b="1" dirty="0">
              <a:solidFill>
                <a:srgbClr val="FFFF00"/>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245062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828092" y="1660475"/>
            <a:ext cx="7154514" cy="4132413"/>
          </a:xfrm>
          <a:prstGeom prst="rect">
            <a:avLst/>
          </a:prstGeom>
          <a:noFill/>
        </p:spPr>
        <p:txBody>
          <a:bodyPr wrap="square" rtlCol="0">
            <a:spAutoFit/>
          </a:bodyPr>
          <a:lstStyle/>
          <a:p>
            <a:pPr>
              <a:lnSpc>
                <a:spcPct val="120000"/>
              </a:lnSpc>
            </a:pPr>
            <a:r>
              <a:rPr kumimoji="1" lang="en-US" altLang="zh-TW" sz="4400" b="1" dirty="0" smtClean="0">
                <a:solidFill>
                  <a:srgbClr val="FFFF00"/>
                </a:solidFill>
                <a:effectLst>
                  <a:glow rad="165100">
                    <a:schemeClr val="bg1">
                      <a:alpha val="75000"/>
                    </a:schemeClr>
                  </a:glow>
                </a:effectLst>
                <a:latin typeface="华文细黑"/>
                <a:ea typeface="华文细黑"/>
                <a:cs typeface="华文细黑"/>
              </a:rPr>
              <a:t>14 </a:t>
            </a:r>
            <a:r>
              <a:rPr kumimoji="1" lang="zh-TW" altLang="en-US" sz="4400" b="1" dirty="0">
                <a:solidFill>
                  <a:srgbClr val="FFFF00"/>
                </a:solidFill>
                <a:effectLst>
                  <a:glow rad="165100">
                    <a:schemeClr val="bg1">
                      <a:alpha val="75000"/>
                    </a:schemeClr>
                  </a:glow>
                </a:effectLst>
                <a:latin typeface="华文细黑"/>
                <a:ea typeface="华文细黑"/>
                <a:cs typeface="华文细黑"/>
              </a:rPr>
              <a:t>这称为我名下的子民，若是自卑，祷告，寻求我的面，转离他们的恶行，我必从天上垂听，赦免他们的罪，医治他们的地。 </a:t>
            </a:r>
          </a:p>
        </p:txBody>
      </p:sp>
    </p:spTree>
    <p:extLst>
      <p:ext uri="{BB962C8B-B14F-4D97-AF65-F5344CB8AC3E}">
        <p14:creationId xmlns:p14="http://schemas.microsoft.com/office/powerpoint/2010/main" val="37095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90462" y="1574172"/>
            <a:ext cx="7743039" cy="4136517"/>
          </a:xfrm>
          <a:prstGeom prst="rect">
            <a:avLst/>
          </a:prstGeom>
          <a:noFill/>
        </p:spPr>
        <p:txBody>
          <a:bodyPr wrap="square" rtlCol="0">
            <a:spAutoFit/>
          </a:bodyPr>
          <a:lstStyle/>
          <a:p>
            <a:pPr algn="ctr">
              <a:lnSpc>
                <a:spcPct val="120000"/>
              </a:lnSpc>
            </a:pPr>
            <a:r>
              <a:rPr kumimoji="1" lang="en-US" altLang="zh-TW" sz="4000" b="1" dirty="0">
                <a:solidFill>
                  <a:srgbClr val="FFFF00"/>
                </a:solidFill>
                <a:effectLst>
                  <a:glow rad="165100">
                    <a:schemeClr val="bg1">
                      <a:alpha val="75000"/>
                    </a:schemeClr>
                  </a:glow>
                </a:effectLst>
                <a:latin typeface="华文细黑"/>
                <a:ea typeface="华文细黑"/>
                <a:cs typeface="华文细黑"/>
              </a:rPr>
              <a:t>2 Chronicles</a:t>
            </a: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 </a:t>
            </a:r>
            <a:r>
              <a:rPr kumimoji="1" lang="en-US" altLang="zh-TW" sz="4000" b="1" dirty="0" smtClean="0">
                <a:solidFill>
                  <a:srgbClr val="FFFF00"/>
                </a:solidFill>
                <a:effectLst>
                  <a:glow rad="165100">
                    <a:schemeClr val="bg1">
                      <a:alpha val="75000"/>
                    </a:schemeClr>
                  </a:glow>
                </a:effectLst>
                <a:latin typeface="华文细黑"/>
                <a:ea typeface="华文细黑"/>
                <a:cs typeface="华文细黑"/>
              </a:rPr>
              <a:t>7: 12-14</a:t>
            </a:r>
          </a:p>
          <a:p>
            <a:pPr>
              <a:lnSpc>
                <a:spcPct val="120000"/>
              </a:lnSpc>
            </a:pPr>
            <a:r>
              <a:rPr kumimoji="1" lang="en-US" altLang="zh-TW" sz="3600" b="1" dirty="0">
                <a:effectLst>
                  <a:glow rad="165100">
                    <a:schemeClr val="bg1">
                      <a:alpha val="75000"/>
                    </a:schemeClr>
                  </a:glow>
                </a:effectLst>
                <a:latin typeface="华文细黑"/>
                <a:ea typeface="华文细黑"/>
                <a:cs typeface="华文细黑"/>
              </a:rPr>
              <a:t>12 the Lord appeared to him at night and </a:t>
            </a:r>
            <a:r>
              <a:rPr kumimoji="1" lang="en-US" altLang="zh-TW" sz="3600" b="1" dirty="0" err="1">
                <a:effectLst>
                  <a:glow rad="165100">
                    <a:schemeClr val="bg1">
                      <a:alpha val="75000"/>
                    </a:schemeClr>
                  </a:glow>
                </a:effectLst>
                <a:latin typeface="华文细黑"/>
                <a:ea typeface="华文细黑"/>
                <a:cs typeface="华文细黑"/>
              </a:rPr>
              <a:t>said</a:t>
            </a:r>
            <a:r>
              <a:rPr kumimoji="1" lang="en-US" altLang="zh-TW" sz="3600" b="1" dirty="0" err="1" smtClean="0">
                <a:effectLst>
                  <a:glow rad="165100">
                    <a:schemeClr val="bg1">
                      <a:alpha val="75000"/>
                    </a:schemeClr>
                  </a:glow>
                </a:effectLst>
                <a:latin typeface="华文细黑"/>
                <a:ea typeface="华文细黑"/>
                <a:cs typeface="华文细黑"/>
              </a:rPr>
              <a:t>:“</a:t>
            </a:r>
            <a:r>
              <a:rPr kumimoji="1" lang="en-US" altLang="zh-TW" sz="3600" b="1" dirty="0" err="1">
                <a:effectLst>
                  <a:glow rad="165100">
                    <a:schemeClr val="bg1">
                      <a:alpha val="75000"/>
                    </a:schemeClr>
                  </a:glow>
                </a:effectLst>
                <a:latin typeface="华文细黑"/>
                <a:ea typeface="华文细黑"/>
                <a:cs typeface="华文细黑"/>
              </a:rPr>
              <a:t>I</a:t>
            </a:r>
            <a:r>
              <a:rPr kumimoji="1" lang="en-US" altLang="zh-TW" sz="3600" b="1" dirty="0">
                <a:effectLst>
                  <a:glow rad="165100">
                    <a:schemeClr val="bg1">
                      <a:alpha val="75000"/>
                    </a:schemeClr>
                  </a:glow>
                </a:effectLst>
                <a:latin typeface="华文细黑"/>
                <a:ea typeface="华文细黑"/>
                <a:cs typeface="华文细黑"/>
              </a:rPr>
              <a:t> have heard your prayer and have chosen this place for myself as a temple for sacrifices</a:t>
            </a:r>
            <a:r>
              <a:rPr kumimoji="1" lang="en-US" altLang="zh-TW" sz="3600" b="1" dirty="0" smtClean="0">
                <a:effectLst>
                  <a:glow rad="165100">
                    <a:schemeClr val="bg1">
                      <a:alpha val="75000"/>
                    </a:schemeClr>
                  </a:glow>
                </a:effectLst>
                <a:latin typeface="华文细黑"/>
                <a:ea typeface="华文细黑"/>
                <a:cs typeface="华文细黑"/>
              </a:rPr>
              <a:t>.</a:t>
            </a:r>
            <a:endParaRPr kumimoji="1" lang="en-US" altLang="zh-TW" sz="36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78681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90462" y="1697461"/>
            <a:ext cx="7743039" cy="4062651"/>
          </a:xfrm>
          <a:prstGeom prst="rect">
            <a:avLst/>
          </a:prstGeom>
          <a:noFill/>
        </p:spPr>
        <p:txBody>
          <a:bodyPr wrap="square" rtlCol="0">
            <a:spAutoFit/>
          </a:bodyPr>
          <a:lstStyle/>
          <a:p>
            <a:pPr>
              <a:lnSpc>
                <a:spcPct val="120000"/>
              </a:lnSpc>
            </a:pPr>
            <a:r>
              <a:rPr kumimoji="1" lang="en-US" altLang="zh-TW" sz="3600" b="1" dirty="0" smtClean="0">
                <a:effectLst>
                  <a:glow rad="165100">
                    <a:schemeClr val="bg1">
                      <a:alpha val="75000"/>
                    </a:schemeClr>
                  </a:glow>
                </a:effectLst>
                <a:latin typeface="华文细黑"/>
                <a:ea typeface="华文细黑"/>
                <a:cs typeface="华文细黑"/>
              </a:rPr>
              <a:t>13 </a:t>
            </a:r>
            <a:r>
              <a:rPr kumimoji="1" lang="en-US" altLang="zh-TW" sz="3600" b="1" dirty="0">
                <a:effectLst>
                  <a:glow rad="165100">
                    <a:schemeClr val="bg1">
                      <a:alpha val="75000"/>
                    </a:schemeClr>
                  </a:glow>
                </a:effectLst>
                <a:latin typeface="华文细黑"/>
                <a:ea typeface="华文细黑"/>
                <a:cs typeface="华文细黑"/>
              </a:rPr>
              <a:t>“When I shut up the heavens so that there is no rain, or command locusts to devour the land or send a plague among my people, </a:t>
            </a:r>
            <a:r>
              <a:rPr kumimoji="1" lang="en-US" altLang="zh-TW" sz="3600" b="1" dirty="0" smtClean="0">
                <a:effectLst>
                  <a:glow rad="165100">
                    <a:schemeClr val="bg1">
                      <a:alpha val="75000"/>
                    </a:schemeClr>
                  </a:glow>
                </a:effectLst>
                <a:latin typeface="华文细黑"/>
                <a:ea typeface="华文细黑"/>
                <a:cs typeface="华文细黑"/>
              </a:rPr>
              <a:t>heaven</a:t>
            </a:r>
            <a:r>
              <a:rPr kumimoji="1" lang="en-US" altLang="zh-TW" sz="3600" b="1" dirty="0">
                <a:effectLst>
                  <a:glow rad="165100">
                    <a:schemeClr val="bg1">
                      <a:alpha val="75000"/>
                    </a:schemeClr>
                  </a:glow>
                </a:effectLst>
                <a:latin typeface="华文细黑"/>
                <a:ea typeface="华文细黑"/>
                <a:cs typeface="华文细黑"/>
              </a:rPr>
              <a:t>, and I will forgive their sin and will heal their land.</a:t>
            </a:r>
            <a:endParaRPr kumimoji="1" lang="zh-TW" altLang="en-US" sz="36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2947541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90462" y="1463211"/>
            <a:ext cx="7743039" cy="4727449"/>
          </a:xfrm>
          <a:prstGeom prst="rect">
            <a:avLst/>
          </a:prstGeom>
          <a:noFill/>
        </p:spPr>
        <p:txBody>
          <a:bodyPr wrap="square" rtlCol="0">
            <a:spAutoFit/>
          </a:bodyPr>
          <a:lstStyle/>
          <a:p>
            <a:pPr>
              <a:lnSpc>
                <a:spcPct val="120000"/>
              </a:lnSpc>
            </a:pPr>
            <a:r>
              <a:rPr kumimoji="1" lang="en-US" altLang="zh-TW" sz="3600" b="1" dirty="0" smtClean="0">
                <a:effectLst>
                  <a:glow rad="165100">
                    <a:schemeClr val="bg1">
                      <a:alpha val="75000"/>
                    </a:schemeClr>
                  </a:glow>
                </a:effectLst>
                <a:latin typeface="华文细黑"/>
                <a:ea typeface="华文细黑"/>
                <a:cs typeface="华文细黑"/>
              </a:rPr>
              <a:t>14 </a:t>
            </a:r>
            <a:r>
              <a:rPr kumimoji="1" lang="en-US" altLang="zh-TW" sz="3600" b="1" dirty="0">
                <a:effectLst>
                  <a:glow rad="165100">
                    <a:schemeClr val="bg1">
                      <a:alpha val="75000"/>
                    </a:schemeClr>
                  </a:glow>
                </a:effectLst>
                <a:latin typeface="华文细黑"/>
                <a:ea typeface="华文细黑"/>
                <a:cs typeface="华文细黑"/>
              </a:rPr>
              <a:t>if my people, who are called by my name, will humble themselves and pray and seek my face and turn from their wicked ways, then I will hear from heaven, and I will forgive their sin and will heal their land.</a:t>
            </a:r>
            <a:endParaRPr kumimoji="1" lang="zh-TW" altLang="en-US" sz="36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45387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493187" y="711142"/>
            <a:ext cx="8248557" cy="5468164"/>
          </a:xfrm>
          <a:prstGeom prst="rect">
            <a:avLst/>
          </a:prstGeom>
          <a:noFill/>
        </p:spPr>
        <p:txBody>
          <a:bodyPr wrap="square" rtlCol="0">
            <a:spAutoFit/>
          </a:bodyPr>
          <a:lstStyle/>
          <a:p>
            <a:pPr>
              <a:lnSpc>
                <a:spcPct val="120000"/>
              </a:lnSpc>
            </a:pPr>
            <a:r>
              <a:rPr kumimoji="1" lang="en-US" altLang="zh-TW" sz="4400" b="1" dirty="0" smtClean="0">
                <a:solidFill>
                  <a:srgbClr val="FFFF00"/>
                </a:solidFill>
                <a:effectLst>
                  <a:glow rad="165100">
                    <a:schemeClr val="bg1">
                      <a:alpha val="75000"/>
                    </a:schemeClr>
                  </a:glow>
                </a:effectLst>
                <a:latin typeface="华文细黑"/>
                <a:ea typeface="华文细黑"/>
                <a:cs typeface="华文细黑"/>
              </a:rPr>
              <a:t>13 </a:t>
            </a:r>
            <a:r>
              <a:rPr kumimoji="1" lang="zh-TW" altLang="en-US" sz="4400" b="1" dirty="0">
                <a:solidFill>
                  <a:srgbClr val="FFFF00"/>
                </a:solidFill>
                <a:effectLst>
                  <a:glow rad="165100">
                    <a:schemeClr val="bg1">
                      <a:alpha val="75000"/>
                    </a:schemeClr>
                  </a:glow>
                </a:effectLst>
                <a:latin typeface="华文细黑"/>
                <a:ea typeface="华文细黑"/>
                <a:cs typeface="华文细黑"/>
              </a:rPr>
              <a:t>我若使天闭塞不下雨，或使蝗虫吃这地的出产，或使瘟疫流行在我民中</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p>
          <a:p>
            <a:pPr>
              <a:lnSpc>
                <a:spcPct val="120000"/>
              </a:lnSpc>
            </a:pPr>
            <a:r>
              <a:rPr kumimoji="1" lang="en-US" altLang="zh-TW" sz="3200" b="1" dirty="0" smtClean="0">
                <a:effectLst>
                  <a:glow rad="165100">
                    <a:schemeClr val="bg1">
                      <a:alpha val="75000"/>
                    </a:schemeClr>
                  </a:glow>
                </a:effectLst>
                <a:latin typeface="华文细黑"/>
                <a:ea typeface="华文细黑"/>
                <a:cs typeface="华文细黑"/>
              </a:rPr>
              <a:t>13 </a:t>
            </a:r>
            <a:r>
              <a:rPr kumimoji="1" lang="en-US" altLang="zh-TW" sz="3200" b="1" dirty="0">
                <a:effectLst>
                  <a:glow rad="165100">
                    <a:schemeClr val="bg1">
                      <a:alpha val="75000"/>
                    </a:schemeClr>
                  </a:glow>
                </a:effectLst>
                <a:latin typeface="华文细黑"/>
                <a:ea typeface="华文细黑"/>
                <a:cs typeface="华文细黑"/>
              </a:rPr>
              <a:t>“When I shut up the heavens so that there is no rain, or command locusts to devour the land or send a plague among my people, heaven, and I will forgive their sin and will heal their land</a:t>
            </a:r>
            <a:r>
              <a:rPr kumimoji="1" lang="en-US" altLang="zh-TW" sz="3200" b="1" dirty="0" smtClean="0">
                <a:effectLst>
                  <a:glow rad="165100">
                    <a:schemeClr val="bg1">
                      <a:alpha val="75000"/>
                    </a:schemeClr>
                  </a:glow>
                </a:effectLst>
                <a:latin typeface="华文细黑"/>
                <a:ea typeface="华文细黑"/>
                <a:cs typeface="华文细黑"/>
              </a:rPr>
              <a:t>.</a:t>
            </a:r>
            <a:endParaRPr kumimoji="1" lang="en-US" altLang="zh-TW" sz="32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4584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493187" y="1463211"/>
            <a:ext cx="8248557" cy="3319883"/>
          </a:xfrm>
          <a:prstGeom prst="rect">
            <a:avLst/>
          </a:prstGeom>
          <a:noFill/>
        </p:spPr>
        <p:txBody>
          <a:bodyPr wrap="square" rtlCol="0">
            <a:spAutoFit/>
          </a:bodyPr>
          <a:lstStyle/>
          <a:p>
            <a:pPr algn="ctr">
              <a:lnSpc>
                <a:spcPct val="120000"/>
              </a:lnSpc>
            </a:pP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自卑、禱告，</a:t>
            </a:r>
            <a:endParaRPr kumimoji="1" lang="en-US" altLang="zh-TW" sz="4400" b="1" dirty="0" smtClean="0">
              <a:solidFill>
                <a:srgbClr val="FFFF00"/>
              </a:solidFill>
              <a:effectLst>
                <a:glow rad="165100">
                  <a:schemeClr val="bg1">
                    <a:alpha val="75000"/>
                  </a:schemeClr>
                </a:glow>
              </a:effectLst>
              <a:latin typeface="华文细黑"/>
              <a:ea typeface="华文细黑"/>
              <a:cs typeface="华文细黑"/>
            </a:endParaRPr>
          </a:p>
          <a:p>
            <a:pPr algn="ctr">
              <a:lnSpc>
                <a:spcPct val="120000"/>
              </a:lnSpc>
            </a:pP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尋求神轉離我們</a:t>
            </a:r>
            <a:r>
              <a:rPr kumimoji="1" lang="zh-TW" altLang="en-US" sz="4400" b="1" dirty="0">
                <a:solidFill>
                  <a:srgbClr val="FFFF00"/>
                </a:solidFill>
                <a:effectLst>
                  <a:glow rad="165100">
                    <a:schemeClr val="bg1">
                      <a:alpha val="75000"/>
                    </a:schemeClr>
                  </a:glow>
                </a:effectLst>
                <a:latin typeface="华文细黑"/>
                <a:ea typeface="华文细黑"/>
                <a:cs typeface="华文细黑"/>
              </a:rPr>
              <a:t>的惡行</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endParaRPr kumimoji="1" lang="en-US" altLang="zh-TW" sz="4400" b="1" dirty="0" smtClean="0">
              <a:solidFill>
                <a:srgbClr val="FFFF00"/>
              </a:solidFill>
              <a:effectLst>
                <a:glow rad="165100">
                  <a:schemeClr val="bg1">
                    <a:alpha val="75000"/>
                  </a:schemeClr>
                </a:glow>
              </a:effectLst>
              <a:latin typeface="华文细黑"/>
              <a:ea typeface="华文细黑"/>
              <a:cs typeface="华文细黑"/>
            </a:endParaRPr>
          </a:p>
          <a:p>
            <a:pPr algn="ctr">
              <a:lnSpc>
                <a:spcPct val="120000"/>
              </a:lnSpc>
            </a:pPr>
            <a:r>
              <a:rPr kumimoji="1" lang="en-US" altLang="zh-TW" sz="4400" b="1" dirty="0">
                <a:effectLst>
                  <a:glow rad="165100">
                    <a:schemeClr val="bg1">
                      <a:alpha val="75000"/>
                    </a:schemeClr>
                  </a:glow>
                </a:effectLst>
                <a:latin typeface="华文细黑"/>
                <a:ea typeface="华文细黑"/>
                <a:cs typeface="华文细黑"/>
              </a:rPr>
              <a:t>Inferiority, pray for God to turn away from our evil deeds.</a:t>
            </a:r>
            <a:endParaRPr kumimoji="1" lang="en-US" altLang="zh-TW" sz="44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421365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493187" y="1463211"/>
            <a:ext cx="8248557" cy="1990288"/>
          </a:xfrm>
          <a:prstGeom prst="rect">
            <a:avLst/>
          </a:prstGeom>
          <a:noFill/>
        </p:spPr>
        <p:txBody>
          <a:bodyPr wrap="square" rtlCol="0">
            <a:spAutoFit/>
          </a:bodyPr>
          <a:lstStyle/>
          <a:p>
            <a:pPr algn="ctr">
              <a:lnSpc>
                <a:spcPct val="120000"/>
              </a:lnSpc>
            </a:pPr>
            <a:r>
              <a:rPr kumimoji="1" lang="zh-TW" altLang="en-US" sz="6000" b="1" dirty="0">
                <a:solidFill>
                  <a:srgbClr val="FFFF00"/>
                </a:solidFill>
                <a:effectLst>
                  <a:glow rad="165100">
                    <a:schemeClr val="bg1">
                      <a:alpha val="75000"/>
                    </a:schemeClr>
                  </a:glow>
                </a:effectLst>
                <a:latin typeface="华文细黑"/>
                <a:ea typeface="华文细黑"/>
                <a:cs typeface="华文细黑"/>
              </a:rPr>
              <a:t>垂听、赦免、医治</a:t>
            </a:r>
            <a:r>
              <a:rPr kumimoji="1" lang="zh-TW" altLang="en-US" sz="6000" b="1" dirty="0" smtClean="0">
                <a:solidFill>
                  <a:srgbClr val="FFFF00"/>
                </a:solidFill>
                <a:effectLst>
                  <a:glow rad="165100">
                    <a:schemeClr val="bg1">
                      <a:alpha val="75000"/>
                    </a:schemeClr>
                  </a:glow>
                </a:effectLst>
                <a:latin typeface="华文细黑"/>
                <a:ea typeface="华文细黑"/>
                <a:cs typeface="华文细黑"/>
              </a:rPr>
              <a:t>！</a:t>
            </a:r>
            <a:endParaRPr kumimoji="1" lang="en-US" altLang="zh-TW" sz="6000" b="1" dirty="0" smtClean="0">
              <a:solidFill>
                <a:srgbClr val="FFFF00"/>
              </a:solidFill>
              <a:effectLst>
                <a:glow rad="165100">
                  <a:schemeClr val="bg1">
                    <a:alpha val="75000"/>
                  </a:schemeClr>
                </a:glow>
              </a:effectLst>
              <a:latin typeface="华文细黑"/>
              <a:ea typeface="华文细黑"/>
              <a:cs typeface="华文细黑"/>
            </a:endParaRPr>
          </a:p>
          <a:p>
            <a:pPr algn="ctr">
              <a:lnSpc>
                <a:spcPct val="120000"/>
              </a:lnSpc>
            </a:pPr>
            <a:r>
              <a:rPr kumimoji="1" lang="en-US" altLang="zh-TW" sz="4400" b="1" dirty="0">
                <a:effectLst>
                  <a:glow rad="165100">
                    <a:schemeClr val="bg1">
                      <a:alpha val="75000"/>
                    </a:schemeClr>
                  </a:glow>
                </a:effectLst>
                <a:latin typeface="华文细黑"/>
                <a:ea typeface="华文细黑"/>
                <a:cs typeface="华文细黑"/>
              </a:rPr>
              <a:t>Listen, forgive, and </a:t>
            </a:r>
            <a:r>
              <a:rPr kumimoji="1" lang="en-US" altLang="zh-TW" sz="4400" b="1" dirty="0" smtClean="0">
                <a:effectLst>
                  <a:glow rad="165100">
                    <a:schemeClr val="bg1">
                      <a:alpha val="75000"/>
                    </a:schemeClr>
                  </a:glow>
                </a:effectLst>
                <a:latin typeface="华文细黑"/>
                <a:ea typeface="华文细黑"/>
                <a:cs typeface="华文细黑"/>
              </a:rPr>
              <a:t>healing!</a:t>
            </a:r>
            <a:endParaRPr kumimoji="1" lang="en-US" altLang="zh-TW" sz="44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8823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598830"/>
            <a:ext cx="7642400" cy="4058547"/>
          </a:xfrm>
          <a:prstGeom prst="rect">
            <a:avLst/>
          </a:prstGeom>
          <a:noFill/>
        </p:spPr>
        <p:txBody>
          <a:bodyPr wrap="square" rtlCol="0">
            <a:spAutoFit/>
          </a:bodyPr>
          <a:lstStyle/>
          <a:p>
            <a:pPr algn="ctr">
              <a:lnSpc>
                <a:spcPct val="120000"/>
              </a:lnSpc>
            </a:pPr>
            <a:r>
              <a:rPr kumimoji="1" lang="zh-TW" altLang="en-US" sz="4000" b="1" dirty="0">
                <a:solidFill>
                  <a:srgbClr val="FFFFFF"/>
                </a:solidFill>
                <a:effectLst>
                  <a:glow rad="165100">
                    <a:schemeClr val="bg1">
                      <a:alpha val="75000"/>
                    </a:schemeClr>
                  </a:glow>
                </a:effectLst>
                <a:latin typeface="华文细黑"/>
                <a:ea typeface="华文细黑"/>
                <a:cs typeface="华文细黑"/>
              </a:rPr>
              <a:t>彼得后书 </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3: 9</a:t>
            </a:r>
          </a:p>
          <a:p>
            <a:pPr>
              <a:lnSpc>
                <a:spcPct val="120000"/>
              </a:lnSpc>
            </a:pPr>
            <a:r>
              <a:rPr kumimoji="1" lang="zh-TW" altLang="en-US" sz="4400" b="1" dirty="0">
                <a:solidFill>
                  <a:srgbClr val="FFFF00"/>
                </a:solidFill>
                <a:effectLst>
                  <a:glow rad="165100">
                    <a:schemeClr val="bg1">
                      <a:alpha val="75000"/>
                    </a:schemeClr>
                  </a:glow>
                </a:effectLst>
                <a:latin typeface="华文细黑"/>
                <a:ea typeface="华文细黑"/>
                <a:cs typeface="华文细黑"/>
              </a:rPr>
              <a:t>主所应许的尚未成就，有人以为他是耽延，其实不是耽延，乃是宽容你们，不愿有一人沉沦，乃愿人人都悔改。 </a:t>
            </a:r>
          </a:p>
        </p:txBody>
      </p:sp>
    </p:spTree>
    <p:extLst>
      <p:ext uri="{BB962C8B-B14F-4D97-AF65-F5344CB8AC3E}">
        <p14:creationId xmlns:p14="http://schemas.microsoft.com/office/powerpoint/2010/main" val="306468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828092" y="957722"/>
            <a:ext cx="7154514" cy="4871077"/>
          </a:xfrm>
          <a:prstGeom prst="rect">
            <a:avLst/>
          </a:prstGeom>
          <a:noFill/>
        </p:spPr>
        <p:txBody>
          <a:bodyPr wrap="square" rtlCol="0">
            <a:spAutoFit/>
          </a:bodyPr>
          <a:lstStyle/>
          <a:p>
            <a:pPr algn="ctr">
              <a:lnSpc>
                <a:spcPct val="120000"/>
              </a:lnSpc>
            </a:pPr>
            <a:r>
              <a:rPr kumimoji="1" lang="zh-TW" altLang="en-US" sz="4000" b="1" dirty="0">
                <a:solidFill>
                  <a:srgbClr val="FFFFFF"/>
                </a:solidFill>
                <a:effectLst>
                  <a:glow rad="165100">
                    <a:schemeClr val="bg1">
                      <a:alpha val="75000"/>
                    </a:schemeClr>
                  </a:glow>
                </a:effectLst>
                <a:latin typeface="华文细黑"/>
                <a:ea typeface="华文细黑"/>
                <a:cs typeface="华文细黑"/>
              </a:rPr>
              <a:t>历代志下 </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6: 27</a:t>
            </a:r>
          </a:p>
          <a:p>
            <a:pPr>
              <a:lnSpc>
                <a:spcPct val="120000"/>
              </a:lnSpc>
            </a:pPr>
            <a:r>
              <a:rPr kumimoji="1" lang="zh-TW" altLang="en-US" sz="4400" b="1" dirty="0">
                <a:solidFill>
                  <a:srgbClr val="FFFF00"/>
                </a:solidFill>
                <a:effectLst>
                  <a:glow rad="165100">
                    <a:schemeClr val="bg1">
                      <a:alpha val="75000"/>
                    </a:schemeClr>
                  </a:glow>
                </a:effectLst>
                <a:latin typeface="华文细黑"/>
                <a:ea typeface="华文细黑"/>
                <a:cs typeface="华文细黑"/>
              </a:rPr>
              <a:t>求你在天上垂听，赦免你仆人和你民以色列的罪，将当行的善道指教他们，且降雨在你的地，就是你赐给你民为业之地。</a:t>
            </a:r>
          </a:p>
        </p:txBody>
      </p:sp>
    </p:spTree>
    <p:extLst>
      <p:ext uri="{BB962C8B-B14F-4D97-AF65-F5344CB8AC3E}">
        <p14:creationId xmlns:p14="http://schemas.microsoft.com/office/powerpoint/2010/main" val="174408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302934"/>
            <a:ext cx="7642400" cy="4801315"/>
          </a:xfrm>
          <a:prstGeom prst="rect">
            <a:avLst/>
          </a:prstGeom>
          <a:noFill/>
        </p:spPr>
        <p:txBody>
          <a:bodyPr wrap="square" rtlCol="0">
            <a:spAutoFit/>
          </a:bodyPr>
          <a:lstStyle/>
          <a:p>
            <a:pPr algn="ctr">
              <a:lnSpc>
                <a:spcPct val="120000"/>
              </a:lnSpc>
            </a:pPr>
            <a:r>
              <a:rPr kumimoji="1" lang="en-US" altLang="zh-TW" sz="4000" b="1" dirty="0">
                <a:solidFill>
                  <a:srgbClr val="FFFF00"/>
                </a:solidFill>
                <a:effectLst>
                  <a:glow rad="165100">
                    <a:schemeClr val="bg1">
                      <a:alpha val="75000"/>
                    </a:schemeClr>
                  </a:glow>
                </a:effectLst>
                <a:latin typeface="华文细黑"/>
                <a:ea typeface="华文细黑"/>
                <a:cs typeface="华文细黑"/>
              </a:rPr>
              <a:t>2 Peter </a:t>
            </a:r>
            <a:r>
              <a:rPr kumimoji="1" lang="en-US" altLang="zh-TW" sz="4000" b="1" dirty="0" smtClean="0">
                <a:solidFill>
                  <a:srgbClr val="FFFF00"/>
                </a:solidFill>
                <a:effectLst>
                  <a:glow rad="165100">
                    <a:schemeClr val="bg1">
                      <a:alpha val="75000"/>
                    </a:schemeClr>
                  </a:glow>
                </a:effectLst>
                <a:latin typeface="华文细黑"/>
                <a:ea typeface="华文细黑"/>
                <a:cs typeface="华文细黑"/>
              </a:rPr>
              <a:t>3: 9</a:t>
            </a:r>
          </a:p>
          <a:p>
            <a:pPr>
              <a:lnSpc>
                <a:spcPct val="120000"/>
              </a:lnSpc>
            </a:pPr>
            <a:r>
              <a:rPr kumimoji="1" lang="en-US" altLang="zh-TW" sz="3600" b="1" dirty="0">
                <a:solidFill>
                  <a:srgbClr val="FFFFFF"/>
                </a:solidFill>
                <a:effectLst>
                  <a:glow rad="165100">
                    <a:schemeClr val="bg1">
                      <a:alpha val="75000"/>
                    </a:schemeClr>
                  </a:glow>
                </a:effectLst>
                <a:latin typeface="华文细黑"/>
                <a:ea typeface="华文细黑"/>
                <a:cs typeface="华文细黑"/>
              </a:rPr>
              <a:t>The Lord is not slow in keeping his promise, as some understand slowness. Instead he is patient with you, not wanting anyone to perish, but everyone to come to repentance.</a:t>
            </a:r>
            <a:endParaRPr kumimoji="1" lang="zh-TW" altLang="en-US" sz="3600" b="1" dirty="0">
              <a:solidFill>
                <a:srgbClr val="FFFFFF"/>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318942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598830"/>
            <a:ext cx="7642400" cy="3465564"/>
          </a:xfrm>
          <a:prstGeom prst="rect">
            <a:avLst/>
          </a:prstGeom>
          <a:noFill/>
        </p:spPr>
        <p:txBody>
          <a:bodyPr wrap="square" rtlCol="0">
            <a:spAutoFit/>
          </a:bodyPr>
          <a:lstStyle/>
          <a:p>
            <a:pPr algn="ctr">
              <a:lnSpc>
                <a:spcPct val="120000"/>
              </a:lnSpc>
            </a:pPr>
            <a:r>
              <a:rPr kumimoji="1" lang="zh-TW" altLang="en-US" sz="4000" b="1" dirty="0">
                <a:solidFill>
                  <a:srgbClr val="FFFFFF"/>
                </a:solidFill>
                <a:effectLst>
                  <a:glow rad="165100">
                    <a:schemeClr val="bg1">
                      <a:alpha val="75000"/>
                    </a:schemeClr>
                  </a:glow>
                </a:effectLst>
                <a:latin typeface="华文细黑"/>
                <a:ea typeface="华文细黑"/>
                <a:cs typeface="华文细黑"/>
              </a:rPr>
              <a:t>末世的现象有三点：</a:t>
            </a:r>
          </a:p>
          <a:p>
            <a:pPr algn="ctr">
              <a:lnSpc>
                <a:spcPct val="120000"/>
              </a:lnSpc>
            </a:pPr>
            <a:r>
              <a:rPr kumimoji="1" lang="en-US" altLang="zh-TW" sz="4800" b="1" dirty="0" smtClean="0">
                <a:solidFill>
                  <a:srgbClr val="FFFF00"/>
                </a:solidFill>
                <a:effectLst>
                  <a:glow rad="165100">
                    <a:schemeClr val="bg1">
                      <a:alpha val="75000"/>
                    </a:schemeClr>
                  </a:glow>
                </a:effectLst>
                <a:latin typeface="华文细黑"/>
                <a:ea typeface="华文细黑"/>
                <a:cs typeface="华文细黑"/>
              </a:rPr>
              <a:t>1. </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不法的事增</a:t>
            </a:r>
            <a:r>
              <a:rPr kumimoji="1" lang="zh-TW" altLang="en-US" sz="4800" b="1" dirty="0">
                <a:solidFill>
                  <a:srgbClr val="FFFF00"/>
                </a:solidFill>
                <a:effectLst>
                  <a:glow rad="165100">
                    <a:schemeClr val="bg1">
                      <a:alpha val="75000"/>
                    </a:schemeClr>
                  </a:glow>
                </a:effectLst>
                <a:latin typeface="华文细黑"/>
                <a:ea typeface="华文细黑"/>
                <a:cs typeface="华文细黑"/>
              </a:rPr>
              <a:t>多。</a:t>
            </a:r>
          </a:p>
          <a:p>
            <a:pPr algn="ctr">
              <a:lnSpc>
                <a:spcPct val="120000"/>
              </a:lnSpc>
            </a:pPr>
            <a:r>
              <a:rPr kumimoji="1" lang="en-US" altLang="zh-TW" sz="4800" b="1" dirty="0" smtClean="0">
                <a:solidFill>
                  <a:srgbClr val="FFFF00"/>
                </a:solidFill>
                <a:effectLst>
                  <a:glow rad="165100">
                    <a:schemeClr val="bg1">
                      <a:alpha val="75000"/>
                    </a:schemeClr>
                  </a:glow>
                </a:effectLst>
                <a:latin typeface="华文细黑"/>
                <a:ea typeface="华文细黑"/>
                <a:cs typeface="华文细黑"/>
              </a:rPr>
              <a:t>2. </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假</a:t>
            </a:r>
            <a:r>
              <a:rPr kumimoji="1" lang="zh-TW" altLang="en-US" sz="4800" b="1" dirty="0">
                <a:solidFill>
                  <a:srgbClr val="FFFF00"/>
                </a:solidFill>
                <a:effectLst>
                  <a:glow rad="165100">
                    <a:schemeClr val="bg1">
                      <a:alpha val="75000"/>
                    </a:schemeClr>
                  </a:glow>
                </a:effectLst>
                <a:latin typeface="华文细黑"/>
                <a:ea typeface="华文细黑"/>
                <a:cs typeface="华文细黑"/>
              </a:rPr>
              <a:t>基督，假先知的出现。</a:t>
            </a:r>
          </a:p>
          <a:p>
            <a:pPr algn="ctr">
              <a:lnSpc>
                <a:spcPct val="120000"/>
              </a:lnSpc>
            </a:pPr>
            <a:r>
              <a:rPr kumimoji="1" lang="en-US" altLang="zh-TW" sz="4800" b="1" dirty="0" smtClean="0">
                <a:solidFill>
                  <a:srgbClr val="FFFF00"/>
                </a:solidFill>
                <a:effectLst>
                  <a:glow rad="165100">
                    <a:schemeClr val="bg1">
                      <a:alpha val="75000"/>
                    </a:schemeClr>
                  </a:glow>
                </a:effectLst>
                <a:latin typeface="华文细黑"/>
                <a:ea typeface="华文细黑"/>
                <a:cs typeface="华文细黑"/>
              </a:rPr>
              <a:t>3. </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教会将要受</a:t>
            </a:r>
            <a:r>
              <a:rPr kumimoji="1" lang="zh-TW" altLang="en-US" sz="4800" b="1" dirty="0">
                <a:solidFill>
                  <a:srgbClr val="FFFF00"/>
                </a:solidFill>
                <a:effectLst>
                  <a:glow rad="165100">
                    <a:schemeClr val="bg1">
                      <a:alpha val="75000"/>
                    </a:schemeClr>
                  </a:glow>
                </a:effectLst>
                <a:latin typeface="华文细黑"/>
                <a:ea typeface="华文细黑"/>
                <a:cs typeface="华文细黑"/>
              </a:rPr>
              <a:t>到逼迫。</a:t>
            </a:r>
            <a:endParaRPr kumimoji="1" lang="zh-TW" altLang="en-US" sz="5400" b="1" dirty="0">
              <a:solidFill>
                <a:srgbClr val="FFFF00"/>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234334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598830"/>
            <a:ext cx="7642400" cy="4132413"/>
          </a:xfrm>
          <a:prstGeom prst="rect">
            <a:avLst/>
          </a:prstGeom>
          <a:noFill/>
        </p:spPr>
        <p:txBody>
          <a:bodyPr wrap="square" rtlCol="0">
            <a:spAutoFit/>
          </a:bodyPr>
          <a:lstStyle/>
          <a:p>
            <a:pPr algn="ctr">
              <a:lnSpc>
                <a:spcPct val="120000"/>
              </a:lnSpc>
            </a:pPr>
            <a:r>
              <a:rPr kumimoji="1" lang="zh-TW" altLang="en-US" sz="4000" b="1" dirty="0">
                <a:solidFill>
                  <a:srgbClr val="FFFFFF"/>
                </a:solidFill>
                <a:effectLst>
                  <a:glow rad="165100">
                    <a:schemeClr val="bg1">
                      <a:alpha val="75000"/>
                    </a:schemeClr>
                  </a:glow>
                </a:effectLst>
                <a:latin typeface="华文细黑"/>
                <a:ea typeface="华文细黑"/>
                <a:cs typeface="华文细黑"/>
              </a:rPr>
              <a:t>以赛亚书 </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41: 10</a:t>
            </a:r>
          </a:p>
          <a:p>
            <a:pPr algn="ctr">
              <a:lnSpc>
                <a:spcPct val="120000"/>
              </a:lnSpc>
            </a:pPr>
            <a:r>
              <a:rPr kumimoji="1" lang="zh-TW" altLang="en-US" sz="4400" b="1" dirty="0">
                <a:solidFill>
                  <a:srgbClr val="FFFF00"/>
                </a:solidFill>
                <a:effectLst>
                  <a:glow rad="165100">
                    <a:schemeClr val="bg1">
                      <a:alpha val="75000"/>
                    </a:schemeClr>
                  </a:glow>
                </a:effectLst>
                <a:latin typeface="华文细黑"/>
                <a:ea typeface="华文细黑"/>
                <a:cs typeface="华文细黑"/>
              </a:rPr>
              <a:t>你不要害怕，因为我与你同在；不要惊惶，因为我是你的神。我必坚固你，我必帮助你，我必用我公义的右手扶持你。</a:t>
            </a:r>
          </a:p>
        </p:txBody>
      </p:sp>
    </p:spTree>
    <p:extLst>
      <p:ext uri="{BB962C8B-B14F-4D97-AF65-F5344CB8AC3E}">
        <p14:creationId xmlns:p14="http://schemas.microsoft.com/office/powerpoint/2010/main" val="2307434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302934"/>
            <a:ext cx="7642400" cy="4801315"/>
          </a:xfrm>
          <a:prstGeom prst="rect">
            <a:avLst/>
          </a:prstGeom>
          <a:noFill/>
        </p:spPr>
        <p:txBody>
          <a:bodyPr wrap="square" rtlCol="0">
            <a:spAutoFit/>
          </a:bodyPr>
          <a:lstStyle/>
          <a:p>
            <a:pPr algn="ctr">
              <a:lnSpc>
                <a:spcPct val="120000"/>
              </a:lnSpc>
            </a:pPr>
            <a:r>
              <a:rPr kumimoji="1" lang="en-US" altLang="zh-TW" sz="4000" b="1" dirty="0">
                <a:solidFill>
                  <a:srgbClr val="FFFF00"/>
                </a:solidFill>
                <a:effectLst>
                  <a:glow rad="165100">
                    <a:schemeClr val="bg1">
                      <a:alpha val="75000"/>
                    </a:schemeClr>
                  </a:glow>
                </a:effectLst>
                <a:latin typeface="华文细黑"/>
                <a:ea typeface="华文细黑"/>
                <a:cs typeface="华文细黑"/>
              </a:rPr>
              <a:t>Isaiah </a:t>
            </a:r>
            <a:r>
              <a:rPr kumimoji="1" lang="en-US" altLang="zh-TW" sz="4000" b="1" dirty="0" smtClean="0">
                <a:solidFill>
                  <a:srgbClr val="FFFF00"/>
                </a:solidFill>
                <a:effectLst>
                  <a:glow rad="165100">
                    <a:schemeClr val="bg1">
                      <a:alpha val="75000"/>
                    </a:schemeClr>
                  </a:glow>
                </a:effectLst>
                <a:latin typeface="华文细黑"/>
                <a:ea typeface="华文细黑"/>
                <a:cs typeface="华文细黑"/>
              </a:rPr>
              <a:t>41: 10</a:t>
            </a:r>
          </a:p>
          <a:p>
            <a:pPr algn="ctr">
              <a:lnSpc>
                <a:spcPct val="120000"/>
              </a:lnSpc>
            </a:pPr>
            <a:r>
              <a:rPr kumimoji="1" lang="en-US" altLang="zh-TW" sz="3600" b="1" dirty="0">
                <a:solidFill>
                  <a:srgbClr val="FFFFFF"/>
                </a:solidFill>
                <a:effectLst>
                  <a:glow rad="165100">
                    <a:schemeClr val="bg1">
                      <a:alpha val="75000"/>
                    </a:schemeClr>
                  </a:glow>
                </a:effectLst>
                <a:latin typeface="华文细黑"/>
                <a:ea typeface="华文细黑"/>
                <a:cs typeface="华文细黑"/>
              </a:rPr>
              <a:t>So do not fear, for I am with you;</a:t>
            </a:r>
          </a:p>
          <a:p>
            <a:pPr algn="ctr">
              <a:lnSpc>
                <a:spcPct val="120000"/>
              </a:lnSpc>
            </a:pPr>
            <a:r>
              <a:rPr kumimoji="1" lang="en-US" altLang="zh-TW" sz="3600" b="1" dirty="0">
                <a:solidFill>
                  <a:srgbClr val="FFFFFF"/>
                </a:solidFill>
                <a:effectLst>
                  <a:glow rad="165100">
                    <a:schemeClr val="bg1">
                      <a:alpha val="75000"/>
                    </a:schemeClr>
                  </a:glow>
                </a:effectLst>
                <a:latin typeface="华文细黑"/>
                <a:ea typeface="华文细黑"/>
                <a:cs typeface="华文细黑"/>
              </a:rPr>
              <a:t>    do not be dismayed, for I am your God.</a:t>
            </a:r>
          </a:p>
          <a:p>
            <a:pPr algn="ctr">
              <a:lnSpc>
                <a:spcPct val="120000"/>
              </a:lnSpc>
            </a:pPr>
            <a:r>
              <a:rPr kumimoji="1" lang="en-US" altLang="zh-TW" sz="3600" b="1" dirty="0">
                <a:solidFill>
                  <a:srgbClr val="FFFFFF"/>
                </a:solidFill>
                <a:effectLst>
                  <a:glow rad="165100">
                    <a:schemeClr val="bg1">
                      <a:alpha val="75000"/>
                    </a:schemeClr>
                  </a:glow>
                </a:effectLst>
                <a:latin typeface="华文细黑"/>
                <a:ea typeface="华文细黑"/>
                <a:cs typeface="华文细黑"/>
              </a:rPr>
              <a:t>I will strengthen you and help you;</a:t>
            </a:r>
          </a:p>
          <a:p>
            <a:pPr algn="ctr">
              <a:lnSpc>
                <a:spcPct val="120000"/>
              </a:lnSpc>
            </a:pPr>
            <a:r>
              <a:rPr kumimoji="1" lang="en-US" altLang="zh-TW" sz="3600" b="1" dirty="0">
                <a:solidFill>
                  <a:srgbClr val="FFFFFF"/>
                </a:solidFill>
                <a:effectLst>
                  <a:glow rad="165100">
                    <a:schemeClr val="bg1">
                      <a:alpha val="75000"/>
                    </a:schemeClr>
                  </a:glow>
                </a:effectLst>
                <a:latin typeface="华文细黑"/>
                <a:ea typeface="华文细黑"/>
                <a:cs typeface="华文细黑"/>
              </a:rPr>
              <a:t>    I will uphold you with my righteous right hand.</a:t>
            </a:r>
            <a:endParaRPr kumimoji="1" lang="zh-TW" altLang="en-US" sz="3600" b="1" dirty="0">
              <a:solidFill>
                <a:srgbClr val="FFFFFF"/>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9468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598830"/>
            <a:ext cx="7642400" cy="2433487"/>
          </a:xfrm>
          <a:prstGeom prst="rect">
            <a:avLst/>
          </a:prstGeom>
          <a:noFill/>
        </p:spPr>
        <p:txBody>
          <a:bodyPr wrap="square" rtlCol="0">
            <a:spAutoFit/>
          </a:bodyPr>
          <a:lstStyle/>
          <a:p>
            <a:pPr algn="ctr">
              <a:lnSpc>
                <a:spcPct val="120000"/>
              </a:lnSpc>
            </a:pPr>
            <a:r>
              <a:rPr kumimoji="1" lang="zh-TW" altLang="en-US" sz="4000" b="1" dirty="0">
                <a:solidFill>
                  <a:srgbClr val="FFFFFF"/>
                </a:solidFill>
                <a:effectLst>
                  <a:glow rad="165100">
                    <a:schemeClr val="bg1">
                      <a:alpha val="75000"/>
                    </a:schemeClr>
                  </a:glow>
                </a:effectLst>
                <a:latin typeface="华文细黑"/>
                <a:ea typeface="华文细黑"/>
                <a:cs typeface="华文细黑"/>
              </a:rPr>
              <a:t>提摩太后书 </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1: 7</a:t>
            </a:r>
          </a:p>
          <a:p>
            <a:pPr algn="ctr">
              <a:lnSpc>
                <a:spcPct val="120000"/>
              </a:lnSpc>
            </a:pPr>
            <a:r>
              <a:rPr kumimoji="1" lang="zh-TW" altLang="en-US" sz="4400" b="1" dirty="0">
                <a:solidFill>
                  <a:srgbClr val="FFFF00"/>
                </a:solidFill>
                <a:effectLst>
                  <a:glow rad="165100">
                    <a:schemeClr val="bg1">
                      <a:alpha val="75000"/>
                    </a:schemeClr>
                  </a:glow>
                </a:effectLst>
                <a:latin typeface="华文细黑"/>
                <a:ea typeface="华文细黑"/>
                <a:cs typeface="华文细黑"/>
              </a:rPr>
              <a:t>因为神赐给我们不是胆怯的心，乃是刚强、仁爱、谨守的心。</a:t>
            </a:r>
          </a:p>
        </p:txBody>
      </p:sp>
    </p:spTree>
    <p:extLst>
      <p:ext uri="{BB962C8B-B14F-4D97-AF65-F5344CB8AC3E}">
        <p14:creationId xmlns:p14="http://schemas.microsoft.com/office/powerpoint/2010/main" val="180806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463211"/>
            <a:ext cx="7642400" cy="2806922"/>
          </a:xfrm>
          <a:prstGeom prst="rect">
            <a:avLst/>
          </a:prstGeom>
          <a:noFill/>
        </p:spPr>
        <p:txBody>
          <a:bodyPr wrap="square" rtlCol="0">
            <a:spAutoFit/>
          </a:bodyPr>
          <a:lstStyle/>
          <a:p>
            <a:pPr algn="ctr">
              <a:lnSpc>
                <a:spcPct val="120000"/>
              </a:lnSpc>
            </a:pPr>
            <a:r>
              <a:rPr kumimoji="1" lang="en-US" altLang="zh-TW" sz="4000" b="1" dirty="0">
                <a:solidFill>
                  <a:srgbClr val="FFFF00"/>
                </a:solidFill>
                <a:effectLst>
                  <a:glow rad="165100">
                    <a:schemeClr val="bg1">
                      <a:alpha val="75000"/>
                    </a:schemeClr>
                  </a:glow>
                </a:effectLst>
                <a:latin typeface="华文细黑"/>
                <a:ea typeface="华文细黑"/>
                <a:cs typeface="华文细黑"/>
              </a:rPr>
              <a:t>2 Timothy </a:t>
            </a:r>
            <a:r>
              <a:rPr kumimoji="1" lang="en-US" altLang="zh-TW" sz="4000" b="1" dirty="0" smtClean="0">
                <a:solidFill>
                  <a:srgbClr val="FFFF00"/>
                </a:solidFill>
                <a:effectLst>
                  <a:glow rad="165100">
                    <a:schemeClr val="bg1">
                      <a:alpha val="75000"/>
                    </a:schemeClr>
                  </a:glow>
                </a:effectLst>
                <a:latin typeface="华文细黑"/>
                <a:ea typeface="华文细黑"/>
                <a:cs typeface="华文细黑"/>
              </a:rPr>
              <a:t>1:7</a:t>
            </a:r>
          </a:p>
          <a:p>
            <a:pPr algn="ctr">
              <a:lnSpc>
                <a:spcPct val="120000"/>
              </a:lnSpc>
            </a:pPr>
            <a:r>
              <a:rPr kumimoji="1" lang="en-US" altLang="zh-TW" sz="3600" b="1" dirty="0">
                <a:solidFill>
                  <a:srgbClr val="FFFFFF"/>
                </a:solidFill>
                <a:effectLst>
                  <a:glow rad="165100">
                    <a:schemeClr val="bg1">
                      <a:alpha val="75000"/>
                    </a:schemeClr>
                  </a:glow>
                </a:effectLst>
                <a:latin typeface="华文细黑"/>
                <a:ea typeface="华文细黑"/>
                <a:cs typeface="华文细黑"/>
              </a:rPr>
              <a:t>For the Spirit God gave us does not make us timid, but gives us power, love and self-discipline.</a:t>
            </a:r>
            <a:endParaRPr kumimoji="1" lang="zh-TW" altLang="en-US" sz="3600" b="1" dirty="0">
              <a:solidFill>
                <a:srgbClr val="FFFFFF"/>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09633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598830"/>
            <a:ext cx="7642400" cy="3765134"/>
          </a:xfrm>
          <a:prstGeom prst="rect">
            <a:avLst/>
          </a:prstGeom>
          <a:noFill/>
        </p:spPr>
        <p:txBody>
          <a:bodyPr wrap="square" rtlCol="0">
            <a:spAutoFit/>
          </a:bodyPr>
          <a:lstStyle/>
          <a:p>
            <a:pPr algn="ctr">
              <a:lnSpc>
                <a:spcPct val="120000"/>
              </a:lnSpc>
            </a:pPr>
            <a:r>
              <a:rPr kumimoji="1" lang="zh-TW" altLang="en-US" sz="4000" b="1" dirty="0">
                <a:solidFill>
                  <a:srgbClr val="FFFFFF"/>
                </a:solidFill>
                <a:effectLst>
                  <a:glow rad="165100">
                    <a:schemeClr val="bg1">
                      <a:alpha val="75000"/>
                    </a:schemeClr>
                  </a:glow>
                </a:effectLst>
                <a:latin typeface="华文细黑"/>
                <a:ea typeface="华文细黑"/>
                <a:cs typeface="华文细黑"/>
              </a:rPr>
              <a:t>预备自己有三点：</a:t>
            </a:r>
          </a:p>
          <a:p>
            <a:pPr algn="ctr">
              <a:lnSpc>
                <a:spcPct val="120000"/>
              </a:lnSpc>
            </a:pPr>
            <a:r>
              <a:rPr kumimoji="1" lang="en-US" altLang="zh-TW" sz="4000" b="1" dirty="0" smtClean="0">
                <a:solidFill>
                  <a:srgbClr val="FFFF00"/>
                </a:solidFill>
                <a:effectLst>
                  <a:glow rad="165100">
                    <a:schemeClr val="bg1">
                      <a:alpha val="75000"/>
                    </a:schemeClr>
                  </a:glow>
                </a:effectLst>
                <a:latin typeface="华文细黑"/>
                <a:ea typeface="华文细黑"/>
                <a:cs typeface="华文细黑"/>
              </a:rPr>
              <a:t>1. </a:t>
            </a: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增强属灵</a:t>
            </a:r>
            <a:r>
              <a:rPr kumimoji="1" lang="zh-TW" altLang="en-US" sz="4000" b="1" dirty="0">
                <a:solidFill>
                  <a:srgbClr val="FFFF00"/>
                </a:solidFill>
                <a:effectLst>
                  <a:glow rad="165100">
                    <a:schemeClr val="bg1">
                      <a:alpha val="75000"/>
                    </a:schemeClr>
                  </a:glow>
                </a:effectLst>
                <a:latin typeface="华文细黑"/>
                <a:ea typeface="华文细黑"/>
                <a:cs typeface="华文细黑"/>
              </a:rPr>
              <a:t>的分辨力！</a:t>
            </a:r>
          </a:p>
          <a:p>
            <a:pPr algn="ctr">
              <a:lnSpc>
                <a:spcPct val="120000"/>
              </a:lnSpc>
            </a:pPr>
            <a:r>
              <a:rPr kumimoji="1" lang="en-US" altLang="zh-TW" sz="4000" b="1" dirty="0" smtClean="0">
                <a:solidFill>
                  <a:srgbClr val="FFFF00"/>
                </a:solidFill>
                <a:effectLst>
                  <a:glow rad="165100">
                    <a:schemeClr val="bg1">
                      <a:alpha val="75000"/>
                    </a:schemeClr>
                  </a:glow>
                </a:effectLst>
                <a:latin typeface="华文细黑"/>
                <a:ea typeface="华文细黑"/>
                <a:cs typeface="华文细黑"/>
              </a:rPr>
              <a:t>2. </a:t>
            </a: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坚</a:t>
            </a:r>
            <a:r>
              <a:rPr kumimoji="1" lang="zh-TW" altLang="en-US" sz="4000" b="1" dirty="0">
                <a:solidFill>
                  <a:srgbClr val="FFFF00"/>
                </a:solidFill>
                <a:effectLst>
                  <a:glow rad="165100">
                    <a:schemeClr val="bg1">
                      <a:alpha val="75000"/>
                    </a:schemeClr>
                  </a:glow>
                </a:effectLst>
                <a:latin typeface="华文细黑"/>
                <a:ea typeface="华文细黑"/>
                <a:cs typeface="华文细黑"/>
              </a:rPr>
              <a:t>守内心圣洁的生活！</a:t>
            </a:r>
          </a:p>
          <a:p>
            <a:pPr algn="ctr">
              <a:lnSpc>
                <a:spcPct val="120000"/>
              </a:lnSpc>
            </a:pP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絕不能給罪留破</a:t>
            </a:r>
            <a:r>
              <a:rPr kumimoji="1" lang="zh-TW" altLang="en-US" sz="4000" b="1" dirty="0">
                <a:solidFill>
                  <a:srgbClr val="FFFF00"/>
                </a:solidFill>
                <a:effectLst>
                  <a:glow rad="165100">
                    <a:schemeClr val="bg1">
                      <a:alpha val="75000"/>
                    </a:schemeClr>
                  </a:glow>
                </a:effectLst>
                <a:latin typeface="华文细黑"/>
                <a:ea typeface="华文细黑"/>
                <a:cs typeface="华文细黑"/>
              </a:rPr>
              <a:t>口</a:t>
            </a: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000" b="1" dirty="0" smtClean="0">
                <a:solidFill>
                  <a:srgbClr val="FFFF00"/>
                </a:solidFill>
                <a:effectLst>
                  <a:glow rad="165100">
                    <a:schemeClr val="bg1">
                      <a:alpha val="75000"/>
                    </a:schemeClr>
                  </a:glow>
                </a:effectLst>
                <a:latin typeface="华文细黑"/>
                <a:ea typeface="华文细黑"/>
                <a:cs typeface="华文细黑"/>
              </a:rPr>
              <a:t>3. </a:t>
            </a: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寻找</a:t>
            </a:r>
            <a:r>
              <a:rPr kumimoji="1" lang="zh-TW" altLang="en-US" sz="4000" b="1" dirty="0">
                <a:solidFill>
                  <a:srgbClr val="FFFF00"/>
                </a:solidFill>
                <a:effectLst>
                  <a:glow rad="165100">
                    <a:schemeClr val="bg1">
                      <a:alpha val="75000"/>
                    </a:schemeClr>
                  </a:glow>
                </a:effectLst>
                <a:latin typeface="华文细黑"/>
                <a:ea typeface="华文细黑"/>
                <a:cs typeface="华文细黑"/>
              </a:rPr>
              <a:t>机会，传扬福音！ </a:t>
            </a:r>
          </a:p>
        </p:txBody>
      </p:sp>
    </p:spTree>
    <p:extLst>
      <p:ext uri="{BB962C8B-B14F-4D97-AF65-F5344CB8AC3E}">
        <p14:creationId xmlns:p14="http://schemas.microsoft.com/office/powerpoint/2010/main" val="254513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253618"/>
            <a:ext cx="7642400" cy="4871077"/>
          </a:xfrm>
          <a:prstGeom prst="rect">
            <a:avLst/>
          </a:prstGeom>
          <a:noFill/>
        </p:spPr>
        <p:txBody>
          <a:bodyPr wrap="square" rtlCol="0">
            <a:spAutoFit/>
          </a:bodyPr>
          <a:lstStyle/>
          <a:p>
            <a:pPr algn="ctr">
              <a:lnSpc>
                <a:spcPct val="120000"/>
              </a:lnSpc>
            </a:pPr>
            <a:r>
              <a:rPr kumimoji="1" lang="zh-TW" altLang="en-US" sz="4000" b="1" dirty="0" smtClean="0">
                <a:solidFill>
                  <a:srgbClr val="FFFFFF"/>
                </a:solidFill>
                <a:effectLst>
                  <a:glow rad="165100">
                    <a:schemeClr val="bg1">
                      <a:alpha val="75000"/>
                    </a:schemeClr>
                  </a:glow>
                </a:effectLst>
                <a:latin typeface="华文细黑"/>
                <a:ea typeface="华文细黑"/>
                <a:cs typeface="华文细黑"/>
              </a:rPr>
              <a:t>箴言</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 Proverbs </a:t>
            </a:r>
            <a:r>
              <a:rPr kumimoji="1" lang="zh-TW" altLang="en-US" sz="4000" b="1" dirty="0" smtClean="0">
                <a:solidFill>
                  <a:srgbClr val="FFFFFF"/>
                </a:solidFill>
                <a:effectLst>
                  <a:glow rad="165100">
                    <a:schemeClr val="bg1">
                      <a:alpha val="75000"/>
                    </a:schemeClr>
                  </a:glow>
                </a:effectLst>
                <a:latin typeface="华文细黑"/>
                <a:ea typeface="华文细黑"/>
                <a:cs typeface="华文细黑"/>
              </a:rPr>
              <a:t> </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4: 23</a:t>
            </a:r>
          </a:p>
          <a:p>
            <a:pPr>
              <a:lnSpc>
                <a:spcPct val="120000"/>
              </a:lnSpc>
            </a:pPr>
            <a:r>
              <a:rPr kumimoji="1" lang="zh-TW" altLang="en-US" sz="4400" b="1" dirty="0">
                <a:solidFill>
                  <a:srgbClr val="FFFF00"/>
                </a:solidFill>
                <a:effectLst>
                  <a:glow rad="165100">
                    <a:schemeClr val="bg1">
                      <a:alpha val="75000"/>
                    </a:schemeClr>
                  </a:glow>
                </a:effectLst>
                <a:latin typeface="华文细黑"/>
                <a:ea typeface="华文细黑"/>
                <a:cs typeface="华文细黑"/>
              </a:rPr>
              <a:t>你要保守你心，胜过保守</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一切，</a:t>
            </a:r>
            <a:r>
              <a:rPr kumimoji="1" lang="zh-TW" altLang="en-US" sz="4400" b="1" dirty="0">
                <a:solidFill>
                  <a:srgbClr val="FFFF00"/>
                </a:solidFill>
                <a:effectLst>
                  <a:glow rad="165100">
                    <a:schemeClr val="bg1">
                      <a:alpha val="75000"/>
                    </a:schemeClr>
                  </a:glow>
                </a:effectLst>
                <a:latin typeface="华文细黑"/>
                <a:ea typeface="华文细黑"/>
                <a:cs typeface="华文细黑"/>
              </a:rPr>
              <a:t>因为一生的果效是由心发出</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r>
              <a:rPr kumimoji="1" lang="en-US" altLang="zh-TW" sz="4400" b="1" dirty="0">
                <a:effectLst>
                  <a:glow rad="165100">
                    <a:schemeClr val="bg1">
                      <a:alpha val="75000"/>
                    </a:schemeClr>
                  </a:glow>
                </a:effectLst>
                <a:latin typeface="华文细黑"/>
                <a:ea typeface="华文细黑"/>
                <a:cs typeface="华文细黑"/>
              </a:rPr>
              <a:t>Above all else, guard your heart</a:t>
            </a:r>
            <a:r>
              <a:rPr kumimoji="1" lang="en-US" altLang="zh-TW" sz="4400" b="1" dirty="0" smtClean="0">
                <a:effectLst>
                  <a:glow rad="165100">
                    <a:schemeClr val="bg1">
                      <a:alpha val="75000"/>
                    </a:schemeClr>
                  </a:glow>
                </a:effectLst>
                <a:latin typeface="华文细黑"/>
                <a:ea typeface="华文细黑"/>
                <a:cs typeface="华文细黑"/>
              </a:rPr>
              <a:t>, for </a:t>
            </a:r>
            <a:r>
              <a:rPr kumimoji="1" lang="en-US" altLang="zh-TW" sz="4400" b="1" dirty="0">
                <a:effectLst>
                  <a:glow rad="165100">
                    <a:schemeClr val="bg1">
                      <a:alpha val="75000"/>
                    </a:schemeClr>
                  </a:glow>
                </a:effectLst>
                <a:latin typeface="华文细黑"/>
                <a:ea typeface="华文细黑"/>
                <a:cs typeface="华文细黑"/>
              </a:rPr>
              <a:t>everything you do flows from it.</a:t>
            </a:r>
            <a:endParaRPr kumimoji="1" lang="zh-TW" altLang="en-US" sz="44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677087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493187" y="1904357"/>
            <a:ext cx="8248557" cy="3393750"/>
          </a:xfrm>
          <a:prstGeom prst="rect">
            <a:avLst/>
          </a:prstGeom>
          <a:noFill/>
        </p:spPr>
        <p:txBody>
          <a:bodyPr wrap="square" rtlCol="0">
            <a:spAutoFit/>
          </a:bodyPr>
          <a:lstStyle/>
          <a:p>
            <a:pPr algn="ctr">
              <a:lnSpc>
                <a:spcPct val="120000"/>
              </a:lnSpc>
            </a:pPr>
            <a:r>
              <a:rPr kumimoji="1" lang="zh-TW" altLang="en-US" sz="4800" b="1" dirty="0">
                <a:solidFill>
                  <a:srgbClr val="FFFF00"/>
                </a:solidFill>
                <a:effectLst>
                  <a:glow rad="165100">
                    <a:schemeClr val="bg1">
                      <a:alpha val="75000"/>
                    </a:schemeClr>
                  </a:glow>
                </a:effectLst>
                <a:latin typeface="华文细黑"/>
                <a:ea typeface="华文细黑"/>
                <a:cs typeface="华文细黑"/>
              </a:rPr>
              <a:t>启示录记载的災難将要发生</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400" b="1" dirty="0">
                <a:effectLst>
                  <a:glow rad="165100">
                    <a:schemeClr val="bg1">
                      <a:alpha val="75000"/>
                    </a:schemeClr>
                  </a:glow>
                </a:effectLst>
                <a:latin typeface="华文细黑"/>
                <a:ea typeface="华文细黑"/>
                <a:cs typeface="华文细黑"/>
              </a:rPr>
              <a:t>The disaster recorded in Revelation is about to happen.</a:t>
            </a:r>
            <a:endParaRPr kumimoji="1" lang="en-US" altLang="zh-TW" sz="44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089732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926729" y="624839"/>
            <a:ext cx="7642400" cy="5683607"/>
          </a:xfrm>
          <a:prstGeom prst="rect">
            <a:avLst/>
          </a:prstGeom>
          <a:noFill/>
        </p:spPr>
        <p:txBody>
          <a:bodyPr wrap="square" rtlCol="0">
            <a:spAutoFit/>
          </a:bodyPr>
          <a:lstStyle/>
          <a:p>
            <a:pPr algn="ctr">
              <a:lnSpc>
                <a:spcPct val="120000"/>
              </a:lnSpc>
            </a:pPr>
            <a:r>
              <a:rPr kumimoji="1" lang="zh-TW" altLang="en-US" sz="4000" b="1" dirty="0" smtClean="0">
                <a:solidFill>
                  <a:srgbClr val="FFFFFF"/>
                </a:solidFill>
                <a:effectLst>
                  <a:glow rad="165100">
                    <a:schemeClr val="bg1">
                      <a:alpha val="75000"/>
                    </a:schemeClr>
                  </a:glow>
                </a:effectLst>
                <a:latin typeface="华文细黑"/>
                <a:ea typeface="华文细黑"/>
                <a:cs typeface="华文细黑"/>
              </a:rPr>
              <a:t>提摩太后书</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 2 </a:t>
            </a:r>
            <a:r>
              <a:rPr kumimoji="1" lang="en-US" altLang="zh-TW" sz="4000" b="1" dirty="0">
                <a:solidFill>
                  <a:srgbClr val="FFFFFF"/>
                </a:solidFill>
                <a:effectLst>
                  <a:glow rad="165100">
                    <a:schemeClr val="bg1">
                      <a:alpha val="75000"/>
                    </a:schemeClr>
                  </a:glow>
                </a:effectLst>
                <a:latin typeface="华文细黑"/>
                <a:ea typeface="华文细黑"/>
                <a:cs typeface="华文细黑"/>
              </a:rPr>
              <a:t>Timothy</a:t>
            </a:r>
            <a:r>
              <a:rPr kumimoji="1" lang="zh-TW" altLang="en-US" sz="4000" b="1" dirty="0" smtClean="0">
                <a:solidFill>
                  <a:srgbClr val="FFFFFF"/>
                </a:solidFill>
                <a:effectLst>
                  <a:glow rad="165100">
                    <a:schemeClr val="bg1">
                      <a:alpha val="75000"/>
                    </a:schemeClr>
                  </a:glow>
                </a:effectLst>
                <a:latin typeface="华文细黑"/>
                <a:ea typeface="华文细黑"/>
                <a:cs typeface="华文细黑"/>
              </a:rPr>
              <a:t> </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4: 7</a:t>
            </a:r>
          </a:p>
          <a:p>
            <a:pPr>
              <a:lnSpc>
                <a:spcPct val="120000"/>
              </a:lnSpc>
            </a:pPr>
            <a:r>
              <a:rPr kumimoji="1" lang="zh-TW" altLang="en-US" sz="4400" b="1" dirty="0">
                <a:solidFill>
                  <a:srgbClr val="FFFF00"/>
                </a:solidFill>
                <a:effectLst>
                  <a:glow rad="165100">
                    <a:schemeClr val="bg1">
                      <a:alpha val="75000"/>
                    </a:schemeClr>
                  </a:glow>
                </a:effectLst>
                <a:latin typeface="华文细黑"/>
                <a:ea typeface="华文细黑"/>
                <a:cs typeface="华文细黑"/>
              </a:rPr>
              <a:t>那美好的仗我已经打过了</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p>
          <a:p>
            <a:pPr>
              <a:lnSpc>
                <a:spcPct val="120000"/>
              </a:lnSpc>
            </a:pP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当跑</a:t>
            </a:r>
            <a:r>
              <a:rPr kumimoji="1" lang="zh-TW" altLang="en-US" sz="4400" b="1" dirty="0">
                <a:solidFill>
                  <a:srgbClr val="FFFF00"/>
                </a:solidFill>
                <a:effectLst>
                  <a:glow rad="165100">
                    <a:schemeClr val="bg1">
                      <a:alpha val="75000"/>
                    </a:schemeClr>
                  </a:glow>
                </a:effectLst>
                <a:latin typeface="华文细黑"/>
                <a:ea typeface="华文细黑"/>
                <a:cs typeface="华文细黑"/>
              </a:rPr>
              <a:t>的路我已经跑尽了</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p>
          <a:p>
            <a:pPr>
              <a:lnSpc>
                <a:spcPct val="120000"/>
              </a:lnSpc>
            </a:pP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所信的道我已经</a:t>
            </a:r>
            <a:r>
              <a:rPr kumimoji="1" lang="zh-TW" altLang="en-US" sz="4400" b="1" dirty="0">
                <a:solidFill>
                  <a:srgbClr val="FFFF00"/>
                </a:solidFill>
                <a:effectLst>
                  <a:glow rad="165100">
                    <a:schemeClr val="bg1">
                      <a:alpha val="75000"/>
                    </a:schemeClr>
                  </a:glow>
                </a:effectLst>
                <a:latin typeface="华文细黑"/>
                <a:ea typeface="华文细黑"/>
                <a:cs typeface="华文细黑"/>
              </a:rPr>
              <a:t>守住了</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p>
          <a:p>
            <a:pPr>
              <a:lnSpc>
                <a:spcPct val="120000"/>
              </a:lnSpc>
            </a:pPr>
            <a:r>
              <a:rPr kumimoji="1" lang="en-US" altLang="zh-TW" sz="4400" b="1" dirty="0" smtClean="0">
                <a:effectLst>
                  <a:glow rad="165100">
                    <a:schemeClr val="bg1">
                      <a:alpha val="75000"/>
                    </a:schemeClr>
                  </a:glow>
                </a:effectLst>
                <a:latin typeface="华文细黑"/>
                <a:ea typeface="华文细黑"/>
                <a:cs typeface="华文细黑"/>
              </a:rPr>
              <a:t> </a:t>
            </a:r>
            <a:r>
              <a:rPr kumimoji="1" lang="en-US" altLang="zh-TW" sz="4400" b="1" dirty="0">
                <a:effectLst>
                  <a:glow rad="165100">
                    <a:schemeClr val="bg1">
                      <a:alpha val="75000"/>
                    </a:schemeClr>
                  </a:glow>
                </a:effectLst>
                <a:latin typeface="华文细黑"/>
                <a:ea typeface="华文细黑"/>
                <a:cs typeface="华文细黑"/>
              </a:rPr>
              <a:t>I have fought the good fight, I have finished the race, I have kept the faith.</a:t>
            </a:r>
            <a:endParaRPr kumimoji="1" lang="zh-TW" altLang="en-US" sz="44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29441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90462" y="957722"/>
            <a:ext cx="7743039" cy="4801315"/>
          </a:xfrm>
          <a:prstGeom prst="rect">
            <a:avLst/>
          </a:prstGeom>
          <a:noFill/>
        </p:spPr>
        <p:txBody>
          <a:bodyPr wrap="square" rtlCol="0">
            <a:spAutoFit/>
          </a:bodyPr>
          <a:lstStyle/>
          <a:p>
            <a:pPr algn="ctr">
              <a:lnSpc>
                <a:spcPct val="120000"/>
              </a:lnSpc>
            </a:pPr>
            <a:r>
              <a:rPr kumimoji="1" lang="en-US" altLang="zh-TW" sz="4000" b="1" dirty="0">
                <a:solidFill>
                  <a:srgbClr val="FFFF00"/>
                </a:solidFill>
                <a:effectLst>
                  <a:glow rad="165100">
                    <a:schemeClr val="bg1">
                      <a:alpha val="75000"/>
                    </a:schemeClr>
                  </a:glow>
                </a:effectLst>
                <a:latin typeface="华文细黑"/>
                <a:ea typeface="华文细黑"/>
                <a:cs typeface="华文细黑"/>
              </a:rPr>
              <a:t>2 Chronicles</a:t>
            </a: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 </a:t>
            </a:r>
            <a:r>
              <a:rPr kumimoji="1" lang="en-US" altLang="zh-TW" sz="4000" b="1" dirty="0" smtClean="0">
                <a:solidFill>
                  <a:srgbClr val="FFFF00"/>
                </a:solidFill>
                <a:effectLst>
                  <a:glow rad="165100">
                    <a:schemeClr val="bg1">
                      <a:alpha val="75000"/>
                    </a:schemeClr>
                  </a:glow>
                </a:effectLst>
                <a:latin typeface="华文细黑"/>
                <a:ea typeface="华文细黑"/>
                <a:cs typeface="华文细黑"/>
              </a:rPr>
              <a:t>6: 27</a:t>
            </a:r>
          </a:p>
          <a:p>
            <a:pPr>
              <a:lnSpc>
                <a:spcPct val="120000"/>
              </a:lnSpc>
            </a:pPr>
            <a:r>
              <a:rPr kumimoji="1" lang="en-US" altLang="zh-TW" sz="3600" b="1" dirty="0">
                <a:effectLst>
                  <a:glow rad="165100">
                    <a:schemeClr val="bg1">
                      <a:alpha val="75000"/>
                    </a:schemeClr>
                  </a:glow>
                </a:effectLst>
                <a:latin typeface="华文细黑"/>
                <a:ea typeface="华文细黑"/>
                <a:cs typeface="华文细黑"/>
              </a:rPr>
              <a:t>then hear from heaven and forgive the sin of your servants, your people Israel. Teach them the right way to live, and send rain on the land you gave your people for an inheritance.</a:t>
            </a:r>
            <a:endParaRPr kumimoji="1" lang="zh-TW" altLang="en-US" sz="36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4242292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6" name="TextBox 2"/>
          <p:cNvSpPr txBox="1"/>
          <p:nvPr/>
        </p:nvSpPr>
        <p:spPr>
          <a:xfrm>
            <a:off x="864348" y="1623611"/>
            <a:ext cx="7483966" cy="3724097"/>
          </a:xfrm>
          <a:prstGeom prst="rect">
            <a:avLst/>
          </a:prstGeom>
          <a:noFill/>
        </p:spPr>
        <p:txBody>
          <a:bodyPr wrap="square" rtlCol="0">
            <a:spAutoFit/>
          </a:bodyPr>
          <a:lstStyle/>
          <a:p>
            <a:pPr algn="ctr">
              <a:lnSpc>
                <a:spcPct val="120000"/>
              </a:lnSpc>
            </a:pPr>
            <a:r>
              <a:rPr kumimoji="1" lang="zh-TW" altLang="en-US" sz="5400" b="1" dirty="0">
                <a:solidFill>
                  <a:srgbClr val="FFFF00"/>
                </a:solidFill>
                <a:effectLst>
                  <a:glow rad="165100">
                    <a:schemeClr val="bg1">
                      <a:alpha val="75000"/>
                    </a:schemeClr>
                  </a:glow>
                </a:effectLst>
                <a:latin typeface="华文细黑"/>
                <a:ea typeface="华文细黑"/>
                <a:cs typeface="华文细黑"/>
              </a:rPr>
              <a:t>末世警鐘</a:t>
            </a:r>
            <a:r>
              <a:rPr kumimoji="1" lang="zh-TW" altLang="en-US" sz="5400" b="1" dirty="0" smtClean="0">
                <a:solidFill>
                  <a:srgbClr val="FFFF00"/>
                </a:solidFill>
                <a:effectLst>
                  <a:glow rad="165100">
                    <a:schemeClr val="bg1">
                      <a:alpha val="75000"/>
                    </a:schemeClr>
                  </a:glow>
                </a:effectLst>
                <a:latin typeface="华文细黑"/>
                <a:ea typeface="华文细黑"/>
                <a:cs typeface="华文细黑"/>
              </a:rPr>
              <a:t>！預備</a:t>
            </a:r>
            <a:r>
              <a:rPr kumimoji="1" lang="zh-TW" altLang="en-US" sz="5400" b="1" dirty="0">
                <a:solidFill>
                  <a:srgbClr val="FFFF00"/>
                </a:solidFill>
                <a:effectLst>
                  <a:glow rad="165100">
                    <a:schemeClr val="bg1">
                      <a:alpha val="75000"/>
                    </a:schemeClr>
                  </a:glow>
                </a:effectLst>
                <a:latin typeface="华文细黑"/>
                <a:ea typeface="华文细黑"/>
                <a:cs typeface="华文细黑"/>
              </a:rPr>
              <a:t>主再來</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800" b="1" dirty="0">
                <a:effectLst>
                  <a:glow rad="165100">
                    <a:schemeClr val="bg1">
                      <a:alpha val="75000"/>
                    </a:schemeClr>
                  </a:glow>
                </a:effectLst>
                <a:latin typeface="华文细黑"/>
                <a:ea typeface="华文细黑"/>
                <a:cs typeface="华文细黑"/>
              </a:rPr>
              <a:t>Apocalyptic bell, prepare the Lord to come again</a:t>
            </a:r>
            <a:r>
              <a:rPr kumimoji="1" lang="en-US" altLang="zh-TW" sz="4800" b="1" dirty="0" smtClean="0">
                <a:effectLst>
                  <a:glow rad="165100">
                    <a:schemeClr val="bg1">
                      <a:alpha val="75000"/>
                    </a:schemeClr>
                  </a:glow>
                </a:effectLst>
                <a:latin typeface="华文细黑"/>
                <a:ea typeface="华文细黑"/>
                <a:cs typeface="华文细黑"/>
              </a:rPr>
              <a:t>!</a:t>
            </a:r>
            <a:endParaRPr kumimoji="1" lang="en-US" altLang="zh-TW" sz="48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326754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450882"/>
            <a:ext cx="7962972" cy="4278094"/>
          </a:xfrm>
          <a:prstGeom prst="rect">
            <a:avLst/>
          </a:prstGeom>
          <a:noFill/>
        </p:spPr>
        <p:txBody>
          <a:bodyPr wrap="square" rtlCol="0">
            <a:spAutoFit/>
          </a:bodyPr>
          <a:lstStyle/>
          <a:p>
            <a:pPr algn="ctr">
              <a:lnSpc>
                <a:spcPct val="120000"/>
              </a:lnSpc>
            </a:pPr>
            <a:r>
              <a:rPr kumimoji="1" lang="zh-TW" altLang="en-US" sz="4400" b="1" dirty="0">
                <a:solidFill>
                  <a:srgbClr val="FFFFFF"/>
                </a:solidFill>
                <a:effectLst>
                  <a:glow rad="165100">
                    <a:schemeClr val="bg1">
                      <a:alpha val="75000"/>
                    </a:schemeClr>
                  </a:glow>
                </a:effectLst>
                <a:latin typeface="华文细黑"/>
                <a:ea typeface="华文细黑"/>
                <a:cs typeface="华文细黑"/>
              </a:rPr>
              <a:t>末世的现象有三点</a:t>
            </a:r>
            <a:r>
              <a:rPr kumimoji="1" lang="zh-TW" altLang="en-US" sz="4400" b="1" dirty="0" smtClean="0">
                <a:solidFill>
                  <a:srgbClr val="FFFFFF"/>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400" b="1" dirty="0">
                <a:solidFill>
                  <a:srgbClr val="FFFFFF"/>
                </a:solidFill>
                <a:effectLst>
                  <a:glow rad="165100">
                    <a:schemeClr val="bg1">
                      <a:alpha val="75000"/>
                    </a:schemeClr>
                  </a:glow>
                </a:effectLst>
                <a:latin typeface="华文细黑"/>
                <a:ea typeface="华文细黑"/>
                <a:cs typeface="华文细黑"/>
              </a:rPr>
              <a:t>There are three things in the last days:</a:t>
            </a:r>
            <a:endParaRPr kumimoji="1" lang="zh-TW" altLang="en-US" sz="4400" b="1" dirty="0">
              <a:solidFill>
                <a:srgbClr val="FFFFFF"/>
              </a:solidFill>
              <a:effectLst>
                <a:glow rad="165100">
                  <a:schemeClr val="bg1">
                    <a:alpha val="75000"/>
                  </a:schemeClr>
                </a:glow>
              </a:effectLst>
              <a:latin typeface="华文细黑"/>
              <a:ea typeface="华文细黑"/>
              <a:cs typeface="华文细黑"/>
            </a:endParaRPr>
          </a:p>
          <a:p>
            <a:pPr marL="914400" indent="-914400" algn="ctr">
              <a:lnSpc>
                <a:spcPct val="120000"/>
              </a:lnSpc>
              <a:buAutoNum type="arabicPeriod"/>
            </a:pP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不法的事增</a:t>
            </a:r>
            <a:r>
              <a:rPr kumimoji="1" lang="zh-TW" altLang="en-US" sz="4800" b="1" dirty="0">
                <a:solidFill>
                  <a:srgbClr val="FFFF00"/>
                </a:solidFill>
                <a:effectLst>
                  <a:glow rad="165100">
                    <a:schemeClr val="bg1">
                      <a:alpha val="75000"/>
                    </a:schemeClr>
                  </a:glow>
                </a:effectLst>
                <a:latin typeface="华文细黑"/>
                <a:ea typeface="华文细黑"/>
                <a:cs typeface="华文细黑"/>
              </a:rPr>
              <a:t>多</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800" b="1" dirty="0">
                <a:solidFill>
                  <a:srgbClr val="FFFFFF"/>
                </a:solidFill>
                <a:effectLst>
                  <a:glow rad="165100">
                    <a:schemeClr val="bg1">
                      <a:alpha val="75000"/>
                    </a:schemeClr>
                  </a:glow>
                </a:effectLst>
                <a:latin typeface="华文细黑"/>
                <a:ea typeface="华文细黑"/>
                <a:cs typeface="华文细黑"/>
              </a:rPr>
              <a:t>Unlawful things </a:t>
            </a:r>
            <a:r>
              <a:rPr kumimoji="1" lang="en-US" altLang="zh-TW" sz="4800" b="1" dirty="0" smtClean="0">
                <a:solidFill>
                  <a:srgbClr val="FFFFFF"/>
                </a:solidFill>
                <a:effectLst>
                  <a:glow rad="165100">
                    <a:schemeClr val="bg1">
                      <a:alpha val="75000"/>
                    </a:schemeClr>
                  </a:glow>
                </a:effectLst>
                <a:latin typeface="华文细黑"/>
                <a:ea typeface="华文细黑"/>
                <a:cs typeface="华文细黑"/>
              </a:rPr>
              <a:t>increased.</a:t>
            </a:r>
            <a:endParaRPr kumimoji="1" lang="zh-TW" altLang="en-US" sz="4800" b="1" dirty="0">
              <a:solidFill>
                <a:srgbClr val="FFFFFF"/>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4115181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637168"/>
            <a:ext cx="7642400" cy="5604612"/>
          </a:xfrm>
          <a:prstGeom prst="rect">
            <a:avLst/>
          </a:prstGeom>
          <a:noFill/>
        </p:spPr>
        <p:txBody>
          <a:bodyPr wrap="square" rtlCol="0">
            <a:spAutoFit/>
          </a:bodyPr>
          <a:lstStyle/>
          <a:p>
            <a:pPr algn="ctr">
              <a:lnSpc>
                <a:spcPct val="120000"/>
              </a:lnSpc>
            </a:pPr>
            <a:r>
              <a:rPr kumimoji="1" lang="en-US" altLang="zh-TW" sz="4800" b="1" dirty="0" smtClean="0">
                <a:solidFill>
                  <a:srgbClr val="FFFF00"/>
                </a:solidFill>
                <a:effectLst>
                  <a:glow rad="165100">
                    <a:schemeClr val="bg1">
                      <a:alpha val="75000"/>
                    </a:schemeClr>
                  </a:glow>
                </a:effectLst>
                <a:latin typeface="华文细黑"/>
                <a:ea typeface="华文细黑"/>
                <a:cs typeface="华文细黑"/>
              </a:rPr>
              <a:t>2</a:t>
            </a:r>
            <a:r>
              <a:rPr kumimoji="1" lang="en-US" altLang="zh-TW" sz="4800" b="1" dirty="0" smtClean="0">
                <a:solidFill>
                  <a:srgbClr val="FFFF00"/>
                </a:solidFill>
                <a:effectLst>
                  <a:glow rad="165100">
                    <a:schemeClr val="bg1">
                      <a:alpha val="75000"/>
                    </a:schemeClr>
                  </a:glow>
                </a:effectLst>
                <a:latin typeface="华文细黑"/>
                <a:ea typeface="华文细黑"/>
                <a:cs typeface="华文细黑"/>
              </a:rPr>
              <a:t>. </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假</a:t>
            </a:r>
            <a:r>
              <a:rPr kumimoji="1" lang="zh-TW" altLang="en-US" sz="4800" b="1" dirty="0">
                <a:solidFill>
                  <a:srgbClr val="FFFF00"/>
                </a:solidFill>
                <a:effectLst>
                  <a:glow rad="165100">
                    <a:schemeClr val="bg1">
                      <a:alpha val="75000"/>
                    </a:schemeClr>
                  </a:glow>
                </a:effectLst>
                <a:latin typeface="华文细黑"/>
                <a:ea typeface="华文细黑"/>
                <a:cs typeface="华文细黑"/>
              </a:rPr>
              <a:t>基督，假先</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知的出现。</a:t>
            </a:r>
          </a:p>
          <a:p>
            <a:pPr algn="ctr">
              <a:lnSpc>
                <a:spcPct val="120000"/>
              </a:lnSpc>
            </a:pPr>
            <a:r>
              <a:rPr kumimoji="1" lang="en-US" altLang="zh-TW" sz="4800" b="1" dirty="0">
                <a:solidFill>
                  <a:srgbClr val="FFFFFF"/>
                </a:solidFill>
                <a:effectLst>
                  <a:glow rad="165100">
                    <a:schemeClr val="bg1">
                      <a:alpha val="75000"/>
                    </a:schemeClr>
                  </a:glow>
                </a:effectLst>
                <a:latin typeface="华文细黑"/>
                <a:ea typeface="华文细黑"/>
                <a:cs typeface="华文细黑"/>
              </a:rPr>
              <a:t>The appearance of false Christ, false prophet.</a:t>
            </a:r>
            <a:endParaRPr kumimoji="1" lang="zh-TW" altLang="en-US" sz="4800" b="1" dirty="0">
              <a:solidFill>
                <a:srgbClr val="FFFFFF"/>
              </a:solidFill>
              <a:effectLst>
                <a:glow rad="165100">
                  <a:schemeClr val="bg1">
                    <a:alpha val="75000"/>
                  </a:schemeClr>
                </a:glow>
              </a:effectLst>
              <a:latin typeface="华文细黑"/>
              <a:ea typeface="华文细黑"/>
              <a:cs typeface="华文细黑"/>
            </a:endParaRPr>
          </a:p>
          <a:p>
            <a:pPr algn="ctr">
              <a:lnSpc>
                <a:spcPct val="120000"/>
              </a:lnSpc>
            </a:pPr>
            <a:r>
              <a:rPr kumimoji="1" lang="en-US" altLang="zh-TW" sz="4800" b="1" dirty="0" smtClean="0">
                <a:solidFill>
                  <a:srgbClr val="FFFF00"/>
                </a:solidFill>
                <a:effectLst>
                  <a:glow rad="165100">
                    <a:schemeClr val="bg1">
                      <a:alpha val="75000"/>
                    </a:schemeClr>
                  </a:glow>
                </a:effectLst>
                <a:latin typeface="华文细黑"/>
                <a:ea typeface="华文细黑"/>
                <a:cs typeface="华文细黑"/>
              </a:rPr>
              <a:t>3. </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教会将要受</a:t>
            </a:r>
            <a:r>
              <a:rPr kumimoji="1" lang="zh-TW" altLang="en-US" sz="4800" b="1" dirty="0">
                <a:solidFill>
                  <a:srgbClr val="FFFF00"/>
                </a:solidFill>
                <a:effectLst>
                  <a:glow rad="165100">
                    <a:schemeClr val="bg1">
                      <a:alpha val="75000"/>
                    </a:schemeClr>
                  </a:glow>
                </a:effectLst>
                <a:latin typeface="华文细黑"/>
                <a:ea typeface="华文细黑"/>
                <a:cs typeface="华文细黑"/>
              </a:rPr>
              <a:t>到逼迫</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5400" b="1" dirty="0">
                <a:solidFill>
                  <a:srgbClr val="FFFFFF"/>
                </a:solidFill>
                <a:effectLst>
                  <a:glow rad="165100">
                    <a:schemeClr val="bg1">
                      <a:alpha val="75000"/>
                    </a:schemeClr>
                  </a:glow>
                </a:effectLst>
                <a:latin typeface="华文细黑"/>
                <a:ea typeface="华文细黑"/>
                <a:cs typeface="华文细黑"/>
              </a:rPr>
              <a:t>The church is about to be persecuted.</a:t>
            </a:r>
            <a:endParaRPr kumimoji="1" lang="zh-TW" altLang="en-US" sz="5400" b="1" dirty="0">
              <a:solidFill>
                <a:srgbClr val="FFFFFF"/>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734002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67805" y="1105670"/>
            <a:ext cx="7642400" cy="4651530"/>
          </a:xfrm>
          <a:prstGeom prst="rect">
            <a:avLst/>
          </a:prstGeom>
          <a:noFill/>
        </p:spPr>
        <p:txBody>
          <a:bodyPr wrap="square" rtlCol="0">
            <a:spAutoFit/>
          </a:bodyPr>
          <a:lstStyle/>
          <a:p>
            <a:pPr algn="ctr">
              <a:lnSpc>
                <a:spcPct val="120000"/>
              </a:lnSpc>
            </a:pPr>
            <a:r>
              <a:rPr kumimoji="1" lang="zh-TW" altLang="en-US" sz="4000" b="1" dirty="0">
                <a:solidFill>
                  <a:srgbClr val="FFFFFF"/>
                </a:solidFill>
                <a:effectLst>
                  <a:glow rad="165100">
                    <a:schemeClr val="bg1">
                      <a:alpha val="75000"/>
                    </a:schemeClr>
                  </a:glow>
                </a:effectLst>
                <a:latin typeface="华文细黑"/>
                <a:ea typeface="华文细黑"/>
                <a:cs typeface="华文细黑"/>
              </a:rPr>
              <a:t>预备自己有三点</a:t>
            </a:r>
            <a:r>
              <a:rPr kumimoji="1" lang="zh-TW" altLang="en-US" sz="4000" b="1" dirty="0" smtClean="0">
                <a:solidFill>
                  <a:srgbClr val="FFFFFF"/>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000" b="1" dirty="0">
                <a:solidFill>
                  <a:srgbClr val="FFFFFF"/>
                </a:solidFill>
                <a:effectLst>
                  <a:glow rad="165100">
                    <a:schemeClr val="bg1">
                      <a:alpha val="75000"/>
                    </a:schemeClr>
                  </a:glow>
                </a:effectLst>
                <a:latin typeface="华文细黑"/>
                <a:ea typeface="华文细黑"/>
                <a:cs typeface="华文细黑"/>
              </a:rPr>
              <a:t>Prepare yourself for three things:</a:t>
            </a:r>
            <a:endParaRPr kumimoji="1" lang="zh-TW" altLang="en-US" sz="4000" b="1" dirty="0">
              <a:solidFill>
                <a:srgbClr val="FFFFFF"/>
              </a:solidFill>
              <a:effectLst>
                <a:glow rad="165100">
                  <a:schemeClr val="bg1">
                    <a:alpha val="75000"/>
                  </a:schemeClr>
                </a:glow>
              </a:effectLst>
              <a:latin typeface="华文细黑"/>
              <a:ea typeface="华文细黑"/>
              <a:cs typeface="华文细黑"/>
            </a:endParaRPr>
          </a:p>
          <a:p>
            <a:pPr marL="742950" indent="-742950" algn="ctr">
              <a:lnSpc>
                <a:spcPct val="120000"/>
              </a:lnSpc>
              <a:buAutoNum type="arabicPeriod"/>
            </a:pP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增强属灵</a:t>
            </a:r>
            <a:r>
              <a:rPr kumimoji="1" lang="zh-TW" altLang="en-US" sz="4800" b="1" dirty="0">
                <a:solidFill>
                  <a:srgbClr val="FFFF00"/>
                </a:solidFill>
                <a:effectLst>
                  <a:glow rad="165100">
                    <a:schemeClr val="bg1">
                      <a:alpha val="75000"/>
                    </a:schemeClr>
                  </a:glow>
                </a:effectLst>
                <a:latin typeface="华文细黑"/>
                <a:ea typeface="华文细黑"/>
                <a:cs typeface="华文细黑"/>
              </a:rPr>
              <a:t>的分辨力</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000" b="1" dirty="0">
                <a:solidFill>
                  <a:srgbClr val="FFFFFF"/>
                </a:solidFill>
                <a:effectLst>
                  <a:glow rad="165100">
                    <a:schemeClr val="bg1">
                      <a:alpha val="75000"/>
                    </a:schemeClr>
                  </a:glow>
                </a:effectLst>
                <a:latin typeface="华文细黑"/>
                <a:ea typeface="华文细黑"/>
                <a:cs typeface="华文细黑"/>
              </a:rPr>
              <a:t>Enhance spiritual discrimination</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a:t>
            </a:r>
            <a:endParaRPr kumimoji="1" lang="zh-TW" altLang="en-US" sz="4000" b="1" dirty="0">
              <a:solidFill>
                <a:srgbClr val="FFFFFF"/>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686382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421211" y="797445"/>
            <a:ext cx="8123258" cy="5537926"/>
          </a:xfrm>
          <a:prstGeom prst="rect">
            <a:avLst/>
          </a:prstGeom>
          <a:noFill/>
        </p:spPr>
        <p:txBody>
          <a:bodyPr wrap="square" rtlCol="0">
            <a:spAutoFit/>
          </a:bodyPr>
          <a:lstStyle/>
          <a:p>
            <a:pPr algn="ctr">
              <a:lnSpc>
                <a:spcPct val="120000"/>
              </a:lnSpc>
            </a:pPr>
            <a:r>
              <a:rPr kumimoji="1" lang="en-US" altLang="zh-TW" sz="4800" b="1" dirty="0" smtClean="0">
                <a:solidFill>
                  <a:srgbClr val="FFFF00"/>
                </a:solidFill>
                <a:effectLst>
                  <a:glow rad="165100">
                    <a:schemeClr val="bg1">
                      <a:alpha val="75000"/>
                    </a:schemeClr>
                  </a:glow>
                </a:effectLst>
                <a:latin typeface="华文细黑"/>
                <a:ea typeface="华文细黑"/>
                <a:cs typeface="华文细黑"/>
              </a:rPr>
              <a:t>2</a:t>
            </a:r>
            <a:r>
              <a:rPr kumimoji="1" lang="en-US" altLang="zh-TW" sz="4800" b="1" dirty="0" smtClean="0">
                <a:solidFill>
                  <a:srgbClr val="FFFF00"/>
                </a:solidFill>
                <a:effectLst>
                  <a:glow rad="165100">
                    <a:schemeClr val="bg1">
                      <a:alpha val="75000"/>
                    </a:schemeClr>
                  </a:glow>
                </a:effectLst>
                <a:latin typeface="华文细黑"/>
                <a:ea typeface="华文细黑"/>
                <a:cs typeface="华文细黑"/>
              </a:rPr>
              <a:t>. </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坚</a:t>
            </a:r>
            <a:r>
              <a:rPr kumimoji="1" lang="zh-TW" altLang="en-US" sz="4800" b="1" dirty="0">
                <a:solidFill>
                  <a:srgbClr val="FFFF00"/>
                </a:solidFill>
                <a:effectLst>
                  <a:glow rad="165100">
                    <a:schemeClr val="bg1">
                      <a:alpha val="75000"/>
                    </a:schemeClr>
                  </a:glow>
                </a:effectLst>
                <a:latin typeface="华文细黑"/>
                <a:ea typeface="华文细黑"/>
                <a:cs typeface="华文细黑"/>
              </a:rPr>
              <a:t>守内心圣洁的生活</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000" b="1" dirty="0">
                <a:solidFill>
                  <a:srgbClr val="FFFFFF"/>
                </a:solidFill>
                <a:effectLst>
                  <a:glow rad="165100">
                    <a:schemeClr val="bg1">
                      <a:alpha val="75000"/>
                    </a:schemeClr>
                  </a:glow>
                </a:effectLst>
                <a:latin typeface="华文细黑"/>
                <a:ea typeface="华文细黑"/>
                <a:cs typeface="华文细黑"/>
              </a:rPr>
              <a:t>Stick to a holy life inside!</a:t>
            </a:r>
            <a:endParaRPr kumimoji="1" lang="zh-TW" altLang="en-US" sz="4000" b="1" dirty="0">
              <a:solidFill>
                <a:srgbClr val="FFFFFF"/>
              </a:solidFill>
              <a:effectLst>
                <a:glow rad="165100">
                  <a:schemeClr val="bg1">
                    <a:alpha val="75000"/>
                  </a:schemeClr>
                </a:glow>
              </a:effectLst>
              <a:latin typeface="华文细黑"/>
              <a:ea typeface="华文细黑"/>
              <a:cs typeface="华文细黑"/>
            </a:endParaRPr>
          </a:p>
          <a:p>
            <a:pPr algn="ctr">
              <a:lnSpc>
                <a:spcPct val="120000"/>
              </a:lnSpc>
            </a:pP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絕不能給罪留破</a:t>
            </a:r>
            <a:r>
              <a:rPr kumimoji="1" lang="zh-TW" altLang="en-US" sz="4000" b="1" dirty="0">
                <a:solidFill>
                  <a:srgbClr val="FFFF00"/>
                </a:solidFill>
                <a:effectLst>
                  <a:glow rad="165100">
                    <a:schemeClr val="bg1">
                      <a:alpha val="75000"/>
                    </a:schemeClr>
                  </a:glow>
                </a:effectLst>
                <a:latin typeface="华文细黑"/>
                <a:ea typeface="华文细黑"/>
                <a:cs typeface="华文细黑"/>
              </a:rPr>
              <a:t>口</a:t>
            </a: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000" b="1" dirty="0">
                <a:solidFill>
                  <a:srgbClr val="FFFFFF"/>
                </a:solidFill>
                <a:effectLst>
                  <a:glow rad="165100">
                    <a:schemeClr val="bg1">
                      <a:alpha val="75000"/>
                    </a:schemeClr>
                  </a:glow>
                </a:effectLst>
                <a:latin typeface="华文细黑"/>
                <a:ea typeface="华文细黑"/>
                <a:cs typeface="华文细黑"/>
              </a:rPr>
              <a:t>There must be no breach of sin</a:t>
            </a:r>
            <a:endParaRPr kumimoji="1" lang="zh-TW" altLang="en-US" sz="4000" b="1" dirty="0" smtClean="0">
              <a:solidFill>
                <a:srgbClr val="FFFFFF"/>
              </a:solidFill>
              <a:effectLst>
                <a:glow rad="165100">
                  <a:schemeClr val="bg1">
                    <a:alpha val="75000"/>
                  </a:schemeClr>
                </a:glow>
              </a:effectLst>
              <a:latin typeface="华文细黑"/>
              <a:ea typeface="华文细黑"/>
              <a:cs typeface="华文细黑"/>
            </a:endParaRPr>
          </a:p>
          <a:p>
            <a:pPr algn="ctr">
              <a:lnSpc>
                <a:spcPct val="120000"/>
              </a:lnSpc>
            </a:pPr>
            <a:r>
              <a:rPr kumimoji="1" lang="en-US" altLang="zh-TW" sz="4800" b="1" dirty="0" smtClean="0">
                <a:solidFill>
                  <a:srgbClr val="FFFF00"/>
                </a:solidFill>
                <a:effectLst>
                  <a:glow rad="165100">
                    <a:schemeClr val="bg1">
                      <a:alpha val="75000"/>
                    </a:schemeClr>
                  </a:glow>
                </a:effectLst>
                <a:latin typeface="华文细黑"/>
                <a:ea typeface="华文细黑"/>
                <a:cs typeface="华文细黑"/>
              </a:rPr>
              <a:t>3. </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寻找</a:t>
            </a:r>
            <a:r>
              <a:rPr kumimoji="1" lang="zh-TW" altLang="en-US" sz="4800" b="1" dirty="0">
                <a:solidFill>
                  <a:srgbClr val="FFFF00"/>
                </a:solidFill>
                <a:effectLst>
                  <a:glow rad="165100">
                    <a:schemeClr val="bg1">
                      <a:alpha val="75000"/>
                    </a:schemeClr>
                  </a:glow>
                </a:effectLst>
                <a:latin typeface="华文细黑"/>
                <a:ea typeface="华文细黑"/>
                <a:cs typeface="华文细黑"/>
              </a:rPr>
              <a:t>机会，传扬福音</a:t>
            </a:r>
            <a:r>
              <a:rPr kumimoji="1" lang="zh-TW" altLang="en-US" sz="4800" b="1" dirty="0" smtClean="0">
                <a:solidFill>
                  <a:srgbClr val="FFFF00"/>
                </a:solidFill>
                <a:effectLst>
                  <a:glow rad="165100">
                    <a:schemeClr val="bg1">
                      <a:alpha val="75000"/>
                    </a:schemeClr>
                  </a:glow>
                </a:effectLst>
                <a:latin typeface="华文细黑"/>
                <a:ea typeface="华文细黑"/>
                <a:cs typeface="华文细黑"/>
              </a:rPr>
              <a:t>！</a:t>
            </a:r>
          </a:p>
          <a:p>
            <a:pPr algn="ctr">
              <a:lnSpc>
                <a:spcPct val="120000"/>
              </a:lnSpc>
            </a:pPr>
            <a:r>
              <a:rPr kumimoji="1" lang="en-US" altLang="zh-TW" sz="4000" b="1" dirty="0">
                <a:solidFill>
                  <a:srgbClr val="FFFFFF"/>
                </a:solidFill>
                <a:effectLst>
                  <a:glow rad="165100">
                    <a:schemeClr val="bg1">
                      <a:alpha val="75000"/>
                    </a:schemeClr>
                  </a:glow>
                </a:effectLst>
                <a:latin typeface="华文细黑"/>
                <a:ea typeface="华文细黑"/>
                <a:cs typeface="华文细黑"/>
              </a:rPr>
              <a:t>Find Opportunities and Preach the Gospel</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a:t>
            </a:r>
            <a:endParaRPr kumimoji="1" lang="zh-TW" altLang="en-US" sz="4000" b="1" dirty="0" smtClean="0">
              <a:solidFill>
                <a:srgbClr val="FFFFFF"/>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377418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828092" y="957722"/>
            <a:ext cx="7154514" cy="4058547"/>
          </a:xfrm>
          <a:prstGeom prst="rect">
            <a:avLst/>
          </a:prstGeom>
          <a:noFill/>
        </p:spPr>
        <p:txBody>
          <a:bodyPr wrap="square" rtlCol="0">
            <a:spAutoFit/>
          </a:bodyPr>
          <a:lstStyle/>
          <a:p>
            <a:pPr algn="ctr">
              <a:lnSpc>
                <a:spcPct val="120000"/>
              </a:lnSpc>
            </a:pPr>
            <a:r>
              <a:rPr kumimoji="1" lang="zh-TW" altLang="en-US" sz="4000" b="1" dirty="0">
                <a:solidFill>
                  <a:srgbClr val="FFFFFF"/>
                </a:solidFill>
                <a:effectLst>
                  <a:glow rad="165100">
                    <a:schemeClr val="bg1">
                      <a:alpha val="75000"/>
                    </a:schemeClr>
                  </a:glow>
                </a:effectLst>
                <a:latin typeface="华文细黑"/>
                <a:ea typeface="华文细黑"/>
                <a:cs typeface="华文细黑"/>
              </a:rPr>
              <a:t>历代志下 </a:t>
            </a:r>
            <a:r>
              <a:rPr kumimoji="1" lang="en-US" altLang="zh-TW" sz="4000" b="1" dirty="0" smtClean="0">
                <a:solidFill>
                  <a:srgbClr val="FFFFFF"/>
                </a:solidFill>
                <a:effectLst>
                  <a:glow rad="165100">
                    <a:schemeClr val="bg1">
                      <a:alpha val="75000"/>
                    </a:schemeClr>
                  </a:glow>
                </a:effectLst>
                <a:latin typeface="华文细黑"/>
                <a:ea typeface="华文细黑"/>
                <a:cs typeface="华文细黑"/>
              </a:rPr>
              <a:t>6: 28-30</a:t>
            </a:r>
          </a:p>
          <a:p>
            <a:pPr>
              <a:lnSpc>
                <a:spcPct val="120000"/>
              </a:lnSpc>
            </a:pPr>
            <a:r>
              <a:rPr kumimoji="1" lang="en-US" altLang="zh-TW" sz="4400" b="1" dirty="0">
                <a:solidFill>
                  <a:srgbClr val="FFFF00"/>
                </a:solidFill>
                <a:effectLst>
                  <a:glow rad="165100">
                    <a:schemeClr val="bg1">
                      <a:alpha val="75000"/>
                    </a:schemeClr>
                  </a:glow>
                </a:effectLst>
                <a:latin typeface="华文细黑"/>
                <a:ea typeface="华文细黑"/>
                <a:cs typeface="华文细黑"/>
              </a:rPr>
              <a:t>28 “</a:t>
            </a:r>
            <a:r>
              <a:rPr kumimoji="1" lang="zh-TW" altLang="en-US" sz="4400" b="1" dirty="0">
                <a:solidFill>
                  <a:srgbClr val="FFFF00"/>
                </a:solidFill>
                <a:effectLst>
                  <a:glow rad="165100">
                    <a:schemeClr val="bg1">
                      <a:alpha val="75000"/>
                    </a:schemeClr>
                  </a:glow>
                </a:effectLst>
                <a:latin typeface="华文细黑"/>
                <a:ea typeface="华文细黑"/>
                <a:cs typeface="华文细黑"/>
              </a:rPr>
              <a:t>国中若有饥荒、瘟疫、旱风、霉烂、蝗虫、蚂蚱，或有仇敌犯境围困城邑，无论遭遇什么灾祸疾病</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endParaRPr kumimoji="1" lang="zh-TW" altLang="en-US" sz="4400" b="1" dirty="0">
              <a:solidFill>
                <a:srgbClr val="FFFF00"/>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2415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828092" y="1389237"/>
            <a:ext cx="7154514" cy="3319883"/>
          </a:xfrm>
          <a:prstGeom prst="rect">
            <a:avLst/>
          </a:prstGeom>
          <a:noFill/>
        </p:spPr>
        <p:txBody>
          <a:bodyPr wrap="square" rtlCol="0">
            <a:spAutoFit/>
          </a:bodyPr>
          <a:lstStyle/>
          <a:p>
            <a:pPr>
              <a:lnSpc>
                <a:spcPct val="120000"/>
              </a:lnSpc>
            </a:pPr>
            <a:r>
              <a:rPr kumimoji="1" lang="en-US" altLang="zh-TW" sz="4400" b="1" dirty="0" smtClean="0">
                <a:solidFill>
                  <a:srgbClr val="FFFF00"/>
                </a:solidFill>
                <a:effectLst>
                  <a:glow rad="165100">
                    <a:schemeClr val="bg1">
                      <a:alpha val="75000"/>
                    </a:schemeClr>
                  </a:glow>
                </a:effectLst>
                <a:latin typeface="华文细黑"/>
                <a:ea typeface="华文细黑"/>
                <a:cs typeface="华文细黑"/>
              </a:rPr>
              <a:t>29 </a:t>
            </a:r>
            <a:r>
              <a:rPr kumimoji="1" lang="zh-TW" altLang="en-US" sz="4400" b="1" dirty="0">
                <a:solidFill>
                  <a:srgbClr val="FFFF00"/>
                </a:solidFill>
                <a:effectLst>
                  <a:glow rad="165100">
                    <a:schemeClr val="bg1">
                      <a:alpha val="75000"/>
                    </a:schemeClr>
                  </a:glow>
                </a:effectLst>
                <a:latin typeface="华文细黑"/>
                <a:ea typeface="华文细黑"/>
                <a:cs typeface="华文细黑"/>
              </a:rPr>
              <a:t>你的民以色列，或是众人，或是一人，自觉灾祸甚苦，向这殿举手，无论祈求什么，祷告什么</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a:t>
            </a:r>
            <a:endParaRPr kumimoji="1" lang="zh-TW" altLang="en-US" sz="4400" b="1" dirty="0">
              <a:solidFill>
                <a:srgbClr val="FFFF00"/>
              </a:solidFill>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69980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828091" y="1438553"/>
            <a:ext cx="7556091" cy="3319883"/>
          </a:xfrm>
          <a:prstGeom prst="rect">
            <a:avLst/>
          </a:prstGeom>
          <a:noFill/>
        </p:spPr>
        <p:txBody>
          <a:bodyPr wrap="square" rtlCol="0">
            <a:spAutoFit/>
          </a:bodyPr>
          <a:lstStyle/>
          <a:p>
            <a:pPr>
              <a:lnSpc>
                <a:spcPct val="120000"/>
              </a:lnSpc>
            </a:pPr>
            <a:r>
              <a:rPr kumimoji="1" lang="en-US" altLang="zh-TW" sz="4400" b="1" dirty="0" smtClean="0">
                <a:solidFill>
                  <a:srgbClr val="FFFF00"/>
                </a:solidFill>
                <a:effectLst>
                  <a:glow rad="165100">
                    <a:schemeClr val="bg1">
                      <a:alpha val="75000"/>
                    </a:schemeClr>
                  </a:glow>
                </a:effectLst>
                <a:latin typeface="华文细黑"/>
                <a:ea typeface="华文细黑"/>
                <a:cs typeface="华文细黑"/>
              </a:rPr>
              <a:t>30 </a:t>
            </a:r>
            <a:r>
              <a:rPr kumimoji="1" lang="zh-TW" altLang="en-US" sz="4400" b="1" dirty="0">
                <a:solidFill>
                  <a:srgbClr val="FFFF00"/>
                </a:solidFill>
                <a:effectLst>
                  <a:glow rad="165100">
                    <a:schemeClr val="bg1">
                      <a:alpha val="75000"/>
                    </a:schemeClr>
                  </a:glow>
                </a:effectLst>
                <a:latin typeface="华文细黑"/>
                <a:ea typeface="华文细黑"/>
                <a:cs typeface="华文细黑"/>
              </a:rPr>
              <a:t>求你从天上你的居所垂听赦免。你是知道人心的，要照各人</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所行的待他们唯有你</a:t>
            </a:r>
            <a:r>
              <a:rPr kumimoji="1" lang="zh-TW" altLang="en-US" sz="4400" b="1" dirty="0">
                <a:solidFill>
                  <a:srgbClr val="FFFF00"/>
                </a:solidFill>
                <a:effectLst>
                  <a:glow rad="165100">
                    <a:schemeClr val="bg1">
                      <a:alpha val="75000"/>
                    </a:schemeClr>
                  </a:glow>
                </a:effectLst>
                <a:latin typeface="华文细黑"/>
                <a:ea typeface="华文细黑"/>
                <a:cs typeface="华文细黑"/>
              </a:rPr>
              <a:t>知道世人的</a:t>
            </a:r>
            <a:r>
              <a:rPr kumimoji="1" lang="zh-TW" altLang="en-US" sz="4400" b="1" dirty="0" smtClean="0">
                <a:solidFill>
                  <a:srgbClr val="FFFF00"/>
                </a:solidFill>
                <a:effectLst>
                  <a:glow rad="165100">
                    <a:schemeClr val="bg1">
                      <a:alpha val="75000"/>
                    </a:schemeClr>
                  </a:glow>
                </a:effectLst>
                <a:latin typeface="华文细黑"/>
                <a:ea typeface="华文细黑"/>
                <a:cs typeface="华文细黑"/>
              </a:rPr>
              <a:t>心</a:t>
            </a:r>
          </a:p>
        </p:txBody>
      </p:sp>
    </p:spTree>
    <p:extLst>
      <p:ext uri="{BB962C8B-B14F-4D97-AF65-F5344CB8AC3E}">
        <p14:creationId xmlns:p14="http://schemas.microsoft.com/office/powerpoint/2010/main" val="315289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90462" y="957722"/>
            <a:ext cx="7743039" cy="4801315"/>
          </a:xfrm>
          <a:prstGeom prst="rect">
            <a:avLst/>
          </a:prstGeom>
          <a:noFill/>
        </p:spPr>
        <p:txBody>
          <a:bodyPr wrap="square" rtlCol="0">
            <a:spAutoFit/>
          </a:bodyPr>
          <a:lstStyle/>
          <a:p>
            <a:pPr algn="ctr">
              <a:lnSpc>
                <a:spcPct val="120000"/>
              </a:lnSpc>
            </a:pPr>
            <a:r>
              <a:rPr kumimoji="1" lang="en-US" altLang="zh-TW" sz="4000" b="1" dirty="0">
                <a:solidFill>
                  <a:srgbClr val="FFFF00"/>
                </a:solidFill>
                <a:effectLst>
                  <a:glow rad="165100">
                    <a:schemeClr val="bg1">
                      <a:alpha val="75000"/>
                    </a:schemeClr>
                  </a:glow>
                </a:effectLst>
                <a:latin typeface="华文细黑"/>
                <a:ea typeface="华文细黑"/>
                <a:cs typeface="华文细黑"/>
              </a:rPr>
              <a:t>2 Chronicles</a:t>
            </a:r>
            <a:r>
              <a:rPr kumimoji="1" lang="zh-TW" altLang="en-US" sz="4000" b="1" dirty="0" smtClean="0">
                <a:solidFill>
                  <a:srgbClr val="FFFF00"/>
                </a:solidFill>
                <a:effectLst>
                  <a:glow rad="165100">
                    <a:schemeClr val="bg1">
                      <a:alpha val="75000"/>
                    </a:schemeClr>
                  </a:glow>
                </a:effectLst>
                <a:latin typeface="华文细黑"/>
                <a:ea typeface="华文细黑"/>
                <a:cs typeface="华文细黑"/>
              </a:rPr>
              <a:t> </a:t>
            </a:r>
            <a:r>
              <a:rPr kumimoji="1" lang="en-US" altLang="zh-TW" sz="4000" b="1" dirty="0" smtClean="0">
                <a:solidFill>
                  <a:srgbClr val="FFFF00"/>
                </a:solidFill>
                <a:effectLst>
                  <a:glow rad="165100">
                    <a:schemeClr val="bg1">
                      <a:alpha val="75000"/>
                    </a:schemeClr>
                  </a:glow>
                </a:effectLst>
                <a:latin typeface="华文细黑"/>
                <a:ea typeface="华文细黑"/>
                <a:cs typeface="华文细黑"/>
              </a:rPr>
              <a:t>6: 28-30</a:t>
            </a:r>
          </a:p>
          <a:p>
            <a:pPr>
              <a:lnSpc>
                <a:spcPct val="120000"/>
              </a:lnSpc>
            </a:pPr>
            <a:r>
              <a:rPr kumimoji="1" lang="en-US" altLang="zh-TW" sz="3600" b="1" dirty="0">
                <a:effectLst>
                  <a:glow rad="165100">
                    <a:schemeClr val="bg1">
                      <a:alpha val="75000"/>
                    </a:schemeClr>
                  </a:glow>
                </a:effectLst>
                <a:latin typeface="华文细黑"/>
                <a:ea typeface="华文细黑"/>
                <a:cs typeface="华文细黑"/>
              </a:rPr>
              <a:t>28 “When famine or plague comes to the land, or blight or mildew, locusts or grasshoppers, or when enemies besiege them in any of their cities, whatever disaster or disease may come, </a:t>
            </a:r>
            <a:endParaRPr kumimoji="1" lang="zh-TW" altLang="en-US" sz="36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31156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90462" y="1574172"/>
            <a:ext cx="7743039" cy="4062651"/>
          </a:xfrm>
          <a:prstGeom prst="rect">
            <a:avLst/>
          </a:prstGeom>
          <a:noFill/>
        </p:spPr>
        <p:txBody>
          <a:bodyPr wrap="square" rtlCol="0">
            <a:spAutoFit/>
          </a:bodyPr>
          <a:lstStyle/>
          <a:p>
            <a:pPr>
              <a:lnSpc>
                <a:spcPct val="120000"/>
              </a:lnSpc>
            </a:pPr>
            <a:r>
              <a:rPr kumimoji="1" lang="en-US" altLang="zh-TW" sz="3600" b="1" dirty="0" smtClean="0">
                <a:effectLst>
                  <a:glow rad="165100">
                    <a:schemeClr val="bg1">
                      <a:alpha val="75000"/>
                    </a:schemeClr>
                  </a:glow>
                </a:effectLst>
                <a:latin typeface="华文细黑"/>
                <a:ea typeface="华文细黑"/>
                <a:cs typeface="华文细黑"/>
              </a:rPr>
              <a:t>29 </a:t>
            </a:r>
            <a:r>
              <a:rPr kumimoji="1" lang="en-US" altLang="zh-TW" sz="3600" b="1" dirty="0">
                <a:effectLst>
                  <a:glow rad="165100">
                    <a:schemeClr val="bg1">
                      <a:alpha val="75000"/>
                    </a:schemeClr>
                  </a:glow>
                </a:effectLst>
                <a:latin typeface="华文细黑"/>
                <a:ea typeface="华文细黑"/>
                <a:cs typeface="华文细黑"/>
              </a:rPr>
              <a:t>and when a prayer or plea is made by anyone among your people Israel—being aware of their afflictions and pains, and spreading out their hands toward this temple— </a:t>
            </a:r>
            <a:endParaRPr kumimoji="1" lang="zh-TW" altLang="en-US" sz="36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125456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20-03-10 下午5.33.3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9999"/>
          <a:stretch/>
        </p:blipFill>
        <p:spPr>
          <a:xfrm>
            <a:off x="0" y="0"/>
            <a:ext cx="9144000" cy="6858000"/>
          </a:xfrm>
          <a:prstGeom prst="rect">
            <a:avLst/>
          </a:prstGeom>
        </p:spPr>
      </p:pic>
      <p:sp>
        <p:nvSpPr>
          <p:cNvPr id="7" name="TextBox 2"/>
          <p:cNvSpPr txBox="1"/>
          <p:nvPr/>
        </p:nvSpPr>
        <p:spPr>
          <a:xfrm>
            <a:off x="690462" y="1623488"/>
            <a:ext cx="7743039" cy="4062651"/>
          </a:xfrm>
          <a:prstGeom prst="rect">
            <a:avLst/>
          </a:prstGeom>
          <a:noFill/>
        </p:spPr>
        <p:txBody>
          <a:bodyPr wrap="square" rtlCol="0">
            <a:spAutoFit/>
          </a:bodyPr>
          <a:lstStyle/>
          <a:p>
            <a:pPr>
              <a:lnSpc>
                <a:spcPct val="120000"/>
              </a:lnSpc>
            </a:pPr>
            <a:r>
              <a:rPr kumimoji="1" lang="en-US" altLang="zh-TW" sz="3600" b="1" dirty="0" smtClean="0">
                <a:effectLst>
                  <a:glow rad="165100">
                    <a:schemeClr val="bg1">
                      <a:alpha val="75000"/>
                    </a:schemeClr>
                  </a:glow>
                </a:effectLst>
                <a:latin typeface="华文细黑"/>
                <a:ea typeface="华文细黑"/>
                <a:cs typeface="华文细黑"/>
              </a:rPr>
              <a:t>30 </a:t>
            </a:r>
            <a:r>
              <a:rPr kumimoji="1" lang="en-US" altLang="zh-TW" sz="3600" b="1" dirty="0">
                <a:effectLst>
                  <a:glow rad="165100">
                    <a:schemeClr val="bg1">
                      <a:alpha val="75000"/>
                    </a:schemeClr>
                  </a:glow>
                </a:effectLst>
                <a:latin typeface="华文细黑"/>
                <a:ea typeface="华文细黑"/>
                <a:cs typeface="华文细黑"/>
              </a:rPr>
              <a:t>then hear from heaven, your dwelling place. Forgive, and deal with everyone according to all they do, since you know their hearts (for you alone know the human heart), </a:t>
            </a:r>
            <a:endParaRPr kumimoji="1" lang="zh-TW" altLang="en-US" sz="3600" b="1" dirty="0">
              <a:effectLst>
                <a:glow rad="1651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3760242822"/>
      </p:ext>
    </p:extLst>
  </p:cSld>
  <p:clrMapOvr>
    <a:masterClrMapping/>
  </p:clrMapOvr>
</p:sld>
</file>

<file path=ppt/theme/theme1.xml><?xml version="1.0" encoding="utf-8"?>
<a:theme xmlns:a="http://schemas.openxmlformats.org/drawingml/2006/main" name="黑色">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黑色 .thmx</Template>
  <TotalTime>7684</TotalTime>
  <Words>988</Words>
  <Application>Microsoft Macintosh PowerPoint</Application>
  <PresentationFormat>如螢幕大小 (4:3)</PresentationFormat>
  <Paragraphs>83</Paragraphs>
  <Slides>34</Slides>
  <Notes>0</Notes>
  <HiddenSlides>0</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黑色</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LCCC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Jack Chiu</cp:lastModifiedBy>
  <cp:revision>1296</cp:revision>
  <cp:lastPrinted>2020-03-12T16:30:12Z</cp:lastPrinted>
  <dcterms:created xsi:type="dcterms:W3CDTF">2018-07-03T11:08:25Z</dcterms:created>
  <dcterms:modified xsi:type="dcterms:W3CDTF">2020-03-13T15:33:16Z</dcterms:modified>
</cp:coreProperties>
</file>