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8"/>
  </p:notesMasterIdLst>
  <p:handoutMasterIdLst>
    <p:handoutMasterId r:id="rId29"/>
  </p:handoutMasterIdLst>
  <p:sldIdLst>
    <p:sldId id="836" r:id="rId2"/>
    <p:sldId id="1051" r:id="rId3"/>
    <p:sldId id="1076" r:id="rId4"/>
    <p:sldId id="1077" r:id="rId5"/>
    <p:sldId id="1078" r:id="rId6"/>
    <p:sldId id="1079" r:id="rId7"/>
    <p:sldId id="1080" r:id="rId8"/>
    <p:sldId id="1081" r:id="rId9"/>
    <p:sldId id="1082" r:id="rId10"/>
    <p:sldId id="1083" r:id="rId11"/>
    <p:sldId id="1084" r:id="rId12"/>
    <p:sldId id="1085" r:id="rId13"/>
    <p:sldId id="1086" r:id="rId14"/>
    <p:sldId id="1088" r:id="rId15"/>
    <p:sldId id="1087" r:id="rId16"/>
    <p:sldId id="1089" r:id="rId17"/>
    <p:sldId id="1090" r:id="rId18"/>
    <p:sldId id="1091" r:id="rId19"/>
    <p:sldId id="1092" r:id="rId20"/>
    <p:sldId id="1093" r:id="rId21"/>
    <p:sldId id="1094" r:id="rId22"/>
    <p:sldId id="1095" r:id="rId23"/>
    <p:sldId id="1096" r:id="rId24"/>
    <p:sldId id="1097" r:id="rId25"/>
    <p:sldId id="1098" r:id="rId26"/>
    <p:sldId id="10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F00"/>
    <a:srgbClr val="FFFE0B"/>
    <a:srgbClr val="22FF1A"/>
    <a:srgbClr val="FECC09"/>
    <a:srgbClr val="C10022"/>
    <a:srgbClr val="FF3300"/>
    <a:srgbClr val="FF66CC"/>
    <a:srgbClr val="F8BA00"/>
    <a:srgbClr val="00FF9E"/>
    <a:srgbClr val="EB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07" autoAdjust="0"/>
    <p:restoredTop sz="94660"/>
  </p:normalViewPr>
  <p:slideViewPr>
    <p:cSldViewPr snapToGrid="0" snapToObjects="1">
      <p:cViewPr>
        <p:scale>
          <a:sx n="125" d="100"/>
          <a:sy n="125" d="100"/>
        </p:scale>
        <p:origin x="-6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FA0AEE-4565-084F-A696-10A1FD8A6C27}" type="datetimeFigureOut">
              <a:rPr kumimoji="1" lang="zh-TW" altLang="en-US" smtClean="0"/>
              <a:pPr/>
              <a:t>8/1/19</a:t>
            </a:fld>
            <a:endParaRPr kumimoji="1"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D74DAF-65E7-D047-8C33-B8491D262FA5}" type="slidenum">
              <a:rPr kumimoji="1" lang="zh-CN" altLang="en-US" smtClean="0"/>
              <a:pPr/>
              <a:t>‹#›</a:t>
            </a:fld>
            <a:endParaRPr kumimoji="1" lang="zh-CN" altLang="en-US"/>
          </a:p>
        </p:txBody>
      </p:sp>
    </p:spTree>
    <p:extLst>
      <p:ext uri="{BB962C8B-B14F-4D97-AF65-F5344CB8AC3E}">
        <p14:creationId xmlns:p14="http://schemas.microsoft.com/office/powerpoint/2010/main" val="3140174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7A0F1-FDB9-7241-9F5B-CB12893B22E4}" type="datetimeFigureOut">
              <a:rPr kumimoji="1" lang="zh-TW" altLang="en-US" smtClean="0"/>
              <a:pPr/>
              <a:t>8/1/19</a:t>
            </a:fld>
            <a:endParaRPr kumimoji="1"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F90CC-B9DA-BD46-BB89-0F3544CA585E}" type="slidenum">
              <a:rPr kumimoji="1" lang="zh-CN" altLang="en-US" smtClean="0"/>
              <a:pPr/>
              <a:t>‹#›</a:t>
            </a:fld>
            <a:endParaRPr kumimoji="1" lang="zh-CN" altLang="en-US"/>
          </a:p>
        </p:txBody>
      </p:sp>
    </p:spTree>
    <p:extLst>
      <p:ext uri="{BB962C8B-B14F-4D97-AF65-F5344CB8AC3E}">
        <p14:creationId xmlns:p14="http://schemas.microsoft.com/office/powerpoint/2010/main" val="1069774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8/1/19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8/1/19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microsoft.com/office/2007/relationships/hdphoto" Target="../media/hdphoto2.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7-29 17.36.55.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62795" y="1045292"/>
            <a:ext cx="4860237" cy="1631216"/>
          </a:xfrm>
          <a:prstGeom prst="rect">
            <a:avLst/>
          </a:prstGeom>
          <a:noFill/>
        </p:spPr>
        <p:txBody>
          <a:bodyPr wrap="none" rtlCol="0">
            <a:spAutoFit/>
          </a:bodyPr>
          <a:lstStyle/>
          <a:p>
            <a:pPr algn="ctr"/>
            <a:r>
              <a:rPr kumimoji="1" lang="zh-TW" altLang="en-US" sz="6000" b="1" dirty="0" smtClean="0">
                <a:solidFill>
                  <a:srgbClr val="FFFE0B"/>
                </a:solidFill>
                <a:effectLst>
                  <a:glow rad="101600">
                    <a:schemeClr val="bg1">
                      <a:alpha val="75000"/>
                    </a:schemeClr>
                  </a:glow>
                </a:effectLst>
                <a:latin typeface="Arial Unicode MS"/>
                <a:ea typeface="华文细黑"/>
                <a:cs typeface="Arial Unicode MS"/>
              </a:rPr>
              <a:t>從大衛學功課</a:t>
            </a:r>
            <a:endParaRPr kumimoji="1" lang="en-US" altLang="zh-TW" sz="6000" b="1"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4000" b="1" dirty="0">
                <a:effectLst>
                  <a:glow rad="101600">
                    <a:schemeClr val="bg1">
                      <a:alpha val="75000"/>
                    </a:schemeClr>
                  </a:glow>
                </a:effectLst>
                <a:latin typeface="Arial Unicode MS"/>
                <a:ea typeface="华文细黑"/>
                <a:cs typeface="Arial Unicode MS"/>
              </a:rPr>
              <a:t>Lessons from David</a:t>
            </a:r>
          </a:p>
        </p:txBody>
      </p:sp>
      <p:sp>
        <p:nvSpPr>
          <p:cNvPr id="4" name="TextBox 3"/>
          <p:cNvSpPr txBox="1"/>
          <p:nvPr/>
        </p:nvSpPr>
        <p:spPr>
          <a:xfrm>
            <a:off x="5648960" y="2902188"/>
            <a:ext cx="1338828" cy="369332"/>
          </a:xfrm>
          <a:prstGeom prst="rect">
            <a:avLst/>
          </a:prstGeom>
          <a:noFill/>
        </p:spPr>
        <p:txBody>
          <a:bodyPr wrap="none" rtlCol="0">
            <a:spAutoFit/>
          </a:bodyPr>
          <a:lstStyle/>
          <a:p>
            <a:r>
              <a:rPr kumimoji="1" lang="zh-TW" altLang="en-US" dirty="0" smtClean="0">
                <a:latin typeface="Heiti TC Light"/>
                <a:ea typeface="Heiti TC Light"/>
                <a:cs typeface="Heiti TC Light"/>
              </a:rPr>
              <a:t>房正豪牧師</a:t>
            </a:r>
            <a:endParaRPr kumimoji="1" lang="zh-CN" altLang="en-US" dirty="0">
              <a:latin typeface="Heiti TC Light"/>
              <a:ea typeface="Heiti TC Light"/>
              <a:cs typeface="Heiti TC Light"/>
            </a:endParaRPr>
          </a:p>
        </p:txBody>
      </p:sp>
    </p:spTree>
    <p:extLst>
      <p:ext uri="{BB962C8B-B14F-4D97-AF65-F5344CB8AC3E}">
        <p14:creationId xmlns:p14="http://schemas.microsoft.com/office/powerpoint/2010/main" val="22406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6001643"/>
          </a:xfrm>
          <a:prstGeom prst="rect">
            <a:avLst/>
          </a:prstGeom>
          <a:noFill/>
        </p:spPr>
        <p:txBody>
          <a:bodyPr wrap="square" rtlCol="0">
            <a:spAutoFit/>
          </a:bodyPr>
          <a:lstStyle/>
          <a:p>
            <a:r>
              <a:rPr kumimoji="1" lang="en-US" altLang="zh-TW" sz="4800" dirty="0" smtClean="0">
                <a:effectLst>
                  <a:glow rad="101600">
                    <a:schemeClr val="bg1">
                      <a:alpha val="75000"/>
                    </a:schemeClr>
                  </a:glow>
                </a:effectLst>
                <a:latin typeface="Arial Unicode MS"/>
                <a:ea typeface="华文细黑"/>
                <a:cs typeface="Arial Unicode MS"/>
              </a:rPr>
              <a:t>1 </a:t>
            </a:r>
            <a:r>
              <a:rPr kumimoji="1" lang="en-US" altLang="zh-TW" sz="4800" dirty="0">
                <a:effectLst>
                  <a:glow rad="101600">
                    <a:schemeClr val="bg1">
                      <a:alpha val="75000"/>
                    </a:schemeClr>
                  </a:glow>
                </a:effectLst>
                <a:latin typeface="Arial Unicode MS"/>
                <a:ea typeface="华文细黑"/>
                <a:cs typeface="Arial Unicode MS"/>
              </a:rPr>
              <a:t>Samuel </a:t>
            </a:r>
            <a:r>
              <a:rPr kumimoji="1" lang="zh-TW" altLang="en-US" sz="4800" dirty="0" smtClean="0">
                <a:effectLst>
                  <a:glow rad="101600">
                    <a:schemeClr val="bg1">
                      <a:alpha val="75000"/>
                    </a:schemeClr>
                  </a:glow>
                </a:effectLst>
                <a:latin typeface="Arial Unicode MS"/>
                <a:ea typeface="华文细黑"/>
                <a:cs typeface="Arial Unicode MS"/>
              </a:rPr>
              <a:t> </a:t>
            </a:r>
            <a:r>
              <a:rPr kumimoji="1" lang="en-US" altLang="zh-TW" sz="4800" dirty="0" smtClean="0">
                <a:effectLst>
                  <a:glow rad="101600">
                    <a:schemeClr val="bg1">
                      <a:alpha val="75000"/>
                    </a:schemeClr>
                  </a:glow>
                </a:effectLst>
                <a:latin typeface="Arial Unicode MS"/>
                <a:ea typeface="华文细黑"/>
                <a:cs typeface="Arial Unicode MS"/>
              </a:rPr>
              <a:t>24: 6</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endParaRPr kumimoji="1" lang="en-US" altLang="zh-TW" sz="4800" b="1" dirty="0" smtClean="0">
              <a:effectLst>
                <a:glow rad="101600">
                  <a:schemeClr val="bg1">
                    <a:alpha val="75000"/>
                  </a:schemeClr>
                </a:glow>
              </a:effectLst>
              <a:latin typeface="Arial Unicode MS"/>
              <a:ea typeface="华文细黑"/>
              <a:cs typeface="Arial Unicode MS"/>
            </a:endParaRPr>
          </a:p>
          <a:p>
            <a:r>
              <a:rPr kumimoji="1" lang="en-US" altLang="zh-TW" sz="4800" b="1" dirty="0" smtClean="0">
                <a:effectLst>
                  <a:glow rad="101600">
                    <a:schemeClr val="bg1">
                      <a:alpha val="75000"/>
                    </a:schemeClr>
                  </a:glow>
                </a:effectLst>
                <a:latin typeface="Arial Unicode MS"/>
                <a:ea typeface="华文细黑"/>
                <a:cs typeface="Arial Unicode MS"/>
              </a:rPr>
              <a:t>6 </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He said to his men, “The Lord forbid that I should</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 </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do such a thing to my master, </a:t>
            </a:r>
          </a:p>
          <a:p>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the Lord’s anointed, or lay my hand on him; for he is the anointed of the Lord.” </a:t>
            </a:r>
          </a:p>
        </p:txBody>
      </p:sp>
    </p:spTree>
    <p:extLst>
      <p:ext uri="{BB962C8B-B14F-4D97-AF65-F5344CB8AC3E}">
        <p14:creationId xmlns:p14="http://schemas.microsoft.com/office/powerpoint/2010/main" val="1550363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7-29 17.36.55.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70560" y="1887384"/>
            <a:ext cx="8251483" cy="1415772"/>
          </a:xfrm>
          <a:prstGeom prst="rect">
            <a:avLst/>
          </a:prstGeom>
          <a:noFill/>
        </p:spPr>
        <p:txBody>
          <a:bodyPr wrap="square" rtlCol="0">
            <a:spAutoFit/>
          </a:bodyPr>
          <a:lstStyle/>
          <a:p>
            <a:pPr algn="ctr"/>
            <a:r>
              <a:rPr kumimoji="1" lang="zh-TW" altLang="en-US" sz="5400" b="1" dirty="0" smtClean="0">
                <a:solidFill>
                  <a:srgbClr val="FFFE0B"/>
                </a:solidFill>
                <a:effectLst>
                  <a:glow rad="101600">
                    <a:schemeClr val="bg1">
                      <a:alpha val="75000"/>
                    </a:schemeClr>
                  </a:glow>
                </a:effectLst>
                <a:latin typeface="Arial Unicode MS"/>
                <a:ea typeface="华文细黑"/>
                <a:cs typeface="Arial Unicode MS"/>
              </a:rPr>
              <a:t>學習敬畏神的主權！</a:t>
            </a:r>
            <a:endParaRPr kumimoji="1" lang="en-US" altLang="zh-TW" sz="5400" b="1"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3200" b="1" dirty="0">
                <a:effectLst>
                  <a:glow rad="101600">
                    <a:schemeClr val="bg1">
                      <a:alpha val="75000"/>
                    </a:schemeClr>
                  </a:glow>
                </a:effectLst>
                <a:latin typeface="Arial Unicode MS"/>
                <a:ea typeface="华文细黑"/>
                <a:cs typeface="Arial Unicode MS"/>
              </a:rPr>
              <a:t>Learning to Respect </a:t>
            </a:r>
            <a:r>
              <a:rPr kumimoji="1" lang="en-US" altLang="zh-TW" sz="3200" b="1" dirty="0" smtClean="0">
                <a:effectLst>
                  <a:glow rad="101600">
                    <a:schemeClr val="bg1">
                      <a:alpha val="75000"/>
                    </a:schemeClr>
                  </a:glow>
                </a:effectLst>
                <a:latin typeface="Arial Unicode MS"/>
                <a:ea typeface="华文细黑"/>
                <a:cs typeface="Arial Unicode MS"/>
              </a:rPr>
              <a:t>God’s  Sovereignty</a:t>
            </a:r>
            <a:endParaRPr kumimoji="1" lang="en-US" altLang="zh-TW" sz="3200" b="1" dirty="0">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08652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9-07-29 17.36.55.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54094" y="2009304"/>
            <a:ext cx="6865982" cy="1323439"/>
          </a:xfrm>
          <a:prstGeom prst="rect">
            <a:avLst/>
          </a:prstGeom>
          <a:noFill/>
        </p:spPr>
        <p:txBody>
          <a:bodyPr wrap="none" rtlCol="0">
            <a:spAutoFit/>
          </a:bodyPr>
          <a:lstStyle/>
          <a:p>
            <a:pPr algn="ctr"/>
            <a:r>
              <a:rPr kumimoji="1" lang="zh-TW" altLang="en-US" sz="4400" b="1" dirty="0" smtClean="0">
                <a:solidFill>
                  <a:srgbClr val="FFFE0B"/>
                </a:solidFill>
                <a:effectLst>
                  <a:glow rad="101600">
                    <a:schemeClr val="bg1">
                      <a:alpha val="75000"/>
                    </a:schemeClr>
                  </a:glow>
                </a:effectLst>
                <a:latin typeface="Arial Unicode MS"/>
                <a:ea typeface="华文细黑"/>
                <a:cs typeface="Arial Unicode MS"/>
              </a:rPr>
              <a:t>深信神會把最合適的給我</a:t>
            </a:r>
            <a:endPar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3600" b="1" dirty="0" smtClean="0">
                <a:effectLst>
                  <a:glow rad="101600">
                    <a:schemeClr val="bg1">
                      <a:alpha val="75000"/>
                    </a:schemeClr>
                  </a:glow>
                </a:effectLst>
                <a:latin typeface="Arial Unicode MS"/>
                <a:ea typeface="华文细黑"/>
                <a:cs typeface="Arial Unicode MS"/>
              </a:rPr>
              <a:t>Trusting </a:t>
            </a:r>
            <a:r>
              <a:rPr kumimoji="1" lang="en-US" altLang="zh-TW" sz="3600" b="1" dirty="0">
                <a:effectLst>
                  <a:glow rad="101600">
                    <a:schemeClr val="bg1">
                      <a:alpha val="75000"/>
                    </a:schemeClr>
                  </a:glow>
                </a:effectLst>
                <a:latin typeface="Arial Unicode MS"/>
                <a:ea typeface="华文细黑"/>
                <a:cs typeface="Arial Unicode MS"/>
              </a:rPr>
              <a:t>God to Provide my Best</a:t>
            </a:r>
          </a:p>
        </p:txBody>
      </p:sp>
    </p:spTree>
    <p:extLst>
      <p:ext uri="{BB962C8B-B14F-4D97-AF65-F5344CB8AC3E}">
        <p14:creationId xmlns:p14="http://schemas.microsoft.com/office/powerpoint/2010/main" val="236834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5078313"/>
          </a:xfrm>
          <a:prstGeom prst="rect">
            <a:avLst/>
          </a:prstGeom>
          <a:noFill/>
        </p:spPr>
        <p:txBody>
          <a:bodyPr wrap="square" rtlCol="0">
            <a:spAutoFit/>
          </a:bodyPr>
          <a:lstStyle/>
          <a:p>
            <a:r>
              <a:rPr kumimoji="1" lang="zh-TW" altLang="en-US" sz="4800" dirty="0" smtClean="0">
                <a:effectLst>
                  <a:glow rad="101600">
                    <a:schemeClr val="bg1">
                      <a:alpha val="75000"/>
                    </a:schemeClr>
                  </a:glow>
                </a:effectLst>
                <a:latin typeface="Arial Unicode MS"/>
                <a:ea typeface="华文细黑"/>
                <a:cs typeface="Arial Unicode MS"/>
              </a:rPr>
              <a:t>加拉太書</a:t>
            </a:r>
            <a:r>
              <a:rPr kumimoji="1" lang="en-US" altLang="zh-TW" sz="4800" dirty="0">
                <a:effectLst>
                  <a:glow rad="101600">
                    <a:schemeClr val="bg1">
                      <a:alpha val="75000"/>
                    </a:schemeClr>
                  </a:glow>
                </a:effectLst>
                <a:latin typeface="Arial Unicode MS"/>
                <a:ea typeface="华文细黑"/>
                <a:cs typeface="Arial Unicode MS"/>
              </a:rPr>
              <a:t> </a:t>
            </a:r>
            <a:r>
              <a:rPr kumimoji="1" lang="en-US" altLang="zh-TW" sz="4800" dirty="0" smtClean="0">
                <a:effectLst>
                  <a:glow rad="101600">
                    <a:schemeClr val="bg1">
                      <a:alpha val="75000"/>
                    </a:schemeClr>
                  </a:glow>
                </a:effectLst>
                <a:latin typeface="Arial Unicode MS"/>
                <a:ea typeface="华文细黑"/>
                <a:cs typeface="Arial Unicode MS"/>
              </a:rPr>
              <a:t>Galatians 6: 7</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endPar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7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不要自欺，神是轻慢不得的。人种的是什么，收的也是什么。 </a:t>
            </a:r>
            <a:endPar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400" b="1" dirty="0" smtClean="0">
                <a:effectLst>
                  <a:glow rad="101600">
                    <a:schemeClr val="bg1">
                      <a:alpha val="75000"/>
                    </a:schemeClr>
                  </a:glow>
                </a:effectLst>
                <a:latin typeface="Arial Unicode MS"/>
                <a:ea typeface="华文细黑"/>
                <a:cs typeface="Arial Unicode MS"/>
              </a:rPr>
              <a:t>Do </a:t>
            </a:r>
            <a:r>
              <a:rPr kumimoji="1" lang="en-US" altLang="zh-TW" sz="4400" b="1" dirty="0">
                <a:effectLst>
                  <a:glow rad="101600">
                    <a:schemeClr val="bg1">
                      <a:alpha val="75000"/>
                    </a:schemeClr>
                  </a:glow>
                </a:effectLst>
                <a:latin typeface="Arial Unicode MS"/>
                <a:ea typeface="华文细黑"/>
                <a:cs typeface="Arial Unicode MS"/>
              </a:rPr>
              <a:t>not be deceived: God cannot be mocked. A man reaps what he sows. </a:t>
            </a:r>
            <a:endParaRPr kumimoji="1" lang="zh-TW" altLang="en-US" sz="4400" b="1" dirty="0">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61078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416220"/>
            <a:ext cx="8290320" cy="6001643"/>
          </a:xfrm>
          <a:prstGeom prst="rect">
            <a:avLst/>
          </a:prstGeom>
          <a:noFill/>
        </p:spPr>
        <p:txBody>
          <a:bodyPr wrap="square" rtlCol="0">
            <a:spAutoFit/>
          </a:bodyPr>
          <a:lstStyle/>
          <a:p>
            <a:r>
              <a:rPr kumimoji="1" lang="zh-TW" altLang="en-US" sz="4800" dirty="0" smtClean="0">
                <a:effectLst>
                  <a:glow rad="101600">
                    <a:schemeClr val="bg1">
                      <a:alpha val="75000"/>
                    </a:schemeClr>
                  </a:glow>
                </a:effectLst>
                <a:latin typeface="Arial Unicode MS"/>
                <a:ea typeface="华文细黑"/>
                <a:cs typeface="Arial Unicode MS"/>
              </a:rPr>
              <a:t>箴言</a:t>
            </a:r>
            <a:r>
              <a:rPr kumimoji="1" lang="en-US" altLang="zh-TW" sz="4800" dirty="0" smtClean="0">
                <a:effectLst>
                  <a:glow rad="101600">
                    <a:schemeClr val="bg1">
                      <a:alpha val="75000"/>
                    </a:schemeClr>
                  </a:glow>
                </a:effectLst>
                <a:latin typeface="Arial Unicode MS"/>
                <a:ea typeface="华文细黑"/>
                <a:cs typeface="Arial Unicode MS"/>
              </a:rPr>
              <a:t> 2:1-5</a:t>
            </a:r>
            <a:endPar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1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我儿，你若领受我的言语，存记我的命令，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2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侧耳听智慧，专心求聪明，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3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呼求明哲，扬声求聪明，</a:t>
            </a:r>
            <a:r>
              <a:rPr kumimoji="1" lang="zh-TW" altLang="en-US" sz="4800" b="1" dirty="0">
                <a:solidFill>
                  <a:srgbClr val="FFFFFF"/>
                </a:solidFill>
                <a:effectLst>
                  <a:glow rad="101600">
                    <a:schemeClr val="bg1">
                      <a:alpha val="75000"/>
                    </a:schemeClr>
                  </a:glow>
                </a:effectLst>
                <a:latin typeface="Arial Unicode MS"/>
                <a:ea typeface="华文细黑"/>
                <a:cs typeface="Arial Unicode MS"/>
              </a:rPr>
              <a:t>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4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寻找她如寻找银子，搜求她如搜求隐藏的珍宝，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5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你就明白敬畏耶和华，得以认识</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神</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23191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117693"/>
            <a:ext cx="8290320" cy="6740307"/>
          </a:xfrm>
          <a:prstGeom prst="rect">
            <a:avLst/>
          </a:prstGeom>
          <a:noFill/>
        </p:spPr>
        <p:txBody>
          <a:bodyPr wrap="square" rtlCol="0">
            <a:spAutoFit/>
          </a:bodyPr>
          <a:lstStyle/>
          <a:p>
            <a:r>
              <a:rPr kumimoji="1" lang="en-US" altLang="zh-TW" sz="4800" dirty="0" smtClean="0">
                <a:effectLst>
                  <a:glow rad="101600">
                    <a:schemeClr val="bg1">
                      <a:alpha val="75000"/>
                    </a:schemeClr>
                  </a:glow>
                </a:effectLst>
                <a:latin typeface="Arial Unicode MS"/>
                <a:ea typeface="华文细黑"/>
                <a:cs typeface="Arial Unicode MS"/>
              </a:rPr>
              <a:t>Proverbs 2:1-5</a:t>
            </a:r>
            <a:endPar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1 </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My son, if you accept my </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words and </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store up my commands within you,</a:t>
            </a:r>
          </a:p>
          <a:p>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2</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 turning your ear to </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wisdom and </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applying your heart to understanding</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a:t>
            </a: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3</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 indeed, if you call out for insight and cry aloud for</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87724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5262979"/>
          </a:xfrm>
          <a:prstGeom prst="rect">
            <a:avLst/>
          </a:prstGeom>
          <a:noFill/>
        </p:spPr>
        <p:txBody>
          <a:bodyPr wrap="square" rtlCol="0">
            <a:spAutoFit/>
          </a:bodyPr>
          <a:lstStyle/>
          <a:p>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understanding,</a:t>
            </a:r>
          </a:p>
          <a:p>
            <a:r>
              <a:rPr kumimoji="1" lang="en-US" altLang="zh-TW" sz="4800" b="1" dirty="0" smtClean="0">
                <a:effectLst>
                  <a:glow rad="101600">
                    <a:schemeClr val="bg1">
                      <a:alpha val="75000"/>
                    </a:schemeClr>
                  </a:glow>
                </a:effectLst>
                <a:latin typeface="Arial Unicode MS"/>
                <a:ea typeface="华文细黑"/>
                <a:cs typeface="Arial Unicode MS"/>
              </a:rPr>
              <a:t>4</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 and if you look for it as for silver and search for it as for hidden treasure,</a:t>
            </a: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5</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 then you will understand the fear of the Lord and find the knowledge of God.</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486878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6001643"/>
          </a:xfrm>
          <a:prstGeom prst="rect">
            <a:avLst/>
          </a:prstGeom>
          <a:noFill/>
        </p:spPr>
        <p:txBody>
          <a:bodyPr wrap="square" rtlCol="0">
            <a:spAutoFit/>
          </a:bodyPr>
          <a:lstStyle/>
          <a:p>
            <a:r>
              <a:rPr kumimoji="1" lang="zh-TW" altLang="en-US" sz="4800" dirty="0">
                <a:effectLst>
                  <a:glow rad="101600">
                    <a:schemeClr val="bg1">
                      <a:alpha val="75000"/>
                    </a:schemeClr>
                  </a:glow>
                </a:effectLst>
                <a:latin typeface="Arial Unicode MS"/>
                <a:ea typeface="华文细黑"/>
                <a:cs typeface="Arial Unicode MS"/>
              </a:rPr>
              <a:t>撒母耳记上 </a:t>
            </a:r>
            <a:r>
              <a:rPr kumimoji="1" lang="en-US" altLang="zh-TW" sz="4800" dirty="0" smtClean="0">
                <a:effectLst>
                  <a:glow rad="101600">
                    <a:schemeClr val="bg1">
                      <a:alpha val="75000"/>
                    </a:schemeClr>
                  </a:glow>
                </a:effectLst>
                <a:latin typeface="Arial Unicode MS"/>
                <a:ea typeface="华文细黑"/>
                <a:cs typeface="Arial Unicode MS"/>
              </a:rPr>
              <a:t>24: 8-12</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8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随后大卫也起来，从洞里出去，呼叫扫罗说：“我主！我王！”扫罗回头观看，大卫就屈身，脸伏于地下拜。 </a:t>
            </a:r>
            <a:endPar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9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大卫对扫罗说：“你为何听信人的谗言，说大卫想要害你呢</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362751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5262979"/>
          </a:xfrm>
          <a:prstGeom prst="rect">
            <a:avLst/>
          </a:prstGeom>
          <a:noFill/>
        </p:spPr>
        <p:txBody>
          <a:bodyPr wrap="square" rtlCol="0">
            <a:spAutoFit/>
          </a:bodyPr>
          <a:lstStyle/>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10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今日你亲眼看见在洞中，耶和华将你交在我手里。有人叫我杀你，我却爱惜你，说：‘我不敢伸手害我的主，因为他是耶和华的受膏者。’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11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我父啊，看看你外袍的衣襟在我手中。我割下你的衣襟</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163183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4524315"/>
          </a:xfrm>
          <a:prstGeom prst="rect">
            <a:avLst/>
          </a:prstGeom>
          <a:noFill/>
        </p:spPr>
        <p:txBody>
          <a:bodyPr wrap="square" rtlCol="0">
            <a:spAutoFit/>
          </a:bodyPr>
          <a:lstStyle/>
          <a:p>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没有杀你</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。你由此可以知道我没有恶意叛逆你。你虽然猎取我的命，我却没有得罪你。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12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愿耶和华在你我中间判断是非，在你身上为我申冤，我却不亲手加害于你。</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18600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6001643"/>
          </a:xfrm>
          <a:prstGeom prst="rect">
            <a:avLst/>
          </a:prstGeom>
          <a:noFill/>
        </p:spPr>
        <p:txBody>
          <a:bodyPr wrap="square" rtlCol="0">
            <a:spAutoFit/>
          </a:bodyPr>
          <a:lstStyle/>
          <a:p>
            <a:r>
              <a:rPr kumimoji="1" lang="zh-TW" altLang="en-US" sz="4800" dirty="0">
                <a:effectLst>
                  <a:glow rad="101600">
                    <a:schemeClr val="bg1">
                      <a:alpha val="75000"/>
                    </a:schemeClr>
                  </a:glow>
                </a:effectLst>
                <a:latin typeface="Arial Unicode MS"/>
                <a:ea typeface="华文细黑"/>
                <a:cs typeface="Arial Unicode MS"/>
              </a:rPr>
              <a:t>撒母耳记上 </a:t>
            </a:r>
            <a:r>
              <a:rPr kumimoji="1" lang="en-US" altLang="zh-TW" sz="4800" dirty="0" smtClean="0">
                <a:effectLst>
                  <a:glow rad="101600">
                    <a:schemeClr val="bg1">
                      <a:alpha val="75000"/>
                    </a:schemeClr>
                  </a:glow>
                </a:effectLst>
                <a:latin typeface="Arial Unicode MS"/>
                <a:ea typeface="华文细黑"/>
                <a:cs typeface="Arial Unicode MS"/>
              </a:rPr>
              <a:t>24: 1-7</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1 </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扫罗追赶</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非利士人回来，有人告诉他说，大卫在隐基底的旷野。</a:t>
            </a:r>
            <a:r>
              <a:rPr kumimoji="1" lang="zh-TW" altLang="en-US" sz="4800" b="1" dirty="0">
                <a:effectLst>
                  <a:glow rad="101600">
                    <a:schemeClr val="bg1">
                      <a:alpha val="75000"/>
                    </a:schemeClr>
                  </a:glow>
                </a:effectLst>
                <a:latin typeface="Arial Unicode MS"/>
                <a:ea typeface="华文细黑"/>
                <a:cs typeface="Arial Unicode MS"/>
              </a:rPr>
              <a:t> </a:t>
            </a:r>
            <a:r>
              <a:rPr kumimoji="1" lang="en-US" altLang="zh-TW" sz="4800" b="1" dirty="0">
                <a:effectLst>
                  <a:glow rad="101600">
                    <a:schemeClr val="bg1">
                      <a:alpha val="75000"/>
                    </a:schemeClr>
                  </a:glow>
                </a:effectLst>
                <a:latin typeface="Arial Unicode MS"/>
                <a:ea typeface="华文细黑"/>
                <a:cs typeface="Arial Unicode MS"/>
              </a:rPr>
              <a:t>2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扫罗就从以色列人中挑选三千精兵，率领他们往野羊的磐石去，寻索大卫和跟随他的人。</a:t>
            </a:r>
            <a:r>
              <a:rPr kumimoji="1" lang="zh-TW" altLang="en-US" sz="4800" b="1" dirty="0">
                <a:solidFill>
                  <a:srgbClr val="FFFFFF"/>
                </a:solidFill>
                <a:effectLst>
                  <a:glow rad="101600">
                    <a:schemeClr val="bg1">
                      <a:alpha val="75000"/>
                    </a:schemeClr>
                  </a:glow>
                </a:effectLst>
                <a:latin typeface="Arial Unicode MS"/>
                <a:ea typeface="华文细黑"/>
                <a:cs typeface="Arial Unicode MS"/>
              </a:rPr>
              <a:t>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3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到了路旁的羊圈，在那里有洞，扫罗进去大解</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314311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0310"/>
            <a:ext cx="8290320" cy="5570755"/>
          </a:xfrm>
          <a:prstGeom prst="rect">
            <a:avLst/>
          </a:prstGeom>
          <a:noFill/>
        </p:spPr>
        <p:txBody>
          <a:bodyPr wrap="square" rtlCol="0">
            <a:spAutoFit/>
          </a:bodyPr>
          <a:lstStyle/>
          <a:p>
            <a:r>
              <a:rPr kumimoji="1" lang="en-US" altLang="zh-TW" sz="4800" dirty="0">
                <a:effectLst>
                  <a:glow rad="101600">
                    <a:schemeClr val="bg1">
                      <a:alpha val="75000"/>
                    </a:schemeClr>
                  </a:glow>
                </a:effectLst>
                <a:latin typeface="Arial Unicode MS"/>
                <a:ea typeface="华文细黑"/>
                <a:cs typeface="Arial Unicode MS"/>
              </a:rPr>
              <a:t>1 Samuel </a:t>
            </a:r>
            <a:r>
              <a:rPr kumimoji="1" lang="en-US" altLang="zh-TW" sz="4800" dirty="0" smtClean="0">
                <a:effectLst>
                  <a:glow rad="101600">
                    <a:schemeClr val="bg1">
                      <a:alpha val="75000"/>
                    </a:schemeClr>
                  </a:glow>
                </a:effectLst>
                <a:latin typeface="Arial Unicode MS"/>
                <a:ea typeface="华文细黑"/>
                <a:cs typeface="Arial Unicode MS"/>
              </a:rPr>
              <a:t>24: 8-12</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400" b="1" dirty="0">
                <a:solidFill>
                  <a:srgbClr val="FFFFFF"/>
                </a:solidFill>
                <a:effectLst>
                  <a:glow rad="101600">
                    <a:schemeClr val="bg1">
                      <a:alpha val="75000"/>
                    </a:schemeClr>
                  </a:glow>
                </a:effectLst>
                <a:latin typeface="Arial Unicode MS"/>
                <a:ea typeface="华文细黑"/>
                <a:cs typeface="Arial Unicode MS"/>
              </a:rPr>
              <a:t>8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Then David went out of the cave and called out to Saul, “My lord the king!” When Saul looked behind him, David bowed down and prostrated himself with his face to the ground. </a:t>
            </a:r>
            <a:r>
              <a:rPr kumimoji="1" lang="en-US" altLang="zh-TW" sz="4400" b="1" dirty="0">
                <a:solidFill>
                  <a:srgbClr val="FFFFFF"/>
                </a:solidFill>
                <a:effectLst>
                  <a:glow rad="101600">
                    <a:schemeClr val="bg1">
                      <a:alpha val="75000"/>
                    </a:schemeClr>
                  </a:glow>
                </a:effectLst>
                <a:latin typeface="Arial Unicode MS"/>
                <a:ea typeface="华文细黑"/>
                <a:cs typeface="Arial Unicode MS"/>
              </a:rPr>
              <a:t>9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He said to Saul, “Why do you </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listen</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93546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406230"/>
            <a:ext cx="8290320" cy="6186308"/>
          </a:xfrm>
          <a:prstGeom prst="rect">
            <a:avLst/>
          </a:prstGeom>
          <a:noFill/>
        </p:spPr>
        <p:txBody>
          <a:bodyPr wrap="square" rtlCol="0">
            <a:spAutoFit/>
          </a:bodyPr>
          <a:lstStyle/>
          <a:p>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when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men say, ‘David is bent on harming you’? </a:t>
            </a:r>
            <a:r>
              <a:rPr kumimoji="1" lang="en-US" altLang="zh-TW" sz="4400" b="1" dirty="0">
                <a:solidFill>
                  <a:srgbClr val="FFFFFF"/>
                </a:solidFill>
                <a:effectLst>
                  <a:glow rad="101600">
                    <a:schemeClr val="bg1">
                      <a:alpha val="75000"/>
                    </a:schemeClr>
                  </a:glow>
                </a:effectLst>
                <a:latin typeface="Arial Unicode MS"/>
                <a:ea typeface="华文细黑"/>
                <a:cs typeface="Arial Unicode MS"/>
              </a:rPr>
              <a:t>10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This day you have seen with your own eyes how the Lord delivered you into my hands in the cave. Some urged me to kill you, but I spared you; I said, ‘I will not lay my hand on my lord, because he is the Lord’s anointed.</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424181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0310"/>
            <a:ext cx="8290320" cy="6186308"/>
          </a:xfrm>
          <a:prstGeom prst="rect">
            <a:avLst/>
          </a:prstGeom>
          <a:noFill/>
        </p:spPr>
        <p:txBody>
          <a:bodyPr wrap="square" rtlCol="0">
            <a:spAutoFit/>
          </a:bodyPr>
          <a:lstStyle/>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11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See, my father, look at this piece of your robe in my hand! I cut off the corner of your robe but did not kill you. See that there is nothing in my hand to indicate that I am guilty of wrongdoing or rebellion. I have not wronged you, but you are hunting me down to take my life. </a:t>
            </a:r>
          </a:p>
        </p:txBody>
      </p:sp>
    </p:spTree>
    <p:extLst>
      <p:ext uri="{BB962C8B-B14F-4D97-AF65-F5344CB8AC3E}">
        <p14:creationId xmlns:p14="http://schemas.microsoft.com/office/powerpoint/2010/main" val="1412104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680550"/>
            <a:ext cx="8290320" cy="3477875"/>
          </a:xfrm>
          <a:prstGeom prst="rect">
            <a:avLst/>
          </a:prstGeom>
          <a:noFill/>
        </p:spPr>
        <p:txBody>
          <a:bodyPr wrap="square" rtlCol="0">
            <a:spAutoFit/>
          </a:bodyPr>
          <a:lstStyle/>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12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May the Lord judge between you and me. And may the Lord avenge the wrongs you have done to me, but my hand will not touch you. </a:t>
            </a:r>
          </a:p>
        </p:txBody>
      </p:sp>
    </p:spTree>
    <p:extLst>
      <p:ext uri="{BB962C8B-B14F-4D97-AF65-F5344CB8AC3E}">
        <p14:creationId xmlns:p14="http://schemas.microsoft.com/office/powerpoint/2010/main" val="759341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142070"/>
            <a:ext cx="8290320" cy="6247864"/>
          </a:xfrm>
          <a:prstGeom prst="rect">
            <a:avLst/>
          </a:prstGeom>
          <a:noFill/>
        </p:spPr>
        <p:txBody>
          <a:bodyPr wrap="square" rtlCol="0">
            <a:spAutoFit/>
          </a:bodyPr>
          <a:lstStyle/>
          <a:p>
            <a:r>
              <a:rPr kumimoji="1" lang="zh-TW" altLang="en-US" sz="4800" dirty="0">
                <a:effectLst>
                  <a:glow rad="101600">
                    <a:schemeClr val="bg1">
                      <a:alpha val="75000"/>
                    </a:schemeClr>
                  </a:glow>
                </a:effectLst>
                <a:latin typeface="Arial Unicode MS"/>
                <a:ea typeface="华文细黑"/>
                <a:cs typeface="Arial Unicode MS"/>
              </a:rPr>
              <a:t>罗马书 </a:t>
            </a:r>
            <a:r>
              <a:rPr kumimoji="1" lang="en-US" altLang="zh-TW" sz="4800" dirty="0" smtClean="0">
                <a:effectLst>
                  <a:glow rad="101600">
                    <a:schemeClr val="bg1">
                      <a:alpha val="75000"/>
                    </a:schemeClr>
                  </a:glow>
                </a:effectLst>
                <a:latin typeface="Arial Unicode MS"/>
                <a:ea typeface="华文细黑"/>
                <a:cs typeface="Arial Unicode MS"/>
              </a:rPr>
              <a:t>Romans 12</a:t>
            </a:r>
            <a:r>
              <a:rPr kumimoji="1" lang="en-US" altLang="zh-TW" sz="4800" dirty="0">
                <a:effectLst>
                  <a:glow rad="101600">
                    <a:schemeClr val="bg1">
                      <a:alpha val="75000"/>
                    </a:schemeClr>
                  </a:glow>
                </a:effectLst>
                <a:latin typeface="Arial Unicode MS"/>
                <a:ea typeface="华文细黑"/>
                <a:cs typeface="Arial Unicode MS"/>
              </a:rPr>
              <a:t>:19</a:t>
            </a:r>
            <a:endPar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19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亲爱的弟兄，不要自己申冤，宁可让步，听凭主怒</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[b]</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；因为经上记着：“主说：申冤在我，我必报应。</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000" b="1" dirty="0" smtClean="0">
                <a:effectLst>
                  <a:glow rad="101600">
                    <a:schemeClr val="bg1">
                      <a:alpha val="75000"/>
                    </a:schemeClr>
                  </a:glow>
                </a:effectLst>
                <a:latin typeface="Arial Unicode MS"/>
                <a:ea typeface="华文细黑"/>
                <a:cs typeface="Arial Unicode MS"/>
              </a:rPr>
              <a:t>Do </a:t>
            </a:r>
            <a:r>
              <a:rPr kumimoji="1" lang="en-US" altLang="zh-TW" sz="4000" b="1" dirty="0">
                <a:effectLst>
                  <a:glow rad="101600">
                    <a:schemeClr val="bg1">
                      <a:alpha val="75000"/>
                    </a:schemeClr>
                  </a:glow>
                </a:effectLst>
                <a:latin typeface="Arial Unicode MS"/>
                <a:ea typeface="华文细黑"/>
                <a:cs typeface="Arial Unicode MS"/>
              </a:rPr>
              <a:t>not take revenge, my dear friends, but leave room for God’s wrath, for it is written: “It is mine to avenge; I will repay,</a:t>
            </a:r>
            <a:r>
              <a:rPr kumimoji="1" lang="en-US" altLang="zh-TW" sz="4000" b="1" dirty="0" smtClean="0">
                <a:effectLst>
                  <a:glow rad="101600">
                    <a:schemeClr val="bg1">
                      <a:alpha val="75000"/>
                    </a:schemeClr>
                  </a:glow>
                </a:effectLst>
                <a:latin typeface="Arial Unicode MS"/>
                <a:ea typeface="华文细黑"/>
                <a:cs typeface="Arial Unicode MS"/>
              </a:rPr>
              <a:t>” says </a:t>
            </a:r>
            <a:r>
              <a:rPr kumimoji="1" lang="en-US" altLang="zh-TW" sz="4000" b="1" dirty="0">
                <a:effectLst>
                  <a:glow rad="101600">
                    <a:schemeClr val="bg1">
                      <a:alpha val="75000"/>
                    </a:schemeClr>
                  </a:glow>
                </a:effectLst>
                <a:latin typeface="Arial Unicode MS"/>
                <a:ea typeface="华文细黑"/>
                <a:cs typeface="Arial Unicode MS"/>
              </a:rPr>
              <a:t>the Lord. </a:t>
            </a:r>
            <a:endParaRPr kumimoji="1" lang="zh-TW" altLang="en-US" sz="4000" b="1" dirty="0">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4016080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345440" y="497670"/>
            <a:ext cx="8702449" cy="5821080"/>
          </a:xfrm>
          <a:prstGeom prst="rect">
            <a:avLst/>
          </a:prstGeom>
          <a:noFill/>
        </p:spPr>
        <p:txBody>
          <a:bodyPr wrap="square" rtlCol="0">
            <a:spAutoFit/>
          </a:bodyPr>
          <a:lstStyle/>
          <a:p>
            <a:pPr algn="ctr"/>
            <a:r>
              <a:rPr kumimoji="1" lang="zh-TW" altLang="en-US" sz="4000" dirty="0">
                <a:solidFill>
                  <a:srgbClr val="FFFE0B"/>
                </a:solidFill>
                <a:effectLst>
                  <a:glow rad="101600">
                    <a:schemeClr val="bg1">
                      <a:alpha val="75000"/>
                    </a:schemeClr>
                  </a:glow>
                </a:effectLst>
                <a:latin typeface="Arial Unicode MS"/>
                <a:ea typeface="华文细黑"/>
                <a:cs typeface="Arial Unicode MS"/>
              </a:rPr>
              <a:t>學習大衛的三顆</a:t>
            </a:r>
            <a:r>
              <a:rPr kumimoji="1" lang="zh-TW" altLang="en-US" sz="4000" dirty="0" smtClean="0">
                <a:solidFill>
                  <a:srgbClr val="FFFE0B"/>
                </a:solidFill>
                <a:effectLst>
                  <a:glow rad="101600">
                    <a:schemeClr val="bg1">
                      <a:alpha val="75000"/>
                    </a:schemeClr>
                  </a:glow>
                </a:effectLst>
                <a:latin typeface="Arial Unicode MS"/>
                <a:ea typeface="华文细黑"/>
                <a:cs typeface="Arial Unicode MS"/>
              </a:rPr>
              <a:t>心</a:t>
            </a:r>
            <a:endParaRPr kumimoji="1" lang="en-US" altLang="zh-TW" sz="4000"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3200" dirty="0" smtClean="0">
                <a:effectLst>
                  <a:glow rad="101600">
                    <a:schemeClr val="bg1">
                      <a:alpha val="75000"/>
                    </a:schemeClr>
                  </a:glow>
                </a:effectLst>
                <a:latin typeface="Arial Unicode MS"/>
                <a:ea typeface="华文细黑"/>
                <a:cs typeface="Arial Unicode MS"/>
              </a:rPr>
              <a:t>3</a:t>
            </a:r>
            <a:r>
              <a:rPr kumimoji="1" lang="en-US" altLang="zh-TW" sz="3200" dirty="0">
                <a:effectLst>
                  <a:glow rad="101600">
                    <a:schemeClr val="bg1">
                      <a:alpha val="75000"/>
                    </a:schemeClr>
                  </a:glow>
                </a:effectLst>
                <a:latin typeface="Arial Unicode MS"/>
                <a:ea typeface="华文细黑"/>
                <a:cs typeface="Arial Unicode MS"/>
              </a:rPr>
              <a:t>-Fold Lesson from David</a:t>
            </a:r>
            <a:endParaRPr kumimoji="1" lang="zh-TW" altLang="en-US" sz="3200" dirty="0">
              <a:effectLst>
                <a:glow rad="101600">
                  <a:schemeClr val="bg1">
                    <a:alpha val="75000"/>
                  </a:schemeClr>
                </a:glow>
              </a:effectLst>
              <a:latin typeface="Arial Unicode MS"/>
              <a:ea typeface="华文细黑"/>
              <a:cs typeface="Arial Unicode MS"/>
            </a:endParaRPr>
          </a:p>
          <a:p>
            <a:pPr>
              <a:lnSpc>
                <a:spcPct val="140000"/>
              </a:lnSpc>
            </a:pPr>
            <a:r>
              <a:rPr kumimoji="1" lang="en-US" altLang="zh-TW" sz="4000" dirty="0">
                <a:solidFill>
                  <a:srgbClr val="FFFE0B"/>
                </a:solidFill>
                <a:effectLst>
                  <a:glow rad="101600">
                    <a:schemeClr val="bg1">
                      <a:alpha val="75000"/>
                    </a:schemeClr>
                  </a:glow>
                </a:effectLst>
                <a:latin typeface="Arial Unicode MS"/>
                <a:ea typeface="华文细黑"/>
                <a:cs typeface="Arial Unicode MS"/>
              </a:rPr>
              <a:t>1</a:t>
            </a:r>
            <a:r>
              <a:rPr kumimoji="1" lang="zh-TW" altLang="en-US" sz="4000" dirty="0">
                <a:solidFill>
                  <a:srgbClr val="FFFE0B"/>
                </a:solidFill>
                <a:effectLst>
                  <a:glow rad="101600">
                    <a:schemeClr val="bg1">
                      <a:alpha val="75000"/>
                    </a:schemeClr>
                  </a:glow>
                </a:effectLst>
                <a:latin typeface="Arial Unicode MS"/>
                <a:ea typeface="华文细黑"/>
                <a:cs typeface="Arial Unicode MS"/>
              </a:rPr>
              <a:t>：敬畏神的心：对神的主权存懼心</a:t>
            </a:r>
            <a:r>
              <a:rPr kumimoji="1" lang="zh-TW" altLang="en-US" sz="4000"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000" dirty="0" smtClean="0">
              <a:solidFill>
                <a:srgbClr val="FFFE0B"/>
              </a:solidFill>
              <a:effectLst>
                <a:glow rad="101600">
                  <a:schemeClr val="bg1">
                    <a:alpha val="75000"/>
                  </a:schemeClr>
                </a:glow>
              </a:effectLst>
              <a:latin typeface="Arial Unicode MS"/>
              <a:ea typeface="华文细黑"/>
              <a:cs typeface="Arial Unicode MS"/>
            </a:endParaRPr>
          </a:p>
          <a:p>
            <a:pPr lvl="2">
              <a:lnSpc>
                <a:spcPct val="140000"/>
              </a:lnSpc>
            </a:pPr>
            <a:r>
              <a:rPr kumimoji="1" lang="en-US" altLang="zh-TW" sz="3200" dirty="0" smtClean="0">
                <a:effectLst>
                  <a:glow rad="101600">
                    <a:schemeClr val="bg1">
                      <a:alpha val="75000"/>
                    </a:schemeClr>
                  </a:glow>
                </a:effectLst>
                <a:latin typeface="Arial Unicode MS"/>
                <a:ea typeface="华文细黑"/>
                <a:cs typeface="Arial Unicode MS"/>
              </a:rPr>
              <a:t>Fearing </a:t>
            </a:r>
            <a:r>
              <a:rPr kumimoji="1" lang="en-US" altLang="zh-TW" sz="3200" dirty="0">
                <a:effectLst>
                  <a:glow rad="101600">
                    <a:schemeClr val="bg1">
                      <a:alpha val="75000"/>
                    </a:schemeClr>
                  </a:glow>
                </a:effectLst>
                <a:latin typeface="Arial Unicode MS"/>
                <a:ea typeface="华文细黑"/>
                <a:cs typeface="Arial Unicode MS"/>
              </a:rPr>
              <a:t>God: Respect His Sovereignty.</a:t>
            </a:r>
            <a:endParaRPr kumimoji="1" lang="zh-TW" altLang="en-US" sz="3200" dirty="0">
              <a:effectLst>
                <a:glow rad="101600">
                  <a:schemeClr val="bg1">
                    <a:alpha val="75000"/>
                  </a:schemeClr>
                </a:glow>
              </a:effectLst>
              <a:latin typeface="Arial Unicode MS"/>
              <a:ea typeface="华文细黑"/>
              <a:cs typeface="Arial Unicode MS"/>
            </a:endParaRPr>
          </a:p>
          <a:p>
            <a:pPr>
              <a:lnSpc>
                <a:spcPct val="140000"/>
              </a:lnSpc>
            </a:pPr>
            <a:r>
              <a:rPr kumimoji="1" lang="en-US" altLang="zh-TW" sz="4000" dirty="0">
                <a:solidFill>
                  <a:srgbClr val="FFFE0B"/>
                </a:solidFill>
                <a:effectLst>
                  <a:glow rad="101600">
                    <a:schemeClr val="bg1">
                      <a:alpha val="75000"/>
                    </a:schemeClr>
                  </a:glow>
                </a:effectLst>
                <a:latin typeface="Arial Unicode MS"/>
                <a:ea typeface="华文细黑"/>
                <a:cs typeface="Arial Unicode MS"/>
              </a:rPr>
              <a:t>2</a:t>
            </a:r>
            <a:r>
              <a:rPr kumimoji="1" lang="zh-TW" altLang="en-US" sz="4000" dirty="0">
                <a:solidFill>
                  <a:srgbClr val="FFFE0B"/>
                </a:solidFill>
                <a:effectLst>
                  <a:glow rad="101600">
                    <a:schemeClr val="bg1">
                      <a:alpha val="75000"/>
                    </a:schemeClr>
                  </a:glow>
                </a:effectLst>
                <a:latin typeface="Arial Unicode MS"/>
                <a:ea typeface="华文细黑"/>
                <a:cs typeface="Arial Unicode MS"/>
              </a:rPr>
              <a:t>：等候神的心：对神的时间有耐心</a:t>
            </a:r>
            <a:r>
              <a:rPr kumimoji="1" lang="zh-TW" altLang="en-US" sz="4000"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000" dirty="0" smtClean="0">
              <a:solidFill>
                <a:srgbClr val="FFFE0B"/>
              </a:solidFill>
              <a:effectLst>
                <a:glow rad="101600">
                  <a:schemeClr val="bg1">
                    <a:alpha val="75000"/>
                  </a:schemeClr>
                </a:glow>
              </a:effectLst>
              <a:latin typeface="Arial Unicode MS"/>
              <a:ea typeface="华文细黑"/>
              <a:cs typeface="Arial Unicode MS"/>
            </a:endParaRPr>
          </a:p>
          <a:p>
            <a:pPr lvl="2">
              <a:lnSpc>
                <a:spcPct val="140000"/>
              </a:lnSpc>
            </a:pPr>
            <a:r>
              <a:rPr kumimoji="1" lang="en-US" altLang="zh-TW" sz="3200" dirty="0" smtClean="0">
                <a:effectLst>
                  <a:glow rad="101600">
                    <a:schemeClr val="bg1">
                      <a:alpha val="75000"/>
                    </a:schemeClr>
                  </a:glow>
                </a:effectLst>
                <a:latin typeface="Arial Unicode MS"/>
                <a:ea typeface="华文细黑"/>
                <a:cs typeface="Arial Unicode MS"/>
              </a:rPr>
              <a:t>Awaiting </a:t>
            </a:r>
            <a:r>
              <a:rPr kumimoji="1" lang="en-US" altLang="zh-TW" sz="3200" dirty="0">
                <a:effectLst>
                  <a:glow rad="101600">
                    <a:schemeClr val="bg1">
                      <a:alpha val="75000"/>
                    </a:schemeClr>
                  </a:glow>
                </a:effectLst>
                <a:latin typeface="Arial Unicode MS"/>
                <a:ea typeface="华文细黑"/>
                <a:cs typeface="Arial Unicode MS"/>
              </a:rPr>
              <a:t>God: Patient with His Timing.</a:t>
            </a:r>
            <a:endParaRPr kumimoji="1" lang="zh-TW" altLang="en-US" sz="3200" dirty="0">
              <a:effectLst>
                <a:glow rad="101600">
                  <a:schemeClr val="bg1">
                    <a:alpha val="75000"/>
                  </a:schemeClr>
                </a:glow>
              </a:effectLst>
              <a:latin typeface="Arial Unicode MS"/>
              <a:ea typeface="华文细黑"/>
              <a:cs typeface="Arial Unicode MS"/>
            </a:endParaRPr>
          </a:p>
          <a:p>
            <a:pPr>
              <a:lnSpc>
                <a:spcPct val="140000"/>
              </a:lnSpc>
            </a:pPr>
            <a:r>
              <a:rPr kumimoji="1" lang="en-US" altLang="zh-TW" sz="4000" dirty="0">
                <a:solidFill>
                  <a:srgbClr val="FFFE0B"/>
                </a:solidFill>
                <a:effectLst>
                  <a:glow rad="101600">
                    <a:schemeClr val="bg1">
                      <a:alpha val="75000"/>
                    </a:schemeClr>
                  </a:glow>
                </a:effectLst>
                <a:latin typeface="Arial Unicode MS"/>
                <a:ea typeface="华文细黑"/>
                <a:cs typeface="Arial Unicode MS"/>
              </a:rPr>
              <a:t>3</a:t>
            </a:r>
            <a:r>
              <a:rPr kumimoji="1" lang="zh-TW" altLang="en-US" sz="4000" dirty="0">
                <a:solidFill>
                  <a:srgbClr val="FFFE0B"/>
                </a:solidFill>
                <a:effectLst>
                  <a:glow rad="101600">
                    <a:schemeClr val="bg1">
                      <a:alpha val="75000"/>
                    </a:schemeClr>
                  </a:glow>
                </a:effectLst>
                <a:latin typeface="Arial Unicode MS"/>
                <a:ea typeface="华文细黑"/>
                <a:cs typeface="Arial Unicode MS"/>
              </a:rPr>
              <a:t>：交托给神的心：对神的公义有信心</a:t>
            </a:r>
            <a:r>
              <a:rPr kumimoji="1" lang="zh-TW" altLang="en-US" sz="4000"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000" dirty="0" smtClean="0">
              <a:solidFill>
                <a:srgbClr val="FFFE0B"/>
              </a:solidFill>
              <a:effectLst>
                <a:glow rad="101600">
                  <a:schemeClr val="bg1">
                    <a:alpha val="75000"/>
                  </a:schemeClr>
                </a:glow>
              </a:effectLst>
              <a:latin typeface="Arial Unicode MS"/>
              <a:ea typeface="华文细黑"/>
              <a:cs typeface="Arial Unicode MS"/>
            </a:endParaRPr>
          </a:p>
          <a:p>
            <a:pPr lvl="2">
              <a:lnSpc>
                <a:spcPct val="140000"/>
              </a:lnSpc>
            </a:pPr>
            <a:r>
              <a:rPr kumimoji="1" lang="en-US" altLang="zh-TW" sz="3200" dirty="0">
                <a:effectLst>
                  <a:glow rad="101600">
                    <a:schemeClr val="bg1">
                      <a:alpha val="75000"/>
                    </a:schemeClr>
                  </a:glow>
                </a:effectLst>
                <a:latin typeface="Arial Unicode MS"/>
                <a:ea typeface="华文细黑"/>
                <a:cs typeface="Arial Unicode MS"/>
              </a:rPr>
              <a:t>Trusting God: Trust in His Righteousness.</a:t>
            </a:r>
            <a:endParaRPr kumimoji="1" lang="zh-TW" altLang="en-US" sz="3200" b="1" dirty="0">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39220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670560" y="761830"/>
            <a:ext cx="8316369" cy="3785652"/>
          </a:xfrm>
          <a:prstGeom prst="rect">
            <a:avLst/>
          </a:prstGeom>
          <a:noFill/>
        </p:spPr>
        <p:txBody>
          <a:bodyPr wrap="square" rtlCol="0">
            <a:spAutoFit/>
          </a:bodyPr>
          <a:lstStyle/>
          <a:p>
            <a:pPr algn="ctr"/>
            <a:r>
              <a:rPr kumimoji="1" lang="zh-TW" altLang="en-US" sz="4400" dirty="0">
                <a:solidFill>
                  <a:srgbClr val="FFFE0B"/>
                </a:solidFill>
                <a:effectLst>
                  <a:glow rad="101600">
                    <a:schemeClr val="bg1">
                      <a:alpha val="75000"/>
                    </a:schemeClr>
                  </a:glow>
                </a:effectLst>
                <a:latin typeface="Arial Unicode MS"/>
                <a:ea typeface="华文细黑"/>
                <a:cs typeface="Arial Unicode MS"/>
              </a:rPr>
              <a:t>我们当存 </a:t>
            </a:r>
            <a:r>
              <a:rPr kumimoji="1" lang="zh-TW" altLang="en-US" sz="4400" dirty="0" smtClean="0">
                <a:solidFill>
                  <a:srgbClr val="FFFE0B"/>
                </a:solidFill>
                <a:effectLst>
                  <a:glow rad="101600">
                    <a:schemeClr val="bg1">
                      <a:alpha val="75000"/>
                    </a:schemeClr>
                  </a:glow>
                </a:effectLst>
                <a:latin typeface="Arial Unicode MS"/>
                <a:ea typeface="华文细黑"/>
                <a:cs typeface="Arial Unicode MS"/>
              </a:rPr>
              <a:t>懼心、耐</a:t>
            </a:r>
            <a:r>
              <a:rPr kumimoji="1" lang="zh-TW" altLang="en-US" sz="4400" dirty="0">
                <a:solidFill>
                  <a:srgbClr val="FFFE0B"/>
                </a:solidFill>
                <a:effectLst>
                  <a:glow rad="101600">
                    <a:schemeClr val="bg1">
                      <a:alpha val="75000"/>
                    </a:schemeClr>
                  </a:glow>
                </a:effectLst>
                <a:latin typeface="Arial Unicode MS"/>
                <a:ea typeface="华文细黑"/>
                <a:cs typeface="Arial Unicode MS"/>
              </a:rPr>
              <a:t>心和信心</a:t>
            </a:r>
            <a:r>
              <a:rPr kumimoji="1" lang="zh-TW" altLang="en-US" sz="4400"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3600" dirty="0" smtClean="0">
                <a:effectLst>
                  <a:glow rad="101600">
                    <a:schemeClr val="bg1">
                      <a:alpha val="75000"/>
                    </a:schemeClr>
                  </a:glow>
                </a:effectLst>
                <a:latin typeface="Arial Unicode MS"/>
                <a:ea typeface="华文细黑"/>
                <a:cs typeface="Arial Unicode MS"/>
              </a:rPr>
              <a:t>Fear </a:t>
            </a:r>
            <a:r>
              <a:rPr kumimoji="1" lang="en-US" altLang="zh-TW" sz="3600" dirty="0">
                <a:effectLst>
                  <a:glow rad="101600">
                    <a:schemeClr val="bg1">
                      <a:alpha val="75000"/>
                    </a:schemeClr>
                  </a:glow>
                </a:effectLst>
                <a:latin typeface="Arial Unicode MS"/>
                <a:ea typeface="华文细黑"/>
                <a:cs typeface="Arial Unicode MS"/>
              </a:rPr>
              <a:t>God, have Patience </a:t>
            </a:r>
            <a:endParaRPr kumimoji="1" lang="en-US" altLang="zh-TW" sz="3600" dirty="0" smtClean="0">
              <a:effectLst>
                <a:glow rad="101600">
                  <a:schemeClr val="bg1">
                    <a:alpha val="75000"/>
                  </a:schemeClr>
                </a:glow>
              </a:effectLst>
              <a:latin typeface="Arial Unicode MS"/>
              <a:ea typeface="华文细黑"/>
              <a:cs typeface="Arial Unicode MS"/>
            </a:endParaRPr>
          </a:p>
          <a:p>
            <a:pPr algn="ctr"/>
            <a:r>
              <a:rPr kumimoji="1" lang="en-US" altLang="zh-TW" sz="3600" dirty="0" smtClean="0">
                <a:effectLst>
                  <a:glow rad="101600">
                    <a:schemeClr val="bg1">
                      <a:alpha val="75000"/>
                    </a:schemeClr>
                  </a:glow>
                </a:effectLst>
                <a:latin typeface="Arial Unicode MS"/>
                <a:ea typeface="华文细黑"/>
                <a:cs typeface="Arial Unicode MS"/>
              </a:rPr>
              <a:t>and </a:t>
            </a:r>
            <a:r>
              <a:rPr kumimoji="1" lang="en-US" altLang="zh-TW" sz="3600" dirty="0">
                <a:effectLst>
                  <a:glow rad="101600">
                    <a:schemeClr val="bg1">
                      <a:alpha val="75000"/>
                    </a:schemeClr>
                  </a:glow>
                </a:effectLst>
                <a:latin typeface="Arial Unicode MS"/>
                <a:ea typeface="华文细黑"/>
                <a:cs typeface="Arial Unicode MS"/>
              </a:rPr>
              <a:t>Trust in Him!</a:t>
            </a:r>
            <a:endParaRPr kumimoji="1" lang="en-US" altLang="zh-TW" sz="3600" dirty="0" smtClean="0">
              <a:effectLst>
                <a:glow rad="101600">
                  <a:schemeClr val="bg1">
                    <a:alpha val="75000"/>
                  </a:schemeClr>
                </a:glow>
              </a:effectLst>
              <a:latin typeface="Arial Unicode MS"/>
              <a:ea typeface="华文细黑"/>
              <a:cs typeface="Arial Unicode MS"/>
            </a:endParaRPr>
          </a:p>
          <a:p>
            <a:pPr algn="ctr"/>
            <a:r>
              <a:rPr kumimoji="1" lang="zh-TW" altLang="en-US" sz="4400" dirty="0" smtClean="0">
                <a:solidFill>
                  <a:srgbClr val="FFFE0B"/>
                </a:solidFill>
                <a:effectLst>
                  <a:glow rad="101600">
                    <a:schemeClr val="bg1">
                      <a:alpha val="75000"/>
                    </a:schemeClr>
                  </a:glow>
                </a:effectLst>
                <a:latin typeface="Arial Unicode MS"/>
                <a:ea typeface="华文细黑"/>
                <a:cs typeface="Arial Unicode MS"/>
              </a:rPr>
              <a:t>深信神必按</a:t>
            </a:r>
            <a:r>
              <a:rPr kumimoji="1" lang="zh-TW" altLang="en-US" sz="4400" dirty="0">
                <a:solidFill>
                  <a:srgbClr val="FFFE0B"/>
                </a:solidFill>
                <a:effectLst>
                  <a:glow rad="101600">
                    <a:schemeClr val="bg1">
                      <a:alpha val="75000"/>
                    </a:schemeClr>
                  </a:glow>
                </a:effectLst>
                <a:latin typeface="Arial Unicode MS"/>
                <a:ea typeface="华文细黑"/>
                <a:cs typeface="Arial Unicode MS"/>
              </a:rPr>
              <a:t>着他的恩典来成就</a:t>
            </a:r>
            <a:r>
              <a:rPr kumimoji="1" lang="zh-TW" altLang="en-US" sz="4400"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dirty="0" smtClean="0">
              <a:solidFill>
                <a:srgbClr val="FFFE0B"/>
              </a:solidFill>
              <a:effectLst>
                <a:glow rad="101600">
                  <a:schemeClr val="bg1">
                    <a:alpha val="75000"/>
                  </a:schemeClr>
                </a:glow>
              </a:effectLst>
              <a:latin typeface="Arial Unicode MS"/>
              <a:ea typeface="华文细黑"/>
              <a:cs typeface="Arial Unicode MS"/>
            </a:endParaRPr>
          </a:p>
          <a:p>
            <a:pPr algn="ctr"/>
            <a:r>
              <a:rPr kumimoji="1" lang="en-US" altLang="zh-TW" sz="3600" dirty="0" smtClean="0">
                <a:solidFill>
                  <a:srgbClr val="FFFFFF"/>
                </a:solidFill>
                <a:effectLst>
                  <a:glow rad="101600">
                    <a:schemeClr val="bg1">
                      <a:alpha val="75000"/>
                    </a:schemeClr>
                  </a:glow>
                </a:effectLst>
                <a:latin typeface="Arial Unicode MS"/>
                <a:ea typeface="华文细黑"/>
                <a:cs typeface="Arial Unicode MS"/>
              </a:rPr>
              <a:t>Trusting </a:t>
            </a:r>
            <a:r>
              <a:rPr kumimoji="1" lang="en-US" altLang="zh-TW" sz="3600" dirty="0">
                <a:solidFill>
                  <a:srgbClr val="FFFFFF"/>
                </a:solidFill>
                <a:effectLst>
                  <a:glow rad="101600">
                    <a:schemeClr val="bg1">
                      <a:alpha val="75000"/>
                    </a:schemeClr>
                  </a:glow>
                </a:effectLst>
                <a:latin typeface="Arial Unicode MS"/>
                <a:ea typeface="华文细黑"/>
                <a:cs typeface="Arial Unicode MS"/>
              </a:rPr>
              <a:t>God to Accomplish His Will according to His Grace.</a:t>
            </a:r>
            <a:r>
              <a:rPr kumimoji="1" lang="zh-TW" altLang="en-US" sz="3600" dirty="0" smtClean="0">
                <a:solidFill>
                  <a:srgbClr val="FFFFFF"/>
                </a:solidFill>
                <a:effectLst>
                  <a:glow rad="101600">
                    <a:schemeClr val="bg1">
                      <a:alpha val="75000"/>
                    </a:schemeClr>
                  </a:glow>
                </a:effectLst>
                <a:latin typeface="Arial Unicode MS"/>
                <a:ea typeface="华文细黑"/>
                <a:cs typeface="Arial Unicode MS"/>
              </a:rPr>
              <a:t> </a:t>
            </a:r>
            <a:endParaRPr kumimoji="1" lang="zh-TW" altLang="en-US" sz="2800" b="1" dirty="0">
              <a:solidFill>
                <a:srgbClr val="FFFFFF"/>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70799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77889" y="711115"/>
            <a:ext cx="8290320" cy="5262979"/>
          </a:xfrm>
          <a:prstGeom prst="rect">
            <a:avLst/>
          </a:prstGeom>
          <a:noFill/>
        </p:spPr>
        <p:txBody>
          <a:bodyPr wrap="square" rtlCol="0">
            <a:spAutoFit/>
          </a:bodyPr>
          <a:lstStyle/>
          <a:p>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大卫和跟随</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他的人正藏在洞里的深处。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4</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跟随的人对大卫说：“耶和华曾应许你说：‘我要将你的仇敌交在你手里，你可以任意待他。’如今时候到了！”大卫就起来，悄悄地割下扫罗外袍的衣襟</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368942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67729" y="243755"/>
            <a:ext cx="8290320" cy="6740307"/>
          </a:xfrm>
          <a:prstGeom prst="rect">
            <a:avLst/>
          </a:prstGeom>
          <a:noFill/>
        </p:spPr>
        <p:txBody>
          <a:bodyPr wrap="square" rtlCol="0">
            <a:spAutoFit/>
          </a:bodyPr>
          <a:lstStyle/>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5</a:t>
            </a:r>
            <a:r>
              <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rPr>
              <a:t>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随后大卫心中自责，因为割下扫罗的衣襟，</a:t>
            </a:r>
            <a:r>
              <a:rPr kumimoji="1" lang="zh-TW" altLang="en-US" sz="4800" b="1" dirty="0">
                <a:solidFill>
                  <a:srgbClr val="FFFFFF"/>
                </a:solidFill>
                <a:effectLst>
                  <a:glow rad="101600">
                    <a:schemeClr val="bg1">
                      <a:alpha val="75000"/>
                    </a:schemeClr>
                  </a:glow>
                </a:effectLst>
                <a:latin typeface="Arial Unicode MS"/>
                <a:ea typeface="华文细黑"/>
                <a:cs typeface="Arial Unicode MS"/>
              </a:rPr>
              <a:t>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6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对跟随他的人说：“我的主乃是耶和华的受膏者，我在耶和华面前万不敢伸手害他，因他是耶和华的受膏者。” </a:t>
            </a:r>
            <a:r>
              <a:rPr kumimoji="1" lang="en-US" altLang="zh-TW" sz="4800" b="1" dirty="0">
                <a:solidFill>
                  <a:srgbClr val="FFFFFF"/>
                </a:solidFill>
                <a:effectLst>
                  <a:glow rad="101600">
                    <a:schemeClr val="bg1">
                      <a:alpha val="75000"/>
                    </a:schemeClr>
                  </a:glow>
                </a:effectLst>
                <a:latin typeface="Arial Unicode MS"/>
                <a:ea typeface="华文细黑"/>
                <a:cs typeface="Arial Unicode MS"/>
              </a:rPr>
              <a:t>7</a:t>
            </a:r>
            <a:r>
              <a:rPr kumimoji="1" lang="en-US" altLang="zh-TW" sz="4800" b="1" dirty="0">
                <a:solidFill>
                  <a:srgbClr val="FFFE0B"/>
                </a:solidFill>
                <a:effectLst>
                  <a:glow rad="101600">
                    <a:schemeClr val="bg1">
                      <a:alpha val="75000"/>
                    </a:schemeClr>
                  </a:glow>
                </a:effectLst>
                <a:latin typeface="Arial Unicode MS"/>
                <a:ea typeface="华文细黑"/>
                <a:cs typeface="Arial Unicode MS"/>
              </a:rPr>
              <a:t>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大卫用这话拦住跟随他的人，不容他们起来害扫罗。扫罗起来，从洞里出去行路。</a:t>
            </a:r>
            <a:endParaRPr kumimoji="1" lang="zh-TW" altLang="en-US"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3806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0310"/>
            <a:ext cx="8290320" cy="6924972"/>
          </a:xfrm>
          <a:prstGeom prst="rect">
            <a:avLst/>
          </a:prstGeom>
          <a:noFill/>
        </p:spPr>
        <p:txBody>
          <a:bodyPr wrap="square" rtlCol="0">
            <a:spAutoFit/>
          </a:bodyPr>
          <a:lstStyle/>
          <a:p>
            <a:r>
              <a:rPr kumimoji="1" lang="en-US" altLang="zh-TW" sz="4800" dirty="0">
                <a:effectLst>
                  <a:glow rad="101600">
                    <a:schemeClr val="bg1">
                      <a:alpha val="75000"/>
                    </a:schemeClr>
                  </a:glow>
                </a:effectLst>
                <a:latin typeface="Arial Unicode MS"/>
                <a:ea typeface="华文细黑"/>
                <a:cs typeface="Arial Unicode MS"/>
              </a:rPr>
              <a:t>1 Samuel </a:t>
            </a:r>
            <a:r>
              <a:rPr kumimoji="1" lang="en-US" altLang="zh-TW" sz="4800" dirty="0" smtClean="0">
                <a:effectLst>
                  <a:glow rad="101600">
                    <a:schemeClr val="bg1">
                      <a:alpha val="75000"/>
                    </a:schemeClr>
                  </a:glow>
                </a:effectLst>
                <a:latin typeface="Arial Unicode MS"/>
                <a:ea typeface="华文细黑"/>
                <a:cs typeface="Arial Unicode MS"/>
              </a:rPr>
              <a:t>24: 1-7</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1 </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After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Saul returned from pursuing the Philistines, he was told, “David is in the Desert of En </a:t>
            </a:r>
            <a:r>
              <a:rPr kumimoji="1" lang="en-US" altLang="zh-TW" sz="4400" b="1" dirty="0" err="1">
                <a:solidFill>
                  <a:srgbClr val="FFFE0B"/>
                </a:solidFill>
                <a:effectLst>
                  <a:glow rad="101600">
                    <a:schemeClr val="bg1">
                      <a:alpha val="75000"/>
                    </a:schemeClr>
                  </a:glow>
                </a:effectLst>
                <a:latin typeface="Arial Unicode MS"/>
                <a:ea typeface="华文细黑"/>
                <a:cs typeface="Arial Unicode MS"/>
              </a:rPr>
              <a:t>Gedi</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 </a:t>
            </a:r>
            <a:endPar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2</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So Saul took three thousand able young men from all Israel and set out to look for David and his men near the Crags of the Wild Goats</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379806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558630"/>
            <a:ext cx="8290320" cy="6186308"/>
          </a:xfrm>
          <a:prstGeom prst="rect">
            <a:avLst/>
          </a:prstGeom>
          <a:noFill/>
        </p:spPr>
        <p:txBody>
          <a:bodyPr wrap="square" rtlCol="0">
            <a:spAutoFit/>
          </a:bodyPr>
          <a:lstStyle/>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3</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He came to the sheep pens along the way; a cave was there, and Saul went in to relieve himself. David and his men were far back in the cave. </a:t>
            </a:r>
            <a:r>
              <a:rPr kumimoji="1" lang="en-US" altLang="zh-TW" sz="4400" b="1" dirty="0">
                <a:solidFill>
                  <a:srgbClr val="FFFFFF"/>
                </a:solidFill>
                <a:effectLst>
                  <a:glow rad="101600">
                    <a:schemeClr val="bg1">
                      <a:alpha val="75000"/>
                    </a:schemeClr>
                  </a:glow>
                </a:effectLst>
                <a:latin typeface="Arial Unicode MS"/>
                <a:ea typeface="华文细黑"/>
                <a:cs typeface="Arial Unicode MS"/>
              </a:rPr>
              <a:t>4</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 The men said, “This is the day the Lord spoke of when he said[b] to you, ‘I will give your enemy into </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your</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349431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152230"/>
            <a:ext cx="8290320" cy="6186308"/>
          </a:xfrm>
          <a:prstGeom prst="rect">
            <a:avLst/>
          </a:prstGeom>
          <a:noFill/>
        </p:spPr>
        <p:txBody>
          <a:bodyPr wrap="square" rtlCol="0">
            <a:spAutoFit/>
          </a:bodyPr>
          <a:lstStyle/>
          <a:p>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hands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for you to deal with as you wish.’” Then David crept up unnoticed and cut off a corner of Saul’s robe</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a:p>
            <a:r>
              <a:rPr kumimoji="1" lang="en-US" altLang="zh-TW" sz="4400" b="1" dirty="0">
                <a:solidFill>
                  <a:srgbClr val="FFFFFF"/>
                </a:solidFill>
                <a:effectLst>
                  <a:glow rad="101600">
                    <a:schemeClr val="bg1">
                      <a:alpha val="75000"/>
                    </a:schemeClr>
                  </a:glow>
                </a:effectLst>
                <a:latin typeface="Arial Unicode MS"/>
                <a:ea typeface="华文细黑"/>
                <a:cs typeface="Arial Unicode MS"/>
              </a:rPr>
              <a:t>5</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 Afterward, David was conscience-stricken for having cut off a corner of his robe. </a:t>
            </a:r>
            <a:endPar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6</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He said to his men, “The Lord forbid that I </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should</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74547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639910"/>
            <a:ext cx="8290320" cy="6186308"/>
          </a:xfrm>
          <a:prstGeom prst="rect">
            <a:avLst/>
          </a:prstGeom>
          <a:noFill/>
        </p:spPr>
        <p:txBody>
          <a:bodyPr wrap="square" rtlCol="0">
            <a:spAutoFit/>
          </a:bodyPr>
          <a:lstStyle/>
          <a:p>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do such a thing to my master, </a:t>
            </a:r>
          </a:p>
          <a:p>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the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Lord’s anointed, or lay my hand on him; for he is the anointed of the Lord.” </a:t>
            </a:r>
            <a:endPar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4400" b="1" dirty="0" smtClean="0">
                <a:solidFill>
                  <a:srgbClr val="FFFFFF"/>
                </a:solidFill>
                <a:effectLst>
                  <a:glow rad="101600">
                    <a:schemeClr val="bg1">
                      <a:alpha val="75000"/>
                    </a:schemeClr>
                  </a:glow>
                </a:effectLst>
                <a:latin typeface="Arial Unicode MS"/>
                <a:ea typeface="华文细黑"/>
                <a:cs typeface="Arial Unicode MS"/>
              </a:rPr>
              <a:t>7</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 </a:t>
            </a:r>
            <a:r>
              <a:rPr kumimoji="1" lang="en-US" altLang="zh-TW" sz="4400" b="1" dirty="0">
                <a:solidFill>
                  <a:srgbClr val="FFFE0B"/>
                </a:solidFill>
                <a:effectLst>
                  <a:glow rad="101600">
                    <a:schemeClr val="bg1">
                      <a:alpha val="75000"/>
                    </a:schemeClr>
                  </a:glow>
                </a:effectLst>
                <a:latin typeface="Arial Unicode MS"/>
                <a:ea typeface="华文细黑"/>
                <a:cs typeface="Arial Unicode MS"/>
              </a:rPr>
              <a:t>With these words David sharply rebuked his men and did not allow them to attack Saul. And Saul left the cave and went his way</a:t>
            </a:r>
            <a:r>
              <a:rPr kumimoji="1" lang="en-US" altLang="zh-TW" sz="44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400" b="1" dirty="0">
              <a:solidFill>
                <a:srgbClr val="FFFE0B"/>
              </a:solidFill>
              <a:effectLst>
                <a:glow rad="101600">
                  <a:schemeClr val="bg1">
                    <a:alpha val="75000"/>
                  </a:schemeClr>
                </a:glow>
              </a:effectLst>
              <a:latin typeface="Arial Unicode MS"/>
              <a:ea typeface="华文细黑"/>
              <a:cs typeface="Arial Unicode MS"/>
            </a:endParaRPr>
          </a:p>
        </p:txBody>
      </p:sp>
    </p:spTree>
    <p:extLst>
      <p:ext uri="{BB962C8B-B14F-4D97-AF65-F5344CB8AC3E}">
        <p14:creationId xmlns:p14="http://schemas.microsoft.com/office/powerpoint/2010/main" val="286404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螢幕快照 2019-07-29 17.36.55.p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1"/>
            <a:ext cx="9144000" cy="7237849"/>
          </a:xfrm>
          <a:prstGeom prst="rect">
            <a:avLst/>
          </a:prstGeom>
        </p:spPr>
      </p:pic>
      <p:sp>
        <p:nvSpPr>
          <p:cNvPr id="5" name="TextBox 4"/>
          <p:cNvSpPr txBox="1"/>
          <p:nvPr/>
        </p:nvSpPr>
        <p:spPr>
          <a:xfrm>
            <a:off x="757569" y="375750"/>
            <a:ext cx="8290320" cy="5078313"/>
          </a:xfrm>
          <a:prstGeom prst="rect">
            <a:avLst/>
          </a:prstGeom>
          <a:noFill/>
        </p:spPr>
        <p:txBody>
          <a:bodyPr wrap="square" rtlCol="0">
            <a:spAutoFit/>
          </a:bodyPr>
          <a:lstStyle/>
          <a:p>
            <a:r>
              <a:rPr kumimoji="1" lang="zh-TW" altLang="en-US" sz="4800" dirty="0" smtClean="0">
                <a:effectLst>
                  <a:glow rad="101600">
                    <a:schemeClr val="bg1">
                      <a:alpha val="75000"/>
                    </a:schemeClr>
                  </a:glow>
                </a:effectLst>
                <a:latin typeface="Arial Unicode MS"/>
                <a:ea typeface="华文细黑"/>
                <a:cs typeface="Arial Unicode MS"/>
              </a:rPr>
              <a:t>撒母耳记上</a:t>
            </a:r>
            <a:r>
              <a:rPr kumimoji="1" lang="en-US" altLang="zh-TW" sz="4800" dirty="0" smtClean="0">
                <a:effectLst>
                  <a:glow rad="101600">
                    <a:schemeClr val="bg1">
                      <a:alpha val="75000"/>
                    </a:schemeClr>
                  </a:glow>
                </a:effectLst>
                <a:latin typeface="Arial Unicode MS"/>
                <a:ea typeface="华文细黑"/>
                <a:cs typeface="Arial Unicode MS"/>
              </a:rPr>
              <a:t> 24: 6</a:t>
            </a:r>
            <a:endParaRPr kumimoji="1" lang="en-US" altLang="zh-TW" sz="4800" dirty="0" smtClean="0">
              <a:solidFill>
                <a:srgbClr val="FFFFFF"/>
              </a:solidFill>
              <a:effectLst>
                <a:glow rad="101600">
                  <a:schemeClr val="bg1">
                    <a:alpha val="75000"/>
                  </a:schemeClr>
                </a:glow>
              </a:effectLst>
              <a:latin typeface="Arial Unicode MS"/>
              <a:ea typeface="华文细黑"/>
              <a:cs typeface="Arial Unicode MS"/>
            </a:endParaRPr>
          </a:p>
          <a:p>
            <a:endPar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endParaRPr>
          </a:p>
          <a:p>
            <a:r>
              <a:rPr kumimoji="1" lang="en-US" altLang="zh-TW" sz="4800" b="1" dirty="0" smtClean="0">
                <a:solidFill>
                  <a:srgbClr val="FFFFFF"/>
                </a:solidFill>
                <a:effectLst>
                  <a:glow rad="101600">
                    <a:schemeClr val="bg1">
                      <a:alpha val="75000"/>
                    </a:schemeClr>
                  </a:glow>
                </a:effectLst>
                <a:latin typeface="Arial Unicode MS"/>
                <a:ea typeface="华文细黑"/>
                <a:cs typeface="Arial Unicode MS"/>
              </a:rPr>
              <a:t>6 </a:t>
            </a:r>
            <a:r>
              <a:rPr kumimoji="1" lang="zh-TW" altLang="en-US" sz="4800" b="1" dirty="0">
                <a:solidFill>
                  <a:srgbClr val="FFFE0B"/>
                </a:solidFill>
                <a:effectLst>
                  <a:glow rad="101600">
                    <a:schemeClr val="bg1">
                      <a:alpha val="75000"/>
                    </a:schemeClr>
                  </a:glow>
                </a:effectLst>
                <a:latin typeface="Arial Unicode MS"/>
                <a:ea typeface="华文细黑"/>
                <a:cs typeface="Arial Unicode MS"/>
              </a:rPr>
              <a:t>对跟随他的人说：“我的主乃是耶和华的受膏者，我在耶和华面前万不敢伸手害他，因他是耶和华的受膏者。</a:t>
            </a:r>
            <a:r>
              <a:rPr kumimoji="1" lang="zh-TW" altLang="en-US" sz="4800" b="1" dirty="0" smtClean="0">
                <a:solidFill>
                  <a:srgbClr val="FFFE0B"/>
                </a:solidFill>
                <a:effectLst>
                  <a:glow rad="101600">
                    <a:schemeClr val="bg1">
                      <a:alpha val="75000"/>
                    </a:schemeClr>
                  </a:glow>
                </a:effectLst>
                <a:latin typeface="Arial Unicode MS"/>
                <a:ea typeface="华文细黑"/>
                <a:cs typeface="Arial Unicode MS"/>
              </a:rPr>
              <a:t>”</a:t>
            </a:r>
            <a:endParaRPr kumimoji="1" lang="en-US" altLang="zh-TW" sz="4800" b="1" dirty="0" smtClean="0">
              <a:solidFill>
                <a:srgbClr val="FFFE0B"/>
              </a:solidFill>
              <a:effectLst>
                <a:glow rad="101600">
                  <a:schemeClr val="bg1">
                    <a:alpha val="75000"/>
                  </a:schemeClr>
                </a:glow>
              </a:effectLst>
              <a:latin typeface="Arial Unicode MS"/>
              <a:ea typeface="华文细黑"/>
              <a:cs typeface="Arial Unicode MS"/>
            </a:endParaRPr>
          </a:p>
          <a:p>
            <a:r>
              <a:rPr kumimoji="1" lang="en-US" altLang="zh-TW" sz="3600" b="1" dirty="0" smtClean="0">
                <a:effectLst>
                  <a:glow rad="101600">
                    <a:schemeClr val="bg1">
                      <a:alpha val="75000"/>
                    </a:schemeClr>
                  </a:glow>
                </a:effectLst>
                <a:latin typeface="华文细黑"/>
                <a:ea typeface="华文细黑"/>
                <a:cs typeface="华文细黑"/>
              </a:rPr>
              <a:t> </a:t>
            </a:r>
            <a:endParaRPr kumimoji="1" lang="zh-TW" altLang="en-US" sz="4400" b="1" dirty="0">
              <a:solidFill>
                <a:srgbClr val="FFFE0B"/>
              </a:solidFill>
              <a:effectLst>
                <a:glow rad="101600">
                  <a:schemeClr val="bg1">
                    <a:alpha val="75000"/>
                  </a:schemeClr>
                </a:glow>
              </a:effectLst>
              <a:latin typeface="华文细黑"/>
              <a:ea typeface="华文细黑"/>
              <a:cs typeface="华文细黑"/>
            </a:endParaRPr>
          </a:p>
        </p:txBody>
      </p:sp>
    </p:spTree>
    <p:extLst>
      <p:ext uri="{BB962C8B-B14F-4D97-AF65-F5344CB8AC3E}">
        <p14:creationId xmlns:p14="http://schemas.microsoft.com/office/powerpoint/2010/main" val="2576123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5014</TotalTime>
  <Words>1133</Words>
  <Application>Microsoft Macintosh PowerPoint</Application>
  <PresentationFormat>On-screen Show (4:3)</PresentationFormat>
  <Paragraphs>68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Chiu,Jack 邱清忠</dc:creator>
  <cp:lastModifiedBy>Chiu,Jack 邱清忠</cp:lastModifiedBy>
  <cp:revision>821</cp:revision>
  <cp:lastPrinted>2019-07-29T22:41:35Z</cp:lastPrinted>
  <dcterms:created xsi:type="dcterms:W3CDTF">2018-07-03T11:08:25Z</dcterms:created>
  <dcterms:modified xsi:type="dcterms:W3CDTF">2019-08-01T15:30:16Z</dcterms:modified>
</cp:coreProperties>
</file>