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1223" r:id="rId2"/>
    <p:sldId id="836" r:id="rId3"/>
    <p:sldId id="1146" r:id="rId4"/>
    <p:sldId id="1229" r:id="rId5"/>
    <p:sldId id="1222" r:id="rId6"/>
    <p:sldId id="1231" r:id="rId7"/>
    <p:sldId id="1232" r:id="rId8"/>
    <p:sldId id="1233" r:id="rId9"/>
    <p:sldId id="1234" r:id="rId10"/>
    <p:sldId id="1235" r:id="rId11"/>
    <p:sldId id="1236" r:id="rId12"/>
    <p:sldId id="1237" r:id="rId13"/>
    <p:sldId id="1238" r:id="rId14"/>
    <p:sldId id="1239" r:id="rId15"/>
    <p:sldId id="1240" r:id="rId16"/>
    <p:sldId id="1253" r:id="rId17"/>
    <p:sldId id="1224" r:id="rId18"/>
    <p:sldId id="1225" r:id="rId19"/>
    <p:sldId id="1227" r:id="rId20"/>
    <p:sldId id="1228" r:id="rId21"/>
    <p:sldId id="1241" r:id="rId22"/>
    <p:sldId id="1242" r:id="rId23"/>
    <p:sldId id="1243" r:id="rId24"/>
    <p:sldId id="1244" r:id="rId25"/>
    <p:sldId id="1245" r:id="rId26"/>
    <p:sldId id="1246" r:id="rId27"/>
    <p:sldId id="1247" r:id="rId28"/>
    <p:sldId id="1248" r:id="rId29"/>
    <p:sldId id="1249" r:id="rId30"/>
    <p:sldId id="1250" r:id="rId31"/>
    <p:sldId id="1252" r:id="rId32"/>
    <p:sldId id="125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2B7"/>
    <a:srgbClr val="22318F"/>
    <a:srgbClr val="002BA0"/>
    <a:srgbClr val="003CD5"/>
    <a:srgbClr val="2E28FF"/>
    <a:srgbClr val="A8B1C0"/>
    <a:srgbClr val="0831A9"/>
    <a:srgbClr val="2C5D98"/>
    <a:srgbClr val="3366FF"/>
    <a:srgbClr val="091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9" autoAdjust="0"/>
    <p:restoredTop sz="94716" autoAdjust="0"/>
  </p:normalViewPr>
  <p:slideViewPr>
    <p:cSldViewPr snapToGrid="0" snapToObjects="1">
      <p:cViewPr varScale="1">
        <p:scale>
          <a:sx n="108" d="100"/>
          <a:sy n="108" d="100"/>
        </p:scale>
        <p:origin x="13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2019/9/22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2019/9/22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6038" y="1480999"/>
            <a:ext cx="7390072" cy="200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TW" altLang="en-US" sz="6600" b="1" spc="600" dirty="0">
                <a:solidFill>
                  <a:srgbClr val="FFFE0B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來做大能的勇士</a:t>
            </a:r>
            <a:endParaRPr kumimoji="1" lang="en-US" altLang="zh-TW" sz="6600" b="1" spc="600" dirty="0">
              <a:solidFill>
                <a:srgbClr val="FFFE0B"/>
              </a:solidFill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zh-TW" sz="4400" b="1" spc="600" dirty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Be a Mighty Warrior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7778" y="384727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>
                <a:latin typeface="Heiti TC Light"/>
                <a:ea typeface="Heiti TC Light"/>
                <a:cs typeface="Heiti TC Light"/>
              </a:rPr>
              <a:t>房正豪牧師</a:t>
            </a:r>
            <a:endParaRPr kumimoji="1" lang="zh-CN" altLang="en-US" sz="2400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69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175989"/>
            <a:ext cx="8202706" cy="638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1: 4-5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4 </a:t>
            </a:r>
            <a:r>
              <a:rPr kumimoji="1" lang="zh-TW" altLang="en-US" sz="48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耶稣和他们聚集的时候，嘱咐他们说：“不要离开耶路撒冷，要等候父所应许的，就是你们听见我说过的。 </a:t>
            </a:r>
            <a:endParaRPr kumimoji="1" lang="en-US" altLang="zh-TW" sz="48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5 </a:t>
            </a:r>
            <a:r>
              <a:rPr kumimoji="1" lang="zh-TW" altLang="en-US" sz="48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约翰是用水施洗，但不多几日，你们要受圣灵的洗。”</a:t>
            </a:r>
            <a:endParaRPr kumimoji="1" lang="en-US" altLang="zh-TW" sz="48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452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369" y="0"/>
            <a:ext cx="8475631" cy="675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1: 4-5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4 On one occasion, while he was eating with them, he gave them this command: “Do not leave Jerusalem, but wait for the gift my Father promised, which you have heard me speak about. </a:t>
            </a:r>
          </a:p>
        </p:txBody>
      </p:sp>
    </p:spTree>
    <p:extLst>
      <p:ext uri="{BB962C8B-B14F-4D97-AF65-F5344CB8AC3E}">
        <p14:creationId xmlns:p14="http://schemas.microsoft.com/office/powerpoint/2010/main" val="124986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9" y="571100"/>
            <a:ext cx="8202706" cy="431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1: 4-5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5 For John baptized with[a] water, but in a few days you will be baptized with[b] the Holy Spirit.”</a:t>
            </a:r>
          </a:p>
        </p:txBody>
      </p:sp>
    </p:spTree>
    <p:extLst>
      <p:ext uri="{BB962C8B-B14F-4D97-AF65-F5344CB8AC3E}">
        <p14:creationId xmlns:p14="http://schemas.microsoft.com/office/powerpoint/2010/main" val="356240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890" y="1552223"/>
            <a:ext cx="407811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聖靈的洗</a:t>
            </a:r>
            <a:endParaRPr kumimoji="1" lang="en-US" altLang="zh-TW" sz="60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r">
              <a:lnSpc>
                <a:spcPct val="110000"/>
              </a:lnSpc>
            </a:pP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聖靈的充滿聖靈的澆灌</a:t>
            </a:r>
            <a:endParaRPr kumimoji="1" lang="en-US" altLang="zh-TW" sz="60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1" y="1749778"/>
            <a:ext cx="3795889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10000"/>
              </a:lnSpc>
              <a:buFont typeface="Wingdings" charset="2"/>
              <a:buChar char="l"/>
            </a:pPr>
            <a:r>
              <a:rPr kumimoji="1" lang="en-US" altLang="zh-TW" sz="3200" b="1" dirty="0"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Baptism of the Holy Spirit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l"/>
            </a:pPr>
            <a:r>
              <a:rPr kumimoji="1" lang="en-US" altLang="zh-TW" sz="3200" b="1" dirty="0"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Filled by the Holy Spirit</a:t>
            </a:r>
          </a:p>
          <a:p>
            <a:pPr marL="571500" indent="-571500">
              <a:lnSpc>
                <a:spcPct val="110000"/>
              </a:lnSpc>
              <a:buFont typeface="Wingdings" charset="2"/>
              <a:buChar char="l"/>
            </a:pPr>
            <a:r>
              <a:rPr kumimoji="1" lang="en-US" altLang="zh-TW" sz="3200" b="1" dirty="0"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Spirit of God Poured unto Us</a:t>
            </a:r>
          </a:p>
        </p:txBody>
      </p:sp>
    </p:spTree>
    <p:extLst>
      <p:ext uri="{BB962C8B-B14F-4D97-AF65-F5344CB8AC3E}">
        <p14:creationId xmlns:p14="http://schemas.microsoft.com/office/powerpoint/2010/main" val="115877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175989"/>
            <a:ext cx="8202706" cy="46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1: 4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4 </a:t>
            </a:r>
            <a:r>
              <a:rPr kumimoji="1" lang="zh-TW" altLang="en-US" sz="48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耶稣和他们聚集的时候，嘱咐他们说：“不要离开耶路撒冷，要等候父所应许的，就是你们听见我说过的。 </a:t>
            </a:r>
            <a:endParaRPr kumimoji="1" lang="en-US" altLang="zh-TW" sz="48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206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369" y="0"/>
            <a:ext cx="8475631" cy="675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1: 4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4 On one occasion, while he was eating with them, he gave them this command: “Do not leave Jerusalem, but wait for the gift my Father promised, which you have heard me speak about. </a:t>
            </a:r>
          </a:p>
        </p:txBody>
      </p:sp>
    </p:spTree>
    <p:extLst>
      <p:ext uri="{BB962C8B-B14F-4D97-AF65-F5344CB8AC3E}">
        <p14:creationId xmlns:p14="http://schemas.microsoft.com/office/powerpoint/2010/main" val="324525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369" y="0"/>
            <a:ext cx="8475631" cy="634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1: 6-8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6</a:t>
            </a:r>
            <a:r>
              <a:rPr kumimoji="1" lang="en-US" altLang="zh-TW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zh-TW" altLang="en-US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他们聚集的时候，问耶稣说：“主啊，你复兴以色列国就在这时候吗？”</a:t>
            </a:r>
            <a:endParaRPr kumimoji="1" lang="en-US" altLang="zh-TW" sz="4800" b="1" dirty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8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7</a:t>
            </a:r>
            <a:r>
              <a:rPr kumimoji="1" lang="en-US" altLang="zh-TW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zh-TW" altLang="en-US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耶稣对他们说：“父凭着自己的权柄所定的时候、日期，不是你们可以知道的。 </a:t>
            </a:r>
            <a:endParaRPr kumimoji="1" lang="en-US" altLang="zh-TW" sz="4800" b="1" dirty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828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9" y="486434"/>
            <a:ext cx="8202706" cy="46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1: 6-8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8</a:t>
            </a:r>
            <a:r>
              <a:rPr kumimoji="1" lang="en-US" altLang="zh-TW" sz="48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zh-TW" altLang="en-US" sz="48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但圣灵降临在你们身上，你们就必得着能力，并要在耶路撒冷、犹太全地和撒马利亚，直到地极，作我的见证。</a:t>
            </a:r>
            <a:endParaRPr kumimoji="1" lang="en-US" altLang="zh-CN" sz="48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032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9" y="486434"/>
            <a:ext cx="8202706" cy="594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1: 6-8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6 Then they gathered around him and asked him, “Lord, are you at this time going to restore the kingdom to Israel?”</a:t>
            </a:r>
          </a:p>
          <a:p>
            <a:pPr>
              <a:lnSpc>
                <a:spcPct val="120000"/>
              </a:lnSpc>
            </a:pPr>
            <a:endParaRPr kumimoji="1" lang="en-US" altLang="zh-CN" sz="44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525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9" y="486434"/>
            <a:ext cx="8202706" cy="431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1: 6-8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7 He said to them: “It is not for you to know the times or dates the Father has set by his own authority. </a:t>
            </a:r>
          </a:p>
        </p:txBody>
      </p:sp>
    </p:spTree>
    <p:extLst>
      <p:ext uri="{BB962C8B-B14F-4D97-AF65-F5344CB8AC3E}">
        <p14:creationId xmlns:p14="http://schemas.microsoft.com/office/powerpoint/2010/main" val="89188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Image005.t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6" y="197555"/>
            <a:ext cx="8227633" cy="5009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2333" y="1411109"/>
            <a:ext cx="2243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7200" dirty="0">
                <a:solidFill>
                  <a:schemeClr val="bg1"/>
                </a:solidFill>
                <a:latin typeface="BiauKai"/>
                <a:ea typeface="BiauKai"/>
                <a:cs typeface="BiauKai"/>
              </a:rPr>
              <a:t>舊約</a:t>
            </a:r>
            <a:endParaRPr kumimoji="1" lang="en-US" altLang="zh-TW" sz="7200" dirty="0">
              <a:solidFill>
                <a:schemeClr val="bg1"/>
              </a:solidFill>
              <a:latin typeface="BiauKai"/>
              <a:ea typeface="BiauKai"/>
              <a:cs typeface="BiauKai"/>
            </a:endParaRPr>
          </a:p>
          <a:p>
            <a:pPr algn="ctr"/>
            <a:r>
              <a:rPr kumimoji="1" lang="en-US" altLang="zh-CN" sz="7200" dirty="0">
                <a:solidFill>
                  <a:schemeClr val="bg1"/>
                </a:solidFill>
                <a:latin typeface="BiauKai"/>
                <a:ea typeface="BiauKai"/>
                <a:cs typeface="BiauKai"/>
              </a:rPr>
              <a:t>O.T.</a:t>
            </a:r>
            <a:endParaRPr kumimoji="1" lang="zh-CN" altLang="en-US" sz="7200" dirty="0">
              <a:solidFill>
                <a:schemeClr val="bg1"/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4444" y="1411109"/>
            <a:ext cx="2240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7200" dirty="0">
                <a:solidFill>
                  <a:srgbClr val="000000"/>
                </a:solidFill>
                <a:latin typeface="BiauKai"/>
                <a:ea typeface="BiauKai"/>
                <a:cs typeface="BiauKai"/>
              </a:rPr>
              <a:t>新約</a:t>
            </a:r>
            <a:endParaRPr kumimoji="1" lang="en-US" altLang="zh-TW" sz="7200" dirty="0">
              <a:solidFill>
                <a:srgbClr val="000000"/>
              </a:solidFill>
              <a:latin typeface="BiauKai"/>
              <a:ea typeface="BiauKai"/>
              <a:cs typeface="BiauKai"/>
            </a:endParaRPr>
          </a:p>
          <a:p>
            <a:pPr algn="ctr"/>
            <a:r>
              <a:rPr kumimoji="1" lang="en-US" altLang="zh-CN" sz="7200" dirty="0">
                <a:solidFill>
                  <a:srgbClr val="000000"/>
                </a:solidFill>
                <a:latin typeface="BiauKai"/>
                <a:ea typeface="BiauKai"/>
                <a:cs typeface="BiauKai"/>
              </a:rPr>
              <a:t>N.T.</a:t>
            </a:r>
            <a:endParaRPr kumimoji="1" lang="zh-CN" altLang="en-US" sz="7200" dirty="0">
              <a:solidFill>
                <a:srgbClr val="000000"/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0445" y="1199443"/>
            <a:ext cx="11853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dirty="0">
                <a:latin typeface="BiauKai"/>
                <a:ea typeface="BiauKai"/>
                <a:cs typeface="BiauKai"/>
              </a:rPr>
              <a:t>使徒行傳</a:t>
            </a:r>
            <a:r>
              <a:rPr kumimoji="1" lang="en-US" altLang="zh-TW" sz="4000" dirty="0">
                <a:latin typeface="BiauKai"/>
                <a:ea typeface="BiauKai"/>
                <a:cs typeface="BiauKai"/>
              </a:rPr>
              <a:t>Acts</a:t>
            </a:r>
            <a:endParaRPr kumimoji="1" lang="zh-CN" altLang="en-US" sz="4000" dirty="0">
              <a:latin typeface="BiauKai"/>
              <a:ea typeface="BiauKai"/>
              <a:cs typeface="BiauKa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014229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dirty="0">
                <a:latin typeface="BiauKai"/>
                <a:ea typeface="BiauKai"/>
                <a:cs typeface="BiauKai"/>
              </a:rPr>
              <a:t>使徒行傳</a:t>
            </a:r>
            <a:r>
              <a:rPr kumimoji="1" lang="en-US" altLang="zh-TW" sz="5400" dirty="0">
                <a:latin typeface="BiauKai"/>
                <a:ea typeface="BiauKai"/>
                <a:cs typeface="BiauKai"/>
              </a:rPr>
              <a:t> = </a:t>
            </a:r>
            <a:r>
              <a:rPr kumimoji="1" lang="zh-TW" altLang="en-US" sz="5400" dirty="0">
                <a:latin typeface="BiauKai"/>
                <a:ea typeface="BiauKai"/>
                <a:cs typeface="BiauKai"/>
              </a:rPr>
              <a:t>聖靈行傳</a:t>
            </a:r>
            <a:endParaRPr kumimoji="1" lang="en-US" altLang="zh-TW" sz="5400" dirty="0">
              <a:latin typeface="BiauKai"/>
              <a:ea typeface="BiauKai"/>
              <a:cs typeface="BiauKai"/>
            </a:endParaRPr>
          </a:p>
          <a:p>
            <a:pPr algn="ctr"/>
            <a:r>
              <a:rPr kumimoji="1" lang="en-US" altLang="zh-CN" sz="3200" dirty="0">
                <a:latin typeface="BiauKai"/>
                <a:ea typeface="BiauKai"/>
                <a:cs typeface="BiauKai"/>
              </a:rPr>
              <a:t>Acts of the Apostles = Acts of the Holy Spirit</a:t>
            </a:r>
            <a:endParaRPr kumimoji="1" lang="zh-CN" altLang="en-US" sz="3200" dirty="0">
              <a:latin typeface="BiauKai"/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2240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9" y="486434"/>
            <a:ext cx="8202706" cy="594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1: 6-8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8 But you will receive power when the Holy Spirit comes on you; and you will be my witnesses in Jerusalem, and in all Judea and Samaria, and to the ends of the earth.”</a:t>
            </a:r>
            <a:endParaRPr kumimoji="1" lang="en-US" altLang="zh-CN" sz="44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860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888" y="825165"/>
            <a:ext cx="8424334" cy="549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TW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1.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降臨</a:t>
            </a:r>
            <a:r>
              <a:rPr kumimoji="1" lang="en-US" altLang="zh-TW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: 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門徒身上</a:t>
            </a:r>
            <a:endParaRPr kumimoji="1" lang="en-US" altLang="zh-TW" sz="60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kumimoji="1" lang="en-US" altLang="zh-TW" sz="4400" b="1" dirty="0"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Descend Upon the Disciples</a:t>
            </a:r>
          </a:p>
          <a:p>
            <a:pPr>
              <a:lnSpc>
                <a:spcPct val="110000"/>
              </a:lnSpc>
            </a:pPr>
            <a:r>
              <a:rPr kumimoji="1" lang="en-US" altLang="zh-TW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2.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得著</a:t>
            </a:r>
            <a:r>
              <a:rPr kumimoji="1" lang="en-US" altLang="zh-TW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: 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能力</a:t>
            </a:r>
            <a:endParaRPr kumimoji="1" lang="en-US" altLang="zh-TW" sz="60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Power Received</a:t>
            </a:r>
          </a:p>
          <a:p>
            <a:pPr>
              <a:lnSpc>
                <a:spcPct val="110000"/>
              </a:lnSpc>
            </a:pPr>
            <a:r>
              <a:rPr kumimoji="1" lang="en-US" altLang="zh-TW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3.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作</a:t>
            </a:r>
            <a:r>
              <a:rPr kumimoji="1" lang="en-US" altLang="zh-TW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: </a:t>
            </a: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主的見證人</a:t>
            </a:r>
            <a:endParaRPr kumimoji="1" lang="en-US" altLang="zh-TW" sz="60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Becoming Witnesses of the Lord</a:t>
            </a:r>
          </a:p>
        </p:txBody>
      </p:sp>
    </p:spTree>
    <p:extLst>
      <p:ext uri="{BB962C8B-B14F-4D97-AF65-F5344CB8AC3E}">
        <p14:creationId xmlns:p14="http://schemas.microsoft.com/office/powerpoint/2010/main" val="1644718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1311666"/>
            <a:ext cx="7521222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TW" sz="66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   </a:t>
            </a:r>
            <a:r>
              <a:rPr kumimoji="1" lang="zh-TW" altLang="en-US" sz="66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你有沒有看重</a:t>
            </a:r>
            <a:endParaRPr kumimoji="1" lang="en-US" altLang="zh-TW" sz="66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110000"/>
              </a:lnSpc>
            </a:pPr>
            <a:r>
              <a:rPr kumimoji="1" lang="zh-TW" altLang="en-US" sz="66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“主的吩咐”</a:t>
            </a:r>
            <a:endParaRPr kumimoji="1" lang="en-US" altLang="zh-TW" sz="66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Do You Pay Attention to the Lord’s Command ?</a:t>
            </a:r>
          </a:p>
        </p:txBody>
      </p:sp>
    </p:spTree>
    <p:extLst>
      <p:ext uri="{BB962C8B-B14F-4D97-AF65-F5344CB8AC3E}">
        <p14:creationId xmlns:p14="http://schemas.microsoft.com/office/powerpoint/2010/main" val="311068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924" y="782767"/>
            <a:ext cx="8433631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4: 12</a:t>
            </a:r>
          </a:p>
          <a:p>
            <a:pPr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除他以外，别无拯救，因为在天下人间，没有赐下别的名我们可以靠着得救。”</a:t>
            </a:r>
            <a:endParaRPr kumimoji="1" lang="en-US" altLang="zh-CN" sz="54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4224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9" y="486434"/>
            <a:ext cx="8202706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4: 12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Salvation is found in no one else, for there is no other name under heaven given to mankind by which we must be saved.”</a:t>
            </a:r>
            <a:endParaRPr kumimoji="1" lang="en-US" altLang="zh-CN" sz="44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0340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220" y="889000"/>
            <a:ext cx="4797777" cy="454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1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：保守等候派</a:t>
            </a:r>
          </a:p>
          <a:p>
            <a:pPr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2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：社会关怀派</a:t>
            </a:r>
          </a:p>
          <a:p>
            <a:pPr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3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：现代流行派</a:t>
            </a:r>
          </a:p>
          <a:p>
            <a:pPr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4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：传统圣乐派</a:t>
            </a:r>
          </a:p>
          <a:p>
            <a:pPr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5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：糊里糊涂派</a:t>
            </a:r>
          </a:p>
          <a:p>
            <a:pPr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6</a:t>
            </a:r>
            <a:r>
              <a:rPr kumimoji="1" lang="zh-TW" altLang="en-US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：宣教福音派</a:t>
            </a:r>
            <a:endParaRPr kumimoji="1" lang="en-US" altLang="zh-TW" sz="44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6222" y="828685"/>
            <a:ext cx="4753425" cy="4483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/>
              <a:t>The Conservative Group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The Social Care Group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The Modernist Group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The Sacred Music Group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The Disconcerted Group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The Mission-Minded Group</a:t>
            </a:r>
          </a:p>
        </p:txBody>
      </p:sp>
    </p:spTree>
    <p:extLst>
      <p:ext uri="{BB962C8B-B14F-4D97-AF65-F5344CB8AC3E}">
        <p14:creationId xmlns:p14="http://schemas.microsoft.com/office/powerpoint/2010/main" val="1336720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889" y="331278"/>
            <a:ext cx="8156222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TW" altLang="en-US" sz="5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主最喜歡的兩個字</a:t>
            </a:r>
            <a:endParaRPr kumimoji="1" lang="en-US" altLang="zh-TW" sz="54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zh-TW" sz="3600" b="1" dirty="0"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Two Words the Lord Loves Most</a:t>
            </a:r>
          </a:p>
        </p:txBody>
      </p:sp>
      <p:pic>
        <p:nvPicPr>
          <p:cNvPr id="5" name="Picture 4" descr="螢幕快照 2019-09-18 09.34.39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28" y="1868311"/>
            <a:ext cx="2501900" cy="2133600"/>
          </a:xfrm>
          <a:prstGeom prst="rect">
            <a:avLst/>
          </a:prstGeom>
        </p:spPr>
      </p:pic>
      <p:pic>
        <p:nvPicPr>
          <p:cNvPr id="6" name="Picture 5" descr="螢幕快照 2019-09-18 09.34.39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9828" y="3770490"/>
            <a:ext cx="25019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2444" y="1905547"/>
            <a:ext cx="1693333" cy="395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TW" altLang="en-US" sz="11500" b="1" dirty="0"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去</a:t>
            </a:r>
            <a:endParaRPr kumimoji="1" lang="en-US" altLang="zh-TW" sz="11500" b="1" dirty="0"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110000"/>
              </a:lnSpc>
            </a:pPr>
            <a:r>
              <a:rPr kumimoji="1" lang="zh-TW" altLang="en-US" sz="11500" b="1" dirty="0"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來</a:t>
            </a:r>
            <a:endParaRPr kumimoji="1" lang="en-US" altLang="zh-TW" sz="11500" b="1" dirty="0"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0712" y="2525889"/>
            <a:ext cx="1415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/>
              <a:t>To Go</a:t>
            </a:r>
            <a:endParaRPr kumimoji="1"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148653" y="4443836"/>
            <a:ext cx="2030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/>
              <a:t>To Come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3406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9" y="486434"/>
            <a:ext cx="8202706" cy="549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撒迦利亚书 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4 : 6b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万军之耶和华说：</a:t>
            </a:r>
            <a:endParaRPr kumimoji="1" lang="en-US" altLang="zh-TW" sz="60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不是倚靠势力，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不是倚靠才能，乃是倚靠我的灵方能成事。</a:t>
            </a:r>
          </a:p>
        </p:txBody>
      </p:sp>
    </p:spTree>
    <p:extLst>
      <p:ext uri="{BB962C8B-B14F-4D97-AF65-F5344CB8AC3E}">
        <p14:creationId xmlns:p14="http://schemas.microsoft.com/office/powerpoint/2010/main" val="2933873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9" y="698101"/>
            <a:ext cx="8202706" cy="505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Zechariah 4 : 6b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/>
                <a:latin typeface="Heiti TC Light"/>
                <a:ea typeface="Heiti TC Light"/>
                <a:cs typeface="Heiti TC Light"/>
              </a:rPr>
              <a:t>‘Not by might nor by power, 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/>
                <a:latin typeface="Heiti TC Light"/>
                <a:ea typeface="Heiti TC Light"/>
                <a:cs typeface="Heiti TC Light"/>
              </a:rPr>
              <a:t>but by my Spirit,’ says the Lord Almighty.</a:t>
            </a:r>
          </a:p>
        </p:txBody>
      </p:sp>
    </p:spTree>
    <p:extLst>
      <p:ext uri="{BB962C8B-B14F-4D97-AF65-F5344CB8AC3E}">
        <p14:creationId xmlns:p14="http://schemas.microsoft.com/office/powerpoint/2010/main" val="2785192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555" y="839277"/>
            <a:ext cx="7859889" cy="509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口傳、身傳同樣重要！</a:t>
            </a:r>
          </a:p>
          <a:p>
            <a:pPr algn="ctr">
              <a:lnSpc>
                <a:spcPct val="110000"/>
              </a:lnSpc>
            </a:pPr>
            <a:r>
              <a:rPr kumimoji="1" lang="zh-TW" altLang="en-US" sz="60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生命和生活的重要！</a:t>
            </a:r>
            <a:endParaRPr kumimoji="1" lang="en-US" altLang="zh-TW" sz="60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Witnessing with Your Voice &amp; Action are Important ! </a:t>
            </a:r>
          </a:p>
          <a:p>
            <a:pPr algn="ctr">
              <a:lnSpc>
                <a:spcPct val="11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Life &amp; Daily Living Just as Important!</a:t>
            </a:r>
          </a:p>
        </p:txBody>
      </p:sp>
    </p:spTree>
    <p:extLst>
      <p:ext uri="{BB962C8B-B14F-4D97-AF65-F5344CB8AC3E}">
        <p14:creationId xmlns:p14="http://schemas.microsoft.com/office/powerpoint/2010/main" val="389327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42987"/>
              </p:ext>
            </p:extLst>
          </p:nvPr>
        </p:nvGraphicFramePr>
        <p:xfrm>
          <a:off x="0" y="69137"/>
          <a:ext cx="9144000" cy="678886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29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4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>
                          <a:latin typeface="BiauKai"/>
                          <a:ea typeface="BiauKai"/>
                          <a:cs typeface="BiauKai"/>
                        </a:rPr>
                        <a:t>四福音</a:t>
                      </a:r>
                      <a:endParaRPr lang="zh-CN" altLang="en-US" sz="4800" dirty="0"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>
                          <a:latin typeface="BiauKai"/>
                          <a:ea typeface="BiauKai"/>
                          <a:cs typeface="BiauKai"/>
                        </a:rPr>
                        <a:t>使徒行傳</a:t>
                      </a:r>
                      <a:endParaRPr lang="zh-CN" altLang="en-US" sz="4800" dirty="0"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4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主角：耶穌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主角：聖靈透過使徒做事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4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對象：猶太人（始）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對象：外邦人（終）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4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信息：天國的福音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信息：建立主的教會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4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主題：耶穌是救主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主題：彰顯聖靈的作為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14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使命：接受裝備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使命：傳揚福音</a:t>
                      </a:r>
                      <a:endParaRPr lang="zh-CN" altLang="en-US" sz="32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05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668" y="246611"/>
            <a:ext cx="7450666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TW" sz="6000" b="1" dirty="0"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A B C  </a:t>
            </a:r>
          </a:p>
          <a:p>
            <a:pPr>
              <a:lnSpc>
                <a:spcPct val="11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A: admit </a:t>
            </a:r>
          </a:p>
          <a:p>
            <a:pPr>
              <a:lnSpc>
                <a:spcPct val="110000"/>
              </a:lnSpc>
            </a:pPr>
            <a:r>
              <a:rPr kumimoji="1" lang="zh-TW" altLang="en-US" sz="48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就是承认自己是个罪人。</a:t>
            </a:r>
          </a:p>
          <a:p>
            <a:pPr>
              <a:lnSpc>
                <a:spcPct val="11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B: believe </a:t>
            </a:r>
          </a:p>
          <a:p>
            <a:pPr>
              <a:lnSpc>
                <a:spcPct val="110000"/>
              </a:lnSpc>
            </a:pPr>
            <a:r>
              <a:rPr kumimoji="1" lang="zh-TW" altLang="en-US" sz="48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相信耶稣十字架的恩典。</a:t>
            </a:r>
          </a:p>
          <a:p>
            <a:pPr>
              <a:lnSpc>
                <a:spcPct val="11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C: confirm </a:t>
            </a:r>
          </a:p>
          <a:p>
            <a:pPr>
              <a:lnSpc>
                <a:spcPct val="110000"/>
              </a:lnSpc>
            </a:pPr>
            <a:r>
              <a:rPr kumimoji="1" lang="zh-TW" altLang="en-US" sz="48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确定自己有得救的却据。</a:t>
            </a:r>
            <a:endParaRPr kumimoji="1" lang="en-US" altLang="zh-TW" sz="48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1097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333" y="6722"/>
            <a:ext cx="8593667" cy="616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TW" sz="6000" b="1" dirty="0"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A B C  </a:t>
            </a:r>
          </a:p>
          <a:p>
            <a:pPr>
              <a:lnSpc>
                <a:spcPct val="9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A: admit </a:t>
            </a:r>
          </a:p>
          <a:p>
            <a:pPr>
              <a:lnSpc>
                <a:spcPct val="90000"/>
              </a:lnSpc>
            </a:pPr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Admit that I am a Sinner.</a:t>
            </a:r>
          </a:p>
          <a:p>
            <a:pPr>
              <a:lnSpc>
                <a:spcPct val="9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B: believe </a:t>
            </a:r>
          </a:p>
          <a:p>
            <a:pPr>
              <a:lnSpc>
                <a:spcPct val="90000"/>
              </a:lnSpc>
            </a:pPr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Believe in the Grace Found in the Cross of Jesus Christ.</a:t>
            </a:r>
          </a:p>
          <a:p>
            <a:pPr>
              <a:lnSpc>
                <a:spcPct val="9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C: confirm </a:t>
            </a:r>
          </a:p>
          <a:p>
            <a:pPr>
              <a:lnSpc>
                <a:spcPct val="90000"/>
              </a:lnSpc>
            </a:pPr>
            <a:r>
              <a:rPr kumimoji="1" lang="en-US" altLang="zh-TW" sz="4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Confirm that I Have the Proof of Salvation.</a:t>
            </a:r>
          </a:p>
        </p:txBody>
      </p:sp>
    </p:spTree>
    <p:extLst>
      <p:ext uri="{BB962C8B-B14F-4D97-AF65-F5344CB8AC3E}">
        <p14:creationId xmlns:p14="http://schemas.microsoft.com/office/powerpoint/2010/main" val="1182316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34" y="1507301"/>
            <a:ext cx="8311444" cy="343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TW" altLang="en-US" sz="5400" b="1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抓住機會一起為主作見證</a:t>
            </a:r>
            <a:endParaRPr kumimoji="1" lang="en-US" altLang="zh-TW" sz="5400" b="1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Grasp the Opportunity &amp; Together Let Us Witness </a:t>
            </a:r>
          </a:p>
          <a:p>
            <a:pPr algn="ctr">
              <a:lnSpc>
                <a:spcPct val="11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for the Lord.</a:t>
            </a:r>
          </a:p>
        </p:txBody>
      </p:sp>
    </p:spTree>
    <p:extLst>
      <p:ext uri="{BB962C8B-B14F-4D97-AF65-F5344CB8AC3E}">
        <p14:creationId xmlns:p14="http://schemas.microsoft.com/office/powerpoint/2010/main" val="130066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27350"/>
              </p:ext>
            </p:extLst>
          </p:nvPr>
        </p:nvGraphicFramePr>
        <p:xfrm>
          <a:off x="0" y="28221"/>
          <a:ext cx="9144000" cy="682977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298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5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70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BiauKai"/>
                          <a:ea typeface="BiauKai"/>
                          <a:cs typeface="BiauKai"/>
                        </a:rPr>
                        <a:t>The Four Gospels</a:t>
                      </a:r>
                      <a:endParaRPr lang="zh-CN" altLang="en-US" sz="4400" dirty="0"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>
                          <a:latin typeface="BiauKai"/>
                          <a:ea typeface="BiauKai"/>
                          <a:cs typeface="BiauKai"/>
                        </a:rPr>
                        <a:t>Acts</a:t>
                      </a:r>
                      <a:endParaRPr lang="zh-CN" altLang="en-US" sz="4800" dirty="0">
                        <a:latin typeface="BiauKai"/>
                        <a:ea typeface="BiauKai"/>
                        <a:cs typeface="BiauKai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5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Lead Role: Jesus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Lead Role: The Holy Spirit works through the Apostles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5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Target: Jew</a:t>
                      </a:r>
                    </a:p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 (in the Beginning)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Target: Gentiles</a:t>
                      </a:r>
                    </a:p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 (in the End)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5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Message: Good News of the Kingdom of Heaven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Message: Building the Church of the Lord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5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Theme: Jesus is the Messiah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Theme: To Manifest the Works of the Bible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5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Mission: Ready to be Equipped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70C0"/>
                          </a:solidFill>
                          <a:latin typeface="BiauKai"/>
                          <a:ea typeface="BiauKai"/>
                          <a:cs typeface="BiauKai"/>
                        </a:rPr>
                        <a:t>Mission: Ready to Share the Gospel</a:t>
                      </a:r>
                      <a:endParaRPr lang="zh-CN" altLang="en-US" sz="2800" dirty="0">
                        <a:solidFill>
                          <a:srgbClr val="0070C0"/>
                        </a:solidFill>
                        <a:latin typeface="BiauKai"/>
                        <a:ea typeface="BiauKai"/>
                        <a:cs typeface="BiauKai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7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175989"/>
            <a:ext cx="8202706" cy="638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1: 1-3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1 </a:t>
            </a:r>
            <a:r>
              <a:rPr kumimoji="1" lang="zh-TW" altLang="en-US" sz="48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提阿非罗啊，我已经作了前书，论到耶稣开头一切所行所教训的， </a:t>
            </a:r>
            <a:endParaRPr kumimoji="1" lang="en-US" altLang="zh-TW" sz="48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2 </a:t>
            </a:r>
            <a:r>
              <a:rPr kumimoji="1" lang="zh-TW" altLang="en-US" sz="48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直到他借着圣灵吩咐所拣选的使徒以后，被接上升的日子为止。</a:t>
            </a:r>
            <a:endParaRPr kumimoji="1" lang="en-US" altLang="zh-TW" sz="48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612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369" y="175989"/>
            <a:ext cx="8202706" cy="46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1: 1-3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3 </a:t>
            </a:r>
            <a:r>
              <a:rPr kumimoji="1" lang="zh-TW" altLang="en-US" sz="48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他受害之后，用许多的凭据将自己活活地显给使徒看，四十天之久向他们显现，讲说神国的事。</a:t>
            </a:r>
            <a:endParaRPr kumimoji="1" lang="en-US" altLang="zh-TW" sz="4800" b="1" dirty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429042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889" y="119546"/>
            <a:ext cx="8419186" cy="623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1: 1-3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1</a:t>
            </a:r>
            <a:r>
              <a:rPr kumimoji="1" lang="en-US" altLang="zh-TW" sz="40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 In my former book, </a:t>
            </a:r>
            <a:r>
              <a:rPr kumimoji="1" lang="en-US" altLang="zh-TW" sz="4000" b="1" dirty="0" err="1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Theophilus</a:t>
            </a:r>
            <a:r>
              <a:rPr kumimoji="1" lang="en-US" altLang="zh-TW" sz="40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, I wrote about all that Jesus began to do and to teach 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2</a:t>
            </a:r>
            <a:r>
              <a:rPr kumimoji="1" lang="en-US" altLang="zh-TW" sz="40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 until the day he was taken up to heaven, after giving instructions through the Holy Spirit to the apostles he had chosen. </a:t>
            </a:r>
            <a:endParaRPr kumimoji="1" lang="en-US" altLang="zh-CN" sz="40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438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111" y="218323"/>
            <a:ext cx="8390964" cy="550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1: 1-3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/>
                <a:latin typeface="Heiti TC Light"/>
                <a:ea typeface="Heiti TC Light"/>
                <a:cs typeface="Heiti TC Light"/>
              </a:rPr>
              <a:t>3</a:t>
            </a:r>
            <a:r>
              <a:rPr kumimoji="1" lang="en-US" altLang="zh-TW" sz="4000" b="1" dirty="0">
                <a:solidFill>
                  <a:srgbClr val="FFFFFF"/>
                </a:solidFill>
                <a:effectLst/>
                <a:latin typeface="Heiti TC Light"/>
                <a:ea typeface="Heiti TC Light"/>
                <a:cs typeface="Heiti TC Light"/>
              </a:rPr>
              <a:t> After his suffering, he presented himself to them and gave many convincing proofs that he was alive. He appeared to them over a period of forty days and spoke about the kingdom of God.</a:t>
            </a:r>
            <a:endParaRPr kumimoji="1" lang="en-US" altLang="zh-CN" sz="40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391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螢幕快照 2019-09-18 09.56.3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444" y="1149721"/>
            <a:ext cx="7972777" cy="414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zh-TW" altLang="en-US" sz="5400" b="1" dirty="0">
                <a:solidFill>
                  <a:srgbClr val="FFFE0B"/>
                </a:solidFill>
                <a:effectLst/>
                <a:latin typeface="Arial Unicode MS"/>
                <a:ea typeface="华文细黑"/>
                <a:cs typeface="Arial Unicode MS"/>
              </a:rPr>
              <a:t>主</a:t>
            </a:r>
            <a:r>
              <a:rPr kumimoji="1" lang="en-US" altLang="zh-TW" sz="5400" b="1" dirty="0">
                <a:solidFill>
                  <a:srgbClr val="FFFE0B"/>
                </a:solidFill>
                <a:effectLst/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zh-TW" altLang="en-US" sz="5400" b="1" dirty="0">
                <a:solidFill>
                  <a:srgbClr val="FFFE0B"/>
                </a:solidFill>
                <a:effectLst/>
                <a:latin typeface="Arial Unicode MS"/>
                <a:ea typeface="华文细黑"/>
                <a:cs typeface="Arial Unicode MS"/>
              </a:rPr>
              <a:t>題</a:t>
            </a:r>
            <a:r>
              <a:rPr kumimoji="1" lang="en-US" altLang="zh-TW" sz="5400" b="1" dirty="0">
                <a:solidFill>
                  <a:srgbClr val="FFFE0B"/>
                </a:solidFill>
                <a:effectLst/>
                <a:latin typeface="Arial Unicode MS"/>
                <a:ea typeface="华文细黑"/>
                <a:cs typeface="Arial Unicode MS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kumimoji="1" lang="zh-TW" altLang="en-US" sz="5400" b="1" spc="300" dirty="0">
                <a:solidFill>
                  <a:srgbClr val="FFFE0B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教會被建立且延伸出去</a:t>
            </a:r>
            <a:endParaRPr kumimoji="1" lang="en-US" altLang="zh-TW" sz="5400" b="1" spc="300" dirty="0">
              <a:solidFill>
                <a:srgbClr val="FFFE0B"/>
              </a:solidFill>
              <a:effectLst>
                <a:glow rad="101600">
                  <a:srgbClr val="091F07">
                    <a:alpha val="83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zh-TW" sz="4400" b="1" spc="300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Theme: </a:t>
            </a:r>
          </a:p>
          <a:p>
            <a:pPr algn="ctr">
              <a:lnSpc>
                <a:spcPct val="110000"/>
              </a:lnSpc>
            </a:pPr>
            <a:r>
              <a:rPr kumimoji="1" lang="en-US" altLang="zh-TW" sz="4400" b="1" spc="300" dirty="0">
                <a:solidFill>
                  <a:srgbClr val="FFFFFF"/>
                </a:solidFill>
                <a:effectLst>
                  <a:glow rad="101600">
                    <a:srgbClr val="091F07">
                      <a:alpha val="83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Church being Built &amp; Extending Outward</a:t>
            </a:r>
          </a:p>
        </p:txBody>
      </p:sp>
    </p:spTree>
    <p:extLst>
      <p:ext uri="{BB962C8B-B14F-4D97-AF65-F5344CB8AC3E}">
        <p14:creationId xmlns:p14="http://schemas.microsoft.com/office/powerpoint/2010/main" val="392909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5825</TotalTime>
  <Words>1208</Words>
  <Application>Microsoft Office PowerPoint</Application>
  <PresentationFormat>On-screen Show (4:3)</PresentationFormat>
  <Paragraphs>136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 Unicode MS</vt:lpstr>
      <vt:lpstr>BiauKai</vt:lpstr>
      <vt:lpstr>Heiti TC Light</vt:lpstr>
      <vt:lpstr>Arial</vt:lpstr>
      <vt:lpstr>Calibri</vt:lpstr>
      <vt:lpstr>Wingdings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James Fu</cp:lastModifiedBy>
  <cp:revision>952</cp:revision>
  <cp:lastPrinted>2019-07-29T22:41:35Z</cp:lastPrinted>
  <dcterms:created xsi:type="dcterms:W3CDTF">2018-07-03T11:08:25Z</dcterms:created>
  <dcterms:modified xsi:type="dcterms:W3CDTF">2019-09-23T02:20:58Z</dcterms:modified>
</cp:coreProperties>
</file>