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669" r:id="rId3"/>
    <p:sldId id="2753" r:id="rId4"/>
    <p:sldId id="2750" r:id="rId5"/>
    <p:sldId id="2751" r:id="rId6"/>
    <p:sldId id="2752" r:id="rId7"/>
    <p:sldId id="2754" r:id="rId8"/>
    <p:sldId id="2755" r:id="rId9"/>
    <p:sldId id="2665" r:id="rId10"/>
    <p:sldId id="2756" r:id="rId11"/>
    <p:sldId id="2629" r:id="rId12"/>
    <p:sldId id="2773" r:id="rId13"/>
    <p:sldId id="2736" r:id="rId14"/>
    <p:sldId id="2757" r:id="rId15"/>
    <p:sldId id="2758" r:id="rId16"/>
    <p:sldId id="2759" r:id="rId17"/>
    <p:sldId id="2760" r:id="rId18"/>
    <p:sldId id="2761" r:id="rId19"/>
    <p:sldId id="2762" r:id="rId20"/>
    <p:sldId id="2763" r:id="rId21"/>
    <p:sldId id="2764" r:id="rId22"/>
    <p:sldId id="2765" r:id="rId23"/>
    <p:sldId id="2766" r:id="rId24"/>
    <p:sldId id="2767" r:id="rId25"/>
    <p:sldId id="2768" r:id="rId26"/>
    <p:sldId id="2769" r:id="rId27"/>
    <p:sldId id="2770" r:id="rId28"/>
    <p:sldId id="2771" r:id="rId29"/>
    <p:sldId id="27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EC246"/>
    <a:srgbClr val="300D33"/>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6"/>
    <p:restoredTop sz="96327"/>
  </p:normalViewPr>
  <p:slideViewPr>
    <p:cSldViewPr snapToGrid="0" snapToObjects="1">
      <p:cViewPr>
        <p:scale>
          <a:sx n="96" d="100"/>
          <a:sy n="96" d="100"/>
        </p:scale>
        <p:origin x="176" y="2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718448"/>
            <a:ext cx="9378686"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16 </a:t>
            </a:r>
            <a:r>
              <a:rPr kumimoji="1" lang="zh-TW" altLang="en-US" sz="3600" b="1" dirty="0">
                <a:solidFill>
                  <a:srgbClr val="FFC000"/>
                </a:solidFill>
                <a:latin typeface="Yu Gothic UI" panose="020B0500000000000000" pitchFamily="34" charset="-128"/>
                <a:ea typeface="Yu Gothic UI" panose="020B0500000000000000" pitchFamily="34" charset="-128"/>
              </a:rPr>
              <a:t>到 了 第 七 次 ， 祭 司 吹 角 的 时 候 ， 约 书 亚 吩 咐 百 姓 说 ： 呼 喊 罢 ， 因 为 耶 和 华 已 经 把 城 交 给 你 们 了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16 The seventh time around, when the priests sounded the trumpet blast, Joshua commanded the army, “Shout! For the Lord has given you the city!</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16775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881808" y="1629256"/>
            <a:ext cx="8110331" cy="31700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所有人绕城都不出声音</a:t>
            </a:r>
            <a:endParaRPr kumimoji="1" lang="en-US" altLang="zh-TW" sz="6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表明大家同心合一</a:t>
            </a:r>
            <a:endParaRPr kumimoji="1" lang="en-US" altLang="zh-TW" sz="6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All who encircled the City remained Silent in a show of Unity.</a:t>
            </a:r>
            <a:endParaRPr kumimoji="1" lang="en-US" altLang="zh-TW" sz="2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3785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07703" y="344011"/>
            <a:ext cx="8975834"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1.</a:t>
            </a:r>
            <a:r>
              <a:rPr kumimoji="1" lang="zh-TW" altLang="en-US" sz="3600" b="1" dirty="0">
                <a:solidFill>
                  <a:srgbClr val="FFFF00"/>
                </a:solidFill>
                <a:latin typeface="Yu Gothic UI" panose="020B0500000000000000" pitchFamily="34" charset="-128"/>
                <a:ea typeface="Yu Gothic UI" panose="020B0500000000000000" pitchFamily="34" charset="-128"/>
              </a:rPr>
              <a:t>神吩咐要有</a:t>
            </a:r>
            <a:r>
              <a:rPr kumimoji="1" lang="en-US" altLang="zh-TW" sz="3600" b="1" dirty="0">
                <a:solidFill>
                  <a:srgbClr val="FFFF00"/>
                </a:solidFill>
                <a:latin typeface="Yu Gothic UI" panose="020B0500000000000000" pitchFamily="34" charset="-128"/>
                <a:ea typeface="Yu Gothic UI" panose="020B0500000000000000" pitchFamily="34" charset="-128"/>
              </a:rPr>
              <a:t> 7</a:t>
            </a:r>
            <a:r>
              <a:rPr kumimoji="1" lang="zh-TW" altLang="en-US" sz="3600" b="1" dirty="0">
                <a:solidFill>
                  <a:srgbClr val="FFFF00"/>
                </a:solidFill>
                <a:latin typeface="Yu Gothic UI" panose="020B0500000000000000" pitchFamily="34" charset="-128"/>
                <a:ea typeface="Yu Gothic UI" panose="020B0500000000000000" pitchFamily="34" charset="-128"/>
              </a:rPr>
              <a:t>个祭司（七代表完整的意思）</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God commanded for 7 Priests (the number 7 represents wholeness)</a:t>
            </a:r>
          </a:p>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2.7 </a:t>
            </a:r>
            <a:r>
              <a:rPr kumimoji="1" lang="zh-TW" altLang="en-US" sz="3600" b="1" dirty="0">
                <a:solidFill>
                  <a:srgbClr val="FFFF00"/>
                </a:solidFill>
                <a:latin typeface="Yu Gothic UI" panose="020B0500000000000000" pitchFamily="34" charset="-128"/>
                <a:ea typeface="Yu Gothic UI" panose="020B0500000000000000" pitchFamily="34" charset="-128"/>
              </a:rPr>
              <a:t>个祭司要拿</a:t>
            </a:r>
            <a:r>
              <a:rPr kumimoji="1" lang="en-US" altLang="zh-TW" sz="3600" b="1" dirty="0">
                <a:solidFill>
                  <a:srgbClr val="FFFF00"/>
                </a:solidFill>
                <a:latin typeface="Yu Gothic UI" panose="020B0500000000000000" pitchFamily="34" charset="-128"/>
                <a:ea typeface="Yu Gothic UI" panose="020B0500000000000000" pitchFamily="34" charset="-128"/>
              </a:rPr>
              <a:t> 7 </a:t>
            </a:r>
            <a:r>
              <a:rPr kumimoji="1" lang="zh-TW" altLang="en-US" sz="3600" b="1" dirty="0">
                <a:solidFill>
                  <a:srgbClr val="FFFF00"/>
                </a:solidFill>
                <a:latin typeface="Yu Gothic UI" panose="020B0500000000000000" pitchFamily="34" charset="-128"/>
                <a:ea typeface="Yu Gothic UI" panose="020B0500000000000000" pitchFamily="34" charset="-128"/>
              </a:rPr>
              <a:t>个羊角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The 7 Priests must hold 7 ram’s horns</a:t>
            </a:r>
          </a:p>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3.</a:t>
            </a:r>
            <a:r>
              <a:rPr kumimoji="1" lang="zh-TW" altLang="en-US" sz="3600" b="1" dirty="0">
                <a:solidFill>
                  <a:srgbClr val="FFFF00"/>
                </a:solidFill>
                <a:latin typeface="Yu Gothic UI" panose="020B0500000000000000" pitchFamily="34" charset="-128"/>
                <a:ea typeface="Yu Gothic UI" panose="020B0500000000000000" pitchFamily="34" charset="-128"/>
              </a:rPr>
              <a:t>祭司抬着约柜在前面走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The Priests were carrying the Ark moving ahead</a:t>
            </a:r>
          </a:p>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4.</a:t>
            </a:r>
            <a:r>
              <a:rPr kumimoji="1" lang="zh-TW" altLang="en-US" sz="3600" b="1" dirty="0">
                <a:solidFill>
                  <a:srgbClr val="FFFF00"/>
                </a:solidFill>
                <a:latin typeface="Yu Gothic UI" panose="020B0500000000000000" pitchFamily="34" charset="-128"/>
                <a:ea typeface="Yu Gothic UI" panose="020B0500000000000000" pitchFamily="34" charset="-128"/>
              </a:rPr>
              <a:t>所有的军兵跟在后面，不可以有声音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All the Soldiers were following behind silently</a:t>
            </a:r>
          </a:p>
        </p:txBody>
      </p:sp>
    </p:spTree>
    <p:extLst>
      <p:ext uri="{BB962C8B-B14F-4D97-AF65-F5344CB8AC3E}">
        <p14:creationId xmlns:p14="http://schemas.microsoft.com/office/powerpoint/2010/main" val="274488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07703" y="728324"/>
            <a:ext cx="8975834"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5.</a:t>
            </a:r>
            <a:r>
              <a:rPr kumimoji="1" lang="zh-TW" altLang="en-US" sz="3600" b="1" dirty="0">
                <a:solidFill>
                  <a:srgbClr val="FFFF00"/>
                </a:solidFill>
                <a:latin typeface="Yu Gothic UI" panose="020B0500000000000000" pitchFamily="34" charset="-128"/>
                <a:ea typeface="Yu Gothic UI" panose="020B0500000000000000" pitchFamily="34" charset="-128"/>
              </a:rPr>
              <a:t>每天绕耶利哥城一次，到第</a:t>
            </a:r>
            <a:r>
              <a:rPr kumimoji="1" lang="en-US" altLang="zh-TW" sz="3600" b="1" dirty="0">
                <a:solidFill>
                  <a:srgbClr val="FFFF00"/>
                </a:solidFill>
                <a:latin typeface="Yu Gothic UI" panose="020B0500000000000000" pitchFamily="34" charset="-128"/>
                <a:ea typeface="Yu Gothic UI" panose="020B0500000000000000" pitchFamily="34" charset="-128"/>
              </a:rPr>
              <a:t> 7 </a:t>
            </a:r>
            <a:r>
              <a:rPr kumimoji="1" lang="zh-TW" altLang="en-US" sz="3600" b="1" dirty="0">
                <a:solidFill>
                  <a:srgbClr val="FFFF00"/>
                </a:solidFill>
                <a:latin typeface="Yu Gothic UI" panose="020B0500000000000000" pitchFamily="34" charset="-128"/>
                <a:ea typeface="Yu Gothic UI" panose="020B0500000000000000" pitchFamily="34" charset="-128"/>
              </a:rPr>
              <a:t>天时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Each day they encircled the City once, and on the 7th day</a:t>
            </a:r>
          </a:p>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6.</a:t>
            </a:r>
            <a:r>
              <a:rPr kumimoji="1" lang="zh-TW" altLang="en-US" sz="3600" b="1" dirty="0">
                <a:solidFill>
                  <a:srgbClr val="FFFF00"/>
                </a:solidFill>
                <a:latin typeface="Yu Gothic UI" panose="020B0500000000000000" pitchFamily="34" charset="-128"/>
                <a:ea typeface="Yu Gothic UI" panose="020B0500000000000000" pitchFamily="34" charset="-128"/>
              </a:rPr>
              <a:t>绕城</a:t>
            </a:r>
            <a:r>
              <a:rPr kumimoji="1" lang="en-US" altLang="zh-TW" sz="3600" b="1" dirty="0">
                <a:solidFill>
                  <a:srgbClr val="FFFF00"/>
                </a:solidFill>
                <a:latin typeface="Yu Gothic UI" panose="020B0500000000000000" pitchFamily="34" charset="-128"/>
                <a:ea typeface="Yu Gothic UI" panose="020B0500000000000000" pitchFamily="34" charset="-128"/>
              </a:rPr>
              <a:t> 7 </a:t>
            </a:r>
            <a:r>
              <a:rPr kumimoji="1" lang="zh-TW" altLang="en-US" sz="3600" b="1" dirty="0">
                <a:solidFill>
                  <a:srgbClr val="FFFF00"/>
                </a:solidFill>
                <a:latin typeface="Yu Gothic UI" panose="020B0500000000000000" pitchFamily="34" charset="-128"/>
                <a:ea typeface="Yu Gothic UI" panose="020B0500000000000000" pitchFamily="34" charset="-128"/>
              </a:rPr>
              <a:t>次，等到祭司吹起号角的时候</a:t>
            </a:r>
            <a:r>
              <a:rPr kumimoji="1" lang="en-US" altLang="zh-TW" sz="3600" b="1" dirty="0">
                <a:latin typeface="Yu Gothic UI" panose="020B0500000000000000" pitchFamily="34" charset="-128"/>
                <a:ea typeface="Yu Gothic UI" panose="020B0500000000000000" pitchFamily="34" charset="-128"/>
              </a:rPr>
              <a:t>They encircled the City 7 times, and when the Priests blow their horns</a:t>
            </a:r>
          </a:p>
          <a:p>
            <a:pPr>
              <a:tabLst>
                <a:tab pos="1330325" algn="l"/>
              </a:tabLst>
            </a:pPr>
            <a:r>
              <a:rPr kumimoji="1" lang="en-US" altLang="zh-TW" sz="3600" b="1" dirty="0">
                <a:solidFill>
                  <a:srgbClr val="FFFF00"/>
                </a:solidFill>
                <a:latin typeface="Yu Gothic UI" panose="020B0500000000000000" pitchFamily="34" charset="-128"/>
                <a:ea typeface="Yu Gothic UI" panose="020B0500000000000000" pitchFamily="34" charset="-128"/>
              </a:rPr>
              <a:t>7.</a:t>
            </a:r>
            <a:r>
              <a:rPr kumimoji="1" lang="zh-TW" altLang="en-US" sz="3600" b="1" dirty="0">
                <a:solidFill>
                  <a:srgbClr val="FFFF00"/>
                </a:solidFill>
                <a:latin typeface="Yu Gothic UI" panose="020B0500000000000000" pitchFamily="34" charset="-128"/>
                <a:ea typeface="Yu Gothic UI" panose="020B0500000000000000" pitchFamily="34" charset="-128"/>
              </a:rPr>
              <a:t>所有军兵要大声呼喊！城墙就倒塌 ！	</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All the Soldiers must shout loudly! The wall will come tumbling down!</a:t>
            </a:r>
          </a:p>
        </p:txBody>
      </p:sp>
    </p:spTree>
    <p:extLst>
      <p:ext uri="{BB962C8B-B14F-4D97-AF65-F5344CB8AC3E}">
        <p14:creationId xmlns:p14="http://schemas.microsoft.com/office/powerpoint/2010/main" val="352051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6:17</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17 </a:t>
            </a:r>
            <a:r>
              <a:rPr kumimoji="1" lang="zh-TW" altLang="en-US" sz="3600" b="1" dirty="0">
                <a:solidFill>
                  <a:srgbClr val="FFC000"/>
                </a:solidFill>
                <a:latin typeface="Yu Gothic UI" panose="020B0500000000000000" pitchFamily="34" charset="-128"/>
                <a:ea typeface="Yu Gothic UI" panose="020B0500000000000000" pitchFamily="34" charset="-128"/>
              </a:rPr>
              <a:t>这 城 和 其 中 所 有 的 都 要 在 耶 和 华 面 前 毁 灭 ； 只 有 妓 女 喇 合 与 他 家 中 所 有 的 可 以 存 活 ， 因 为 他 隐 藏 了 我 们 所 打 发 的 使 者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17 The city and all that is in it are to be devoted to the Lord. Only Rahab the prostitute and all who are with her in her house shall be spared, because she hid the spies we sent. </a:t>
            </a:r>
          </a:p>
        </p:txBody>
      </p:sp>
    </p:spTree>
    <p:extLst>
      <p:ext uri="{BB962C8B-B14F-4D97-AF65-F5344CB8AC3E}">
        <p14:creationId xmlns:p14="http://schemas.microsoft.com/office/powerpoint/2010/main" val="52569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69386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6:18-19</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18 </a:t>
            </a:r>
            <a:r>
              <a:rPr kumimoji="1" lang="zh-TW" altLang="en-US" sz="3600" b="1" dirty="0">
                <a:solidFill>
                  <a:srgbClr val="FFC000"/>
                </a:solidFill>
                <a:latin typeface="Yu Gothic UI" panose="020B0500000000000000" pitchFamily="34" charset="-128"/>
                <a:ea typeface="Yu Gothic UI" panose="020B0500000000000000" pitchFamily="34" charset="-128"/>
              </a:rPr>
              <a:t>至 於 你 们 ， 务 要 谨 慎 ， 不 可 取 那 当 灭 的 物 ， 恐 怕 你 们 取 了 那 当 灭 的 物 就 连 累 以 色 列 的 全 营 ， 使 全 营 受 咒 诅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18 But keep away from the devoted things, so that you will not bring about your own destruction by taking any of them. Otherwise you will make the camp of Israel liable to destruction and bring trouble on it. </a:t>
            </a:r>
          </a:p>
        </p:txBody>
      </p:sp>
    </p:spTree>
    <p:extLst>
      <p:ext uri="{BB962C8B-B14F-4D97-AF65-F5344CB8AC3E}">
        <p14:creationId xmlns:p14="http://schemas.microsoft.com/office/powerpoint/2010/main" val="294969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19 </a:t>
            </a:r>
            <a:r>
              <a:rPr kumimoji="1" lang="zh-TW" altLang="en-US" sz="3600" b="1" dirty="0">
                <a:solidFill>
                  <a:srgbClr val="FFC000"/>
                </a:solidFill>
                <a:latin typeface="Yu Gothic UI" panose="020B0500000000000000" pitchFamily="34" charset="-128"/>
                <a:ea typeface="Yu Gothic UI" panose="020B0500000000000000" pitchFamily="34" charset="-128"/>
              </a:rPr>
              <a:t>惟 有 金 子 、 银 子 ， 和 铜 铁 的 器 皿 都 要 归 耶 和 华 为 圣 ， 必 入 耶 和 华 的 库 中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19 All the silver and gold and the articles of bronze and iron are sacred to the Lord and must go into his treasury.”</a:t>
            </a:r>
          </a:p>
        </p:txBody>
      </p:sp>
    </p:spTree>
    <p:extLst>
      <p:ext uri="{BB962C8B-B14F-4D97-AF65-F5344CB8AC3E}">
        <p14:creationId xmlns:p14="http://schemas.microsoft.com/office/powerpoint/2010/main" val="86340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001078" y="688351"/>
            <a:ext cx="8568425"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1.</a:t>
            </a:r>
            <a:r>
              <a:rPr kumimoji="1" lang="zh-TW" altLang="en-US" sz="4800" b="1" dirty="0">
                <a:solidFill>
                  <a:srgbClr val="FFFF00"/>
                </a:solidFill>
                <a:latin typeface="Yu Gothic UI" panose="020B0500000000000000" pitchFamily="34" charset="-128"/>
                <a:ea typeface="Yu Gothic UI" panose="020B0500000000000000" pitchFamily="34" charset="-128"/>
              </a:rPr>
              <a:t>不可取当灭之物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Do not take anything that is devoted to the Lord</a:t>
            </a:r>
          </a:p>
          <a:p>
            <a:pPr>
              <a:tabLst>
                <a:tab pos="1330325" algn="l"/>
              </a:tabLst>
            </a:pP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solidFill>
                  <a:srgbClr val="FFFF00"/>
                </a:solidFill>
                <a:latin typeface="Yu Gothic UI" panose="020B0500000000000000" pitchFamily="34" charset="-128"/>
                <a:ea typeface="Yu Gothic UI" panose="020B0500000000000000" pitchFamily="34" charset="-128"/>
              </a:rPr>
              <a:t>2.</a:t>
            </a:r>
            <a:r>
              <a:rPr kumimoji="1" lang="zh-TW" altLang="en-US" sz="4800" b="1" dirty="0">
                <a:solidFill>
                  <a:srgbClr val="FFFF00"/>
                </a:solidFill>
                <a:latin typeface="Yu Gothic UI" panose="020B0500000000000000" pitchFamily="34" charset="-128"/>
                <a:ea typeface="Yu Gothic UI" panose="020B0500000000000000" pitchFamily="34" charset="-128"/>
              </a:rPr>
              <a:t>金银都要归耶和华		</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Silver and gold are dedicated to the Lord</a:t>
            </a:r>
          </a:p>
        </p:txBody>
      </p:sp>
    </p:spTree>
    <p:extLst>
      <p:ext uri="{BB962C8B-B14F-4D97-AF65-F5344CB8AC3E}">
        <p14:creationId xmlns:p14="http://schemas.microsoft.com/office/powerpoint/2010/main" val="84355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070741" y="797510"/>
            <a:ext cx="8637372" cy="544764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人看见只是局部性</a:t>
            </a:r>
            <a:r>
              <a:rPr kumimoji="1" lang="zh-TW" altLang="en-US" sz="5400" b="1" dirty="0">
                <a:solidFill>
                  <a:srgbClr val="FFC000"/>
                </a:solidFill>
                <a:latin typeface="Yu Gothic UI" panose="020B0500000000000000" pitchFamily="34" charset="-128"/>
                <a:ea typeface="Yu Gothic UI" panose="020B0500000000000000" pitchFamily="34" charset="-128"/>
              </a:rPr>
              <a:t>（有限）</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The view of Man is usually localized </a:t>
            </a:r>
            <a:r>
              <a:rPr kumimoji="1" lang="en-US" altLang="zh-TW" sz="4800" b="1" dirty="0">
                <a:solidFill>
                  <a:srgbClr val="FFC000"/>
                </a:solidFill>
                <a:latin typeface="Yu Gothic UI" panose="020B0500000000000000" pitchFamily="34" charset="-128"/>
                <a:ea typeface="Yu Gothic UI" panose="020B0500000000000000" pitchFamily="34" charset="-128"/>
              </a:rPr>
              <a:t>(limited)</a:t>
            </a:r>
          </a:p>
          <a:p>
            <a:pPr>
              <a:tabLst>
                <a:tab pos="1330325" algn="l"/>
              </a:tabLst>
            </a:pP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神却掌管万物一切</a:t>
            </a:r>
            <a:r>
              <a:rPr kumimoji="1" lang="zh-TW" altLang="en-US" sz="5400" b="1" dirty="0">
                <a:solidFill>
                  <a:srgbClr val="FFC000"/>
                </a:solidFill>
                <a:latin typeface="Yu Gothic UI" panose="020B0500000000000000" pitchFamily="34" charset="-128"/>
                <a:ea typeface="Yu Gothic UI" panose="020B0500000000000000" pitchFamily="34" charset="-128"/>
              </a:rPr>
              <a:t>（无限）</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God controls everything </a:t>
            </a:r>
            <a:r>
              <a:rPr kumimoji="1" lang="en-US" altLang="zh-TW" sz="4800" b="1" dirty="0">
                <a:solidFill>
                  <a:srgbClr val="FFC000"/>
                </a:solidFill>
                <a:latin typeface="Yu Gothic UI" panose="020B0500000000000000" pitchFamily="34" charset="-128"/>
                <a:ea typeface="Yu Gothic UI" panose="020B0500000000000000" pitchFamily="34" charset="-128"/>
              </a:rPr>
              <a:t>(limitless)</a:t>
            </a:r>
          </a:p>
        </p:txBody>
      </p:sp>
    </p:spTree>
    <p:extLst>
      <p:ext uri="{BB962C8B-B14F-4D97-AF65-F5344CB8AC3E}">
        <p14:creationId xmlns:p14="http://schemas.microsoft.com/office/powerpoint/2010/main" val="273187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11715" y="1997839"/>
            <a:ext cx="8637372"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人的尽头就是神的开头</a:t>
            </a:r>
            <a:r>
              <a:rPr kumimoji="1" lang="en-US" altLang="zh-TW" sz="6000" b="1" dirty="0">
                <a:latin typeface="Yu Gothic UI" panose="020B0500000000000000" pitchFamily="34" charset="-128"/>
                <a:ea typeface="Yu Gothic UI" panose="020B0500000000000000" pitchFamily="34" charset="-128"/>
              </a:rPr>
              <a:t>The end of Man is the beginning of God.</a:t>
            </a:r>
            <a:endParaRPr kumimoji="1" lang="zh-TW" altLang="en-US" sz="6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0392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0F7C5274-C302-0C48-8A72-8346555BF9D0}"/>
              </a:ext>
            </a:extLst>
          </p:cNvPr>
          <p:cNvPicPr>
            <a:picLocks noChangeAspect="1"/>
          </p:cNvPicPr>
          <p:nvPr/>
        </p:nvPicPr>
        <p:blipFill>
          <a:blip r:embed="rId2"/>
          <a:stretch>
            <a:fillRect/>
          </a:stretch>
        </p:blipFill>
        <p:spPr>
          <a:xfrm>
            <a:off x="0" y="0"/>
            <a:ext cx="12192001" cy="6868273"/>
          </a:xfrm>
          <a:prstGeom prst="rect">
            <a:avLst/>
          </a:prstGeom>
        </p:spPr>
      </p:pic>
      <p:sp>
        <p:nvSpPr>
          <p:cNvPr id="6" name="文字方塊 6">
            <a:extLst>
              <a:ext uri="{FF2B5EF4-FFF2-40B4-BE49-F238E27FC236}">
                <a16:creationId xmlns:a16="http://schemas.microsoft.com/office/drawing/2014/main" id="{7FB2DC64-171C-F34E-9151-19F6E08A8FB9}"/>
              </a:ext>
            </a:extLst>
          </p:cNvPr>
          <p:cNvSpPr txBox="1"/>
          <p:nvPr/>
        </p:nvSpPr>
        <p:spPr>
          <a:xfrm>
            <a:off x="4647301" y="5456583"/>
            <a:ext cx="3205898" cy="954107"/>
          </a:xfrm>
          <a:prstGeom prst="rect">
            <a:avLst/>
          </a:prstGeom>
          <a:noFill/>
          <a:effectLst>
            <a:glow>
              <a:srgbClr val="790C00"/>
            </a:glow>
          </a:effectLst>
        </p:spPr>
        <p:txBody>
          <a:bodyPr wrap="square" rtlCol="0">
            <a:spAutoFit/>
          </a:bodyPr>
          <a:lstStyle/>
          <a:p>
            <a:pPr algn="ctr"/>
            <a:r>
              <a:rPr lang="zh-TW" altLang="en-US" sz="2800" b="1" dirty="0">
                <a:latin typeface="Yu Gothic UI" panose="020B0500000000000000" pitchFamily="34" charset="-128"/>
                <a:ea typeface="Yu Gothic UI" panose="020B0500000000000000" pitchFamily="34" charset="-128"/>
              </a:rPr>
              <a:t>房正豪牧師</a:t>
            </a:r>
            <a:endParaRPr lang="en-US" altLang="zh-TW" sz="2800" b="1" dirty="0">
              <a:latin typeface="Yu Gothic UI" panose="020B0500000000000000" pitchFamily="34" charset="-128"/>
              <a:ea typeface="Yu Gothic UI" panose="020B0500000000000000" pitchFamily="34" charset="-128"/>
            </a:endParaRPr>
          </a:p>
          <a:p>
            <a:pPr algn="ctr"/>
            <a:r>
              <a:rPr lang="en-US" altLang="zh-TW" sz="2800" b="1" dirty="0">
                <a:latin typeface="Yu Gothic UI" panose="020B0500000000000000" pitchFamily="34" charset="-128"/>
                <a:ea typeface="Yu Gothic UI" panose="020B0500000000000000" pitchFamily="34" charset="-128"/>
              </a:rPr>
              <a:t>Rev. Steven Fang</a:t>
            </a:r>
            <a:endParaRPr kumimoji="1" lang="zh-TW" altLang="en-US" sz="2800" b="1"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3397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羅 馬 書 </a:t>
            </a:r>
            <a:r>
              <a:rPr kumimoji="1" lang="en-US" altLang="zh-TW" sz="4000" b="1" dirty="0">
                <a:latin typeface="Yu Gothic UI" panose="020B0500000000000000" pitchFamily="34" charset="-128"/>
                <a:ea typeface="Yu Gothic UI" panose="020B0500000000000000" pitchFamily="34" charset="-128"/>
              </a:rPr>
              <a:t>Romans</a:t>
            </a:r>
            <a:r>
              <a:rPr kumimoji="1" lang="en-US" altLang="zh-TW" sz="4000" b="1" dirty="0">
                <a:solidFill>
                  <a:srgbClr val="FFC000"/>
                </a:solidFill>
                <a:latin typeface="Yu Gothic UI" panose="020B0500000000000000" pitchFamily="34" charset="-128"/>
                <a:ea typeface="Yu Gothic UI" panose="020B0500000000000000" pitchFamily="34" charset="-128"/>
              </a:rPr>
              <a:t> 8:28</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28 </a:t>
            </a:r>
            <a:r>
              <a:rPr kumimoji="1" lang="zh-TW" altLang="en-US" sz="3600" b="1" dirty="0">
                <a:solidFill>
                  <a:srgbClr val="FFC000"/>
                </a:solidFill>
                <a:latin typeface="Yu Gothic UI" panose="020B0500000000000000" pitchFamily="34" charset="-128"/>
                <a:ea typeface="Yu Gothic UI" panose="020B0500000000000000" pitchFamily="34" charset="-128"/>
              </a:rPr>
              <a:t>我 们 晓 得 万 事 都 互 相 效 力 ， 叫 爱 神 的 人 得 益 处 ， 就 是 按 他 旨 意 被 召 的 人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28 And we know that in all things God works for the good of those who love him, who[</a:t>
            </a:r>
            <a:r>
              <a:rPr kumimoji="1" lang="en-US" altLang="zh-TW" sz="3600" b="1" dirty="0" err="1">
                <a:latin typeface="Yu Gothic UI" panose="020B0500000000000000" pitchFamily="34" charset="-128"/>
                <a:ea typeface="Yu Gothic UI" panose="020B0500000000000000" pitchFamily="34" charset="-128"/>
              </a:rPr>
              <a:t>i</a:t>
            </a:r>
            <a:r>
              <a:rPr kumimoji="1" lang="en-US" altLang="zh-TW" sz="3600" b="1" dirty="0">
                <a:latin typeface="Yu Gothic UI" panose="020B0500000000000000" pitchFamily="34" charset="-128"/>
                <a:ea typeface="Yu Gothic UI" panose="020B0500000000000000" pitchFamily="34" charset="-128"/>
              </a:rPr>
              <a:t>] have been called according to his purpose.</a:t>
            </a:r>
          </a:p>
        </p:txBody>
      </p:sp>
    </p:spTree>
    <p:extLst>
      <p:ext uri="{BB962C8B-B14F-4D97-AF65-F5344CB8AC3E}">
        <p14:creationId xmlns:p14="http://schemas.microsoft.com/office/powerpoint/2010/main" val="410049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78513" y="1103646"/>
            <a:ext cx="8637372" cy="42165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主说：我父做事直到如今，</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我也做事！</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Jesus said to them: “My Father is always at his work to this very day, and I too am working.”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a:t>
            </a:r>
            <a:r>
              <a:rPr kumimoji="1" lang="zh-TW" altLang="en-US" sz="3200" b="1" dirty="0">
                <a:solidFill>
                  <a:srgbClr val="FFFF00"/>
                </a:solidFill>
                <a:latin typeface="Yu Gothic UI" panose="020B0500000000000000" pitchFamily="34" charset="-128"/>
                <a:ea typeface="Yu Gothic UI" panose="020B0500000000000000" pitchFamily="34" charset="-128"/>
              </a:rPr>
              <a:t>约翰福音</a:t>
            </a:r>
            <a:r>
              <a:rPr kumimoji="1" lang="en-US" altLang="zh-TW" sz="4000" b="1" dirty="0">
                <a:latin typeface="Yu Gothic UI" panose="020B0500000000000000" pitchFamily="34" charset="-128"/>
                <a:ea typeface="Yu Gothic UI" panose="020B0500000000000000" pitchFamily="34" charset="-128"/>
              </a:rPr>
              <a:t>John 5:17)</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9717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124287" y="1037386"/>
            <a:ext cx="8637372" cy="470898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我们要做事</a:t>
            </a:r>
            <a:endParaRPr kumimoji="1" lang="en-US" altLang="zh-TW" sz="6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6000" b="1" dirty="0">
                <a:latin typeface="Yu Gothic UI" panose="020B0500000000000000" pitchFamily="34" charset="-128"/>
                <a:ea typeface="Yu Gothic UI" panose="020B0500000000000000" pitchFamily="34" charset="-128"/>
              </a:rPr>
              <a:t>Things We need to Do</a:t>
            </a:r>
          </a:p>
          <a:p>
            <a:pPr algn="ctr">
              <a:tabLst>
                <a:tab pos="1330325" algn="l"/>
              </a:tabLst>
            </a:pPr>
            <a:endParaRPr kumimoji="1" lang="en-US" altLang="zh-TW" sz="60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信心</a:t>
            </a:r>
            <a:r>
              <a:rPr kumimoji="1" lang="zh-TW" altLang="en-US" sz="6000" b="1" dirty="0">
                <a:solidFill>
                  <a:srgbClr val="73FEFF"/>
                </a:solidFill>
                <a:latin typeface="Yu Gothic UI" panose="020B0500000000000000" pitchFamily="34" charset="-128"/>
                <a:ea typeface="Yu Gothic UI" panose="020B0500000000000000" pitchFamily="34" charset="-128"/>
              </a:rPr>
              <a:t>＋</a:t>
            </a:r>
            <a:r>
              <a:rPr kumimoji="1" lang="zh-TW" altLang="en-US" sz="6000" b="1" dirty="0">
                <a:solidFill>
                  <a:srgbClr val="FFFF00"/>
                </a:solidFill>
                <a:latin typeface="Yu Gothic UI" panose="020B0500000000000000" pitchFamily="34" charset="-128"/>
                <a:ea typeface="Yu Gothic UI" panose="020B0500000000000000" pitchFamily="34" charset="-128"/>
              </a:rPr>
              <a:t>同心</a:t>
            </a:r>
            <a:endParaRPr kumimoji="1" lang="en-US" altLang="zh-TW" sz="6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6000" b="1" dirty="0">
                <a:latin typeface="Yu Gothic UI" panose="020B0500000000000000" pitchFamily="34" charset="-128"/>
                <a:ea typeface="Yu Gothic UI" panose="020B0500000000000000" pitchFamily="34" charset="-128"/>
              </a:rPr>
              <a:t>Faith </a:t>
            </a:r>
            <a:r>
              <a:rPr kumimoji="1" lang="en-US" altLang="zh-TW" sz="6000" b="1" dirty="0">
                <a:solidFill>
                  <a:srgbClr val="73FEFF"/>
                </a:solidFill>
                <a:latin typeface="Yu Gothic UI" panose="020B0500000000000000" pitchFamily="34" charset="-128"/>
                <a:ea typeface="Yu Gothic UI" panose="020B0500000000000000" pitchFamily="34" charset="-128"/>
              </a:rPr>
              <a:t>+</a:t>
            </a:r>
            <a:r>
              <a:rPr kumimoji="1" lang="en-US" altLang="zh-TW" sz="6000" b="1" dirty="0">
                <a:latin typeface="Yu Gothic UI" panose="020B0500000000000000" pitchFamily="34" charset="-128"/>
                <a:ea typeface="Yu Gothic UI" panose="020B0500000000000000" pitchFamily="34" charset="-128"/>
              </a:rPr>
              <a:t> Unity</a:t>
            </a:r>
            <a:endParaRPr kumimoji="1" lang="en-US" altLang="zh-TW"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921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羅 馬 書 </a:t>
            </a:r>
            <a:r>
              <a:rPr kumimoji="1" lang="en-US" altLang="zh-TW" sz="4000" b="1" dirty="0">
                <a:latin typeface="Yu Gothic UI" panose="020B0500000000000000" pitchFamily="34" charset="-128"/>
                <a:ea typeface="Yu Gothic UI" panose="020B0500000000000000" pitchFamily="34" charset="-128"/>
              </a:rPr>
              <a:t>Romans</a:t>
            </a:r>
            <a:r>
              <a:rPr kumimoji="1" lang="en-US" altLang="zh-TW" sz="4000" b="1" dirty="0">
                <a:solidFill>
                  <a:srgbClr val="FFC000"/>
                </a:solidFill>
                <a:latin typeface="Yu Gothic UI" panose="020B0500000000000000" pitchFamily="34" charset="-128"/>
                <a:ea typeface="Yu Gothic UI" panose="020B0500000000000000" pitchFamily="34" charset="-128"/>
              </a:rPr>
              <a:t> 11:33-36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33 </a:t>
            </a:r>
            <a:r>
              <a:rPr kumimoji="1" lang="zh-TW" altLang="en-US" sz="3600" b="1" dirty="0">
                <a:solidFill>
                  <a:srgbClr val="FFC000"/>
                </a:solidFill>
                <a:latin typeface="Yu Gothic UI" panose="020B0500000000000000" pitchFamily="34" charset="-128"/>
                <a:ea typeface="Yu Gothic UI" panose="020B0500000000000000" pitchFamily="34" charset="-128"/>
              </a:rPr>
              <a:t>深 哉 ， 神 丰 富 的 智 慧 和 知 识 ！ 他 的 判 断 何 其 难 测 ！ 他 的 踪 迹 何 其 难 寻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33 Oh, the depth of the riches of the wisdom and knowledge of God!</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How unsearchable his judgments,</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and his paths beyond tracing out!</a:t>
            </a:r>
          </a:p>
        </p:txBody>
      </p:sp>
    </p:spTree>
    <p:extLst>
      <p:ext uri="{BB962C8B-B14F-4D97-AF65-F5344CB8AC3E}">
        <p14:creationId xmlns:p14="http://schemas.microsoft.com/office/powerpoint/2010/main" val="1397178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34 </a:t>
            </a:r>
            <a:r>
              <a:rPr kumimoji="1" lang="zh-TW" altLang="en-US" sz="3600" b="1" dirty="0">
                <a:solidFill>
                  <a:srgbClr val="FFC000"/>
                </a:solidFill>
                <a:latin typeface="Yu Gothic UI" panose="020B0500000000000000" pitchFamily="34" charset="-128"/>
                <a:ea typeface="Yu Gothic UI" panose="020B0500000000000000" pitchFamily="34" charset="-128"/>
              </a:rPr>
              <a:t>谁 知 道 主 的 心 ？ 谁 作 过 他 的 谋 士 呢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35 </a:t>
            </a:r>
            <a:r>
              <a:rPr kumimoji="1" lang="zh-TW" altLang="en-US" sz="3600" b="1" dirty="0">
                <a:solidFill>
                  <a:srgbClr val="FFC000"/>
                </a:solidFill>
                <a:latin typeface="Yu Gothic UI" panose="020B0500000000000000" pitchFamily="34" charset="-128"/>
                <a:ea typeface="Yu Gothic UI" panose="020B0500000000000000" pitchFamily="34" charset="-128"/>
              </a:rPr>
              <a:t>谁 是 先 给 了 他 ， 使 他 後 来 偿 还 呢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34 “Who has known the mind of the Lord?</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Or who has been his counselor?”</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35 “Who has ever given to God,</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that God should repay them?”</a:t>
            </a:r>
          </a:p>
        </p:txBody>
      </p:sp>
    </p:spTree>
    <p:extLst>
      <p:ext uri="{BB962C8B-B14F-4D97-AF65-F5344CB8AC3E}">
        <p14:creationId xmlns:p14="http://schemas.microsoft.com/office/powerpoint/2010/main" val="334888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729430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34 </a:t>
            </a:r>
            <a:r>
              <a:rPr kumimoji="1" lang="zh-TW" altLang="en-US" sz="3600" b="1" dirty="0">
                <a:solidFill>
                  <a:srgbClr val="FFC000"/>
                </a:solidFill>
                <a:latin typeface="Yu Gothic UI" panose="020B0500000000000000" pitchFamily="34" charset="-128"/>
                <a:ea typeface="Yu Gothic UI" panose="020B0500000000000000" pitchFamily="34" charset="-128"/>
              </a:rPr>
              <a:t>谁 知 道 主 的 心 ？ 谁 作 过 他 的 谋 士 呢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35 </a:t>
            </a:r>
            <a:r>
              <a:rPr kumimoji="1" lang="zh-TW" altLang="en-US" sz="3600" b="1" dirty="0">
                <a:solidFill>
                  <a:srgbClr val="FFC000"/>
                </a:solidFill>
                <a:latin typeface="Yu Gothic UI" panose="020B0500000000000000" pitchFamily="34" charset="-128"/>
                <a:ea typeface="Yu Gothic UI" panose="020B0500000000000000" pitchFamily="34" charset="-128"/>
              </a:rPr>
              <a:t>谁 是 先 给 了 他 ， 使 他 後 来 偿 还 呢 ？</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36 </a:t>
            </a:r>
            <a:r>
              <a:rPr kumimoji="1" lang="zh-TW" altLang="en-US" sz="3600" b="1" dirty="0">
                <a:solidFill>
                  <a:srgbClr val="FFC000"/>
                </a:solidFill>
                <a:latin typeface="Yu Gothic UI" panose="020B0500000000000000" pitchFamily="34" charset="-128"/>
                <a:ea typeface="Yu Gothic UI" panose="020B0500000000000000" pitchFamily="34" charset="-128"/>
              </a:rPr>
              <a:t>因 为 万 有 都 是 本 於 他 ， 倚 靠 他 ， 归 於 他 。 愿 荣 耀 归 给 他 ， 直 到 永 远 。 阿 们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34 “Who has known the mind of the Lord?</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Or who has been his counselor?”</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35 “Who has ever given to God,</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that God should repay them?”</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36 For from him and through him and for him are all things.</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To him be the glory forever! Amen.</a:t>
            </a:r>
          </a:p>
        </p:txBody>
      </p:sp>
    </p:spTree>
    <p:extLst>
      <p:ext uri="{BB962C8B-B14F-4D97-AF65-F5344CB8AC3E}">
        <p14:creationId xmlns:p14="http://schemas.microsoft.com/office/powerpoint/2010/main" val="350945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36 </a:t>
            </a:r>
            <a:r>
              <a:rPr kumimoji="1" lang="zh-TW" altLang="en-US" sz="3600" b="1" dirty="0">
                <a:solidFill>
                  <a:srgbClr val="FFC000"/>
                </a:solidFill>
                <a:latin typeface="Yu Gothic UI" panose="020B0500000000000000" pitchFamily="34" charset="-128"/>
                <a:ea typeface="Yu Gothic UI" panose="020B0500000000000000" pitchFamily="34" charset="-128"/>
              </a:rPr>
              <a:t>因 为 万 有 都 是 本 於 他 ， 倚 靠 他 ， 归 於 他 。 愿 荣 耀 归 给 他 ， 直 到 永 远 。 阿 们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36 For from him and through him and for him are all things.</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    To him be the glory forever! Amen.</a:t>
            </a:r>
          </a:p>
        </p:txBody>
      </p:sp>
    </p:spTree>
    <p:extLst>
      <p:ext uri="{BB962C8B-B14F-4D97-AF65-F5344CB8AC3E}">
        <p14:creationId xmlns:p14="http://schemas.microsoft.com/office/powerpoint/2010/main" val="2259309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34778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啟 示 錄 </a:t>
            </a:r>
            <a:r>
              <a:rPr kumimoji="1" lang="en-US" altLang="zh-TW" sz="4000" b="1" dirty="0">
                <a:latin typeface="Yu Gothic UI" panose="020B0500000000000000" pitchFamily="34" charset="-128"/>
                <a:ea typeface="Yu Gothic UI" panose="020B0500000000000000" pitchFamily="34" charset="-128"/>
              </a:rPr>
              <a:t>Revelation</a:t>
            </a:r>
            <a:r>
              <a:rPr kumimoji="1" lang="en-US" altLang="zh-TW" sz="4000" b="1" dirty="0">
                <a:solidFill>
                  <a:srgbClr val="FFC000"/>
                </a:solidFill>
                <a:latin typeface="Yu Gothic UI" panose="020B0500000000000000" pitchFamily="34" charset="-128"/>
                <a:ea typeface="Yu Gothic UI" panose="020B0500000000000000" pitchFamily="34" charset="-128"/>
              </a:rPr>
              <a:t> 1:8</a:t>
            </a:r>
          </a:p>
          <a:p>
            <a:pPr algn="ct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8 </a:t>
            </a:r>
            <a:r>
              <a:rPr kumimoji="1" lang="zh-TW" altLang="en-US" sz="3600" b="1" dirty="0">
                <a:solidFill>
                  <a:srgbClr val="FFC000"/>
                </a:solidFill>
                <a:latin typeface="Yu Gothic UI" panose="020B0500000000000000" pitchFamily="34" charset="-128"/>
                <a:ea typeface="Yu Gothic UI" panose="020B0500000000000000" pitchFamily="34" charset="-128"/>
              </a:rPr>
              <a:t>主 神 说 ： 我 是 阿 拉 法 ， 我 是 俄 梅 戛 ， 是 昔 在 、 今 在 、 以 後 永 在 的 全 能 者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8 “I am the Alpha and the Omega,” says the Lord God, “who is, and who was, and who is to come, the Almighty.”</a:t>
            </a:r>
          </a:p>
        </p:txBody>
      </p:sp>
    </p:spTree>
    <p:extLst>
      <p:ext uri="{BB962C8B-B14F-4D97-AF65-F5344CB8AC3E}">
        <p14:creationId xmlns:p14="http://schemas.microsoft.com/office/powerpoint/2010/main" val="388367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991765" y="785594"/>
            <a:ext cx="8637372" cy="48936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更深认识神的智慧</a:t>
            </a: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800" b="1" dirty="0">
                <a:latin typeface="Yu Gothic UI" panose="020B0500000000000000" pitchFamily="34" charset="-128"/>
                <a:ea typeface="Yu Gothic UI" panose="020B0500000000000000" pitchFamily="34" charset="-128"/>
              </a:rPr>
              <a:t>The Need to know more of God’s Wisdom.</a:t>
            </a:r>
          </a:p>
          <a:p>
            <a:pPr algn="ctr">
              <a:tabLst>
                <a:tab pos="1330325" algn="l"/>
              </a:tabLst>
            </a:pP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6000" b="1" dirty="0">
                <a:solidFill>
                  <a:srgbClr val="FFFF00"/>
                </a:solidFill>
                <a:latin typeface="Yu Gothic UI" panose="020B0500000000000000" pitchFamily="34" charset="-128"/>
                <a:ea typeface="Yu Gothic UI" panose="020B0500000000000000" pitchFamily="34" charset="-128"/>
              </a:rPr>
              <a:t>提升我们全面性看法</a:t>
            </a:r>
            <a:endParaRPr kumimoji="1" lang="en-US" altLang="zh-TW" sz="60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800" b="1" dirty="0">
                <a:latin typeface="Yu Gothic UI" panose="020B0500000000000000" pitchFamily="34" charset="-128"/>
                <a:ea typeface="Yu Gothic UI" panose="020B0500000000000000" pitchFamily="34" charset="-128"/>
              </a:rPr>
              <a:t>To elevate our Overview.</a:t>
            </a:r>
          </a:p>
        </p:txBody>
      </p:sp>
    </p:spTree>
    <p:extLst>
      <p:ext uri="{BB962C8B-B14F-4D97-AF65-F5344CB8AC3E}">
        <p14:creationId xmlns:p14="http://schemas.microsoft.com/office/powerpoint/2010/main" val="4183587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2124288" y="243512"/>
            <a:ext cx="8637372"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教会要以基督的心为心</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In your relationships with one another, have the same mindset as Christ Jesus.</a:t>
            </a:r>
          </a:p>
          <a:p>
            <a:pPr algn="ctr">
              <a:tabLst>
                <a:tab pos="1330325" algn="l"/>
              </a:tabLst>
            </a:pPr>
            <a:endParaRPr kumimoji="1" lang="en-US" altLang="zh-TW" sz="48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看见神国度的扩展	</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Vision of the expansion of the Kingdom of God.</a:t>
            </a:r>
          </a:p>
        </p:txBody>
      </p:sp>
    </p:spTree>
    <p:extLst>
      <p:ext uri="{BB962C8B-B14F-4D97-AF65-F5344CB8AC3E}">
        <p14:creationId xmlns:p14="http://schemas.microsoft.com/office/powerpoint/2010/main" val="360115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10;&#10;Description automatically generated">
            <a:extLst>
              <a:ext uri="{FF2B5EF4-FFF2-40B4-BE49-F238E27FC236}">
                <a16:creationId xmlns:a16="http://schemas.microsoft.com/office/drawing/2014/main" id="{EA76829A-4184-4F4B-AEE8-68BB0CA0E8AE}"/>
              </a:ext>
            </a:extLst>
          </p:cNvPr>
          <p:cNvPicPr>
            <a:picLocks noChangeAspect="1"/>
          </p:cNvPicPr>
          <p:nvPr/>
        </p:nvPicPr>
        <p:blipFill>
          <a:blip r:embed="rId2"/>
          <a:stretch>
            <a:fillRect/>
          </a:stretch>
        </p:blipFill>
        <p:spPr>
          <a:xfrm>
            <a:off x="1809750" y="679450"/>
            <a:ext cx="8572500" cy="5499100"/>
          </a:xfrm>
          <a:prstGeom prst="rect">
            <a:avLst/>
          </a:prstGeom>
          <a:ln>
            <a:noFill/>
          </a:ln>
          <a:effectLst>
            <a:softEdge rad="112500"/>
          </a:effectLst>
        </p:spPr>
      </p:pic>
    </p:spTree>
    <p:extLst>
      <p:ext uri="{BB962C8B-B14F-4D97-AF65-F5344CB8AC3E}">
        <p14:creationId xmlns:p14="http://schemas.microsoft.com/office/powerpoint/2010/main" val="183390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82A7942-5631-47FC-9908-0E14371AE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0720"/>
            <a:ext cx="10928687"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11D9151B-A424-BC49-B34E-E0CDE379A11C}"/>
              </a:ext>
            </a:extLst>
          </p:cNvPr>
          <p:cNvPicPr>
            <a:picLocks noChangeAspect="1"/>
          </p:cNvPicPr>
          <p:nvPr/>
        </p:nvPicPr>
        <p:blipFill rotWithShape="1">
          <a:blip r:embed="rId3"/>
          <a:srcRect b="8802"/>
          <a:stretch/>
        </p:blipFill>
        <p:spPr>
          <a:xfrm>
            <a:off x="2446638" y="790832"/>
            <a:ext cx="7587048" cy="5288691"/>
          </a:xfrm>
          <a:prstGeom prst="rect">
            <a:avLst/>
          </a:prstGeom>
        </p:spPr>
      </p:pic>
    </p:spTree>
    <p:extLst>
      <p:ext uri="{BB962C8B-B14F-4D97-AF65-F5344CB8AC3E}">
        <p14:creationId xmlns:p14="http://schemas.microsoft.com/office/powerpoint/2010/main" val="61823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AB92664-F308-0E40-AA88-B732B776ADD7}"/>
              </a:ext>
            </a:extLst>
          </p:cNvPr>
          <p:cNvPicPr>
            <a:picLocks noChangeAspect="1"/>
          </p:cNvPicPr>
          <p:nvPr/>
        </p:nvPicPr>
        <p:blipFill rotWithShape="1">
          <a:blip r:embed="rId2"/>
          <a:srcRect l="2665"/>
          <a:stretch/>
        </p:blipFill>
        <p:spPr>
          <a:xfrm>
            <a:off x="3162300" y="638729"/>
            <a:ext cx="5867400" cy="5580542"/>
          </a:xfrm>
          <a:prstGeom prst="rect">
            <a:avLst/>
          </a:prstGeom>
          <a:ln>
            <a:noFill/>
          </a:ln>
          <a:effectLst>
            <a:softEdge rad="112500"/>
          </a:effectLst>
        </p:spPr>
      </p:pic>
    </p:spTree>
    <p:extLst>
      <p:ext uri="{BB962C8B-B14F-4D97-AF65-F5344CB8AC3E}">
        <p14:creationId xmlns:p14="http://schemas.microsoft.com/office/powerpoint/2010/main" val="305222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white robes&#10;&#10;Description automatically generated with low confidence">
            <a:extLst>
              <a:ext uri="{FF2B5EF4-FFF2-40B4-BE49-F238E27FC236}">
                <a16:creationId xmlns:a16="http://schemas.microsoft.com/office/drawing/2014/main" id="{92019527-7D99-954F-BE7C-10B444274657}"/>
              </a:ext>
            </a:extLst>
          </p:cNvPr>
          <p:cNvPicPr>
            <a:picLocks noChangeAspect="1"/>
          </p:cNvPicPr>
          <p:nvPr/>
        </p:nvPicPr>
        <p:blipFill>
          <a:blip r:embed="rId2"/>
          <a:stretch>
            <a:fillRect/>
          </a:stretch>
        </p:blipFill>
        <p:spPr>
          <a:xfrm>
            <a:off x="3643911" y="379556"/>
            <a:ext cx="4707546" cy="6098888"/>
          </a:xfrm>
          <a:prstGeom prst="rect">
            <a:avLst/>
          </a:prstGeom>
          <a:ln>
            <a:noFill/>
          </a:ln>
          <a:effectLst>
            <a:softEdge rad="112500"/>
          </a:effectLst>
        </p:spPr>
      </p:pic>
    </p:spTree>
    <p:extLst>
      <p:ext uri="{BB962C8B-B14F-4D97-AF65-F5344CB8AC3E}">
        <p14:creationId xmlns:p14="http://schemas.microsoft.com/office/powerpoint/2010/main" val="109406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nd, outdoor, several, stone&#10;&#10;Description automatically generated">
            <a:extLst>
              <a:ext uri="{FF2B5EF4-FFF2-40B4-BE49-F238E27FC236}">
                <a16:creationId xmlns:a16="http://schemas.microsoft.com/office/drawing/2014/main" id="{0E9D4755-2DF5-D642-8CC3-82EC2CC22D3B}"/>
              </a:ext>
            </a:extLst>
          </p:cNvPr>
          <p:cNvPicPr>
            <a:picLocks noChangeAspect="1"/>
          </p:cNvPicPr>
          <p:nvPr/>
        </p:nvPicPr>
        <p:blipFill>
          <a:blip r:embed="rId2"/>
          <a:stretch>
            <a:fillRect/>
          </a:stretch>
        </p:blipFill>
        <p:spPr>
          <a:xfrm>
            <a:off x="1384300" y="958850"/>
            <a:ext cx="9423400" cy="4940300"/>
          </a:xfrm>
          <a:prstGeom prst="rect">
            <a:avLst/>
          </a:prstGeom>
          <a:ln>
            <a:noFill/>
          </a:ln>
          <a:effectLst>
            <a:softEdge rad="112500"/>
          </a:effectLst>
        </p:spPr>
      </p:pic>
    </p:spTree>
    <p:extLst>
      <p:ext uri="{BB962C8B-B14F-4D97-AF65-F5344CB8AC3E}">
        <p14:creationId xmlns:p14="http://schemas.microsoft.com/office/powerpoint/2010/main" val="95964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10;&#10;Description automatically generated">
            <a:extLst>
              <a:ext uri="{FF2B5EF4-FFF2-40B4-BE49-F238E27FC236}">
                <a16:creationId xmlns:a16="http://schemas.microsoft.com/office/drawing/2014/main" id="{129550A1-D24C-8447-9974-DC105F472DB7}"/>
              </a:ext>
            </a:extLst>
          </p:cNvPr>
          <p:cNvPicPr>
            <a:picLocks noChangeAspect="1"/>
          </p:cNvPicPr>
          <p:nvPr/>
        </p:nvPicPr>
        <p:blipFill>
          <a:blip r:embed="rId2"/>
          <a:stretch>
            <a:fillRect/>
          </a:stretch>
        </p:blipFill>
        <p:spPr>
          <a:xfrm>
            <a:off x="971550" y="1346200"/>
            <a:ext cx="10248900" cy="4165600"/>
          </a:xfrm>
          <a:prstGeom prst="rect">
            <a:avLst/>
          </a:prstGeom>
          <a:ln>
            <a:noFill/>
          </a:ln>
          <a:effectLst>
            <a:softEdge rad="112500"/>
          </a:effectLst>
        </p:spPr>
      </p:pic>
    </p:spTree>
    <p:extLst>
      <p:ext uri="{BB962C8B-B14F-4D97-AF65-F5344CB8AC3E}">
        <p14:creationId xmlns:p14="http://schemas.microsoft.com/office/powerpoint/2010/main" val="2909629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06657" y="458956"/>
            <a:ext cx="9378686"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6:15-16</a:t>
            </a:r>
          </a:p>
          <a:p>
            <a:pPr>
              <a:tabLst>
                <a:tab pos="1330325" algn="l"/>
              </a:tabLst>
            </a:pPr>
            <a:r>
              <a:rPr kumimoji="1" lang="en-US" altLang="zh-TW" sz="3600" b="1" dirty="0">
                <a:solidFill>
                  <a:srgbClr val="FFC000"/>
                </a:solidFill>
                <a:latin typeface="Yu Gothic UI" panose="020B0500000000000000" pitchFamily="34" charset="-128"/>
                <a:ea typeface="Yu Gothic UI" panose="020B0500000000000000" pitchFamily="34" charset="-128"/>
              </a:rPr>
              <a:t>15 </a:t>
            </a:r>
            <a:r>
              <a:rPr kumimoji="1" lang="zh-TW" altLang="en-US" sz="3600" b="1" dirty="0">
                <a:solidFill>
                  <a:srgbClr val="FFC000"/>
                </a:solidFill>
                <a:latin typeface="Yu Gothic UI" panose="020B0500000000000000" pitchFamily="34" charset="-128"/>
                <a:ea typeface="Yu Gothic UI" panose="020B0500000000000000" pitchFamily="34" charset="-128"/>
              </a:rPr>
              <a:t>第 七 日 清 早 ， 黎 明 的 时 候 ， 他 们 起 来 ， 照 样 绕 城 七 次 ； 惟 独 这 日 把 城 绕 了 七 次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15 On the seventh day, they got up at daybreak and marched around the city seven times in the same manner, except that on that day they circled the city seven times. </a:t>
            </a:r>
          </a:p>
        </p:txBody>
      </p:sp>
    </p:spTree>
    <p:extLst>
      <p:ext uri="{BB962C8B-B14F-4D97-AF65-F5344CB8AC3E}">
        <p14:creationId xmlns:p14="http://schemas.microsoft.com/office/powerpoint/2010/main" val="2891374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3843</TotalTime>
  <Words>1326</Words>
  <Application>Microsoft Macintosh PowerPoint</Application>
  <PresentationFormat>Widescreen</PresentationFormat>
  <Paragraphs>100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319</cp:revision>
  <cp:lastPrinted>2021-10-05T16:27:42Z</cp:lastPrinted>
  <dcterms:created xsi:type="dcterms:W3CDTF">2021-01-06T18:08:20Z</dcterms:created>
  <dcterms:modified xsi:type="dcterms:W3CDTF">2021-10-20T10:43:07Z</dcterms:modified>
</cp:coreProperties>
</file>