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774" r:id="rId3"/>
    <p:sldId id="2665" r:id="rId4"/>
    <p:sldId id="2776" r:id="rId5"/>
    <p:sldId id="2779" r:id="rId6"/>
    <p:sldId id="2780" r:id="rId7"/>
    <p:sldId id="2775" r:id="rId8"/>
    <p:sldId id="2777" r:id="rId9"/>
    <p:sldId id="2778" r:id="rId10"/>
    <p:sldId id="2629" r:id="rId11"/>
    <p:sldId id="2781" r:id="rId12"/>
    <p:sldId id="2782" r:id="rId13"/>
    <p:sldId id="2783" r:id="rId14"/>
    <p:sldId id="2784" r:id="rId15"/>
    <p:sldId id="2785" r:id="rId16"/>
    <p:sldId id="2786" r:id="rId17"/>
    <p:sldId id="2787" r:id="rId18"/>
    <p:sldId id="2788" r:id="rId19"/>
    <p:sldId id="2789" r:id="rId20"/>
    <p:sldId id="27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EC246"/>
    <a:srgbClr val="300D33"/>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p:restoredTop sz="96327"/>
  </p:normalViewPr>
  <p:slideViewPr>
    <p:cSldViewPr snapToGrid="0" snapToObjects="1">
      <p:cViewPr varScale="1">
        <p:scale>
          <a:sx n="76" d="100"/>
          <a:sy n="76" d="100"/>
        </p:scale>
        <p:origin x="200"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10/28/21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10/28/21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161309" y="1413063"/>
            <a:ext cx="8365220" cy="40318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为何不准重修耶利哥城墙？</a:t>
            </a:r>
            <a:r>
              <a:rPr kumimoji="1" lang="en-US" altLang="zh-TW" sz="4000" b="1" dirty="0">
                <a:latin typeface="Yu Gothic UI" panose="020B0500000000000000" pitchFamily="34" charset="-128"/>
                <a:ea typeface="Yu Gothic UI" panose="020B0500000000000000" pitchFamily="34" charset="-128"/>
              </a:rPr>
              <a:t>Why rebuilding the wall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of Jericho is forbidden?</a:t>
            </a:r>
            <a:endParaRPr kumimoji="1" lang="zh-TW" altLang="en-US" sz="40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要让世世代代人看见神的作为！</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That generations may witness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the works of God!	</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3785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305068"/>
            <a:ext cx="9378686"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列 王 紀 上 </a:t>
            </a:r>
            <a:r>
              <a:rPr kumimoji="1" lang="en-US" altLang="zh-TW" sz="4000" b="1" dirty="0">
                <a:latin typeface="Yu Gothic UI" panose="020B0500000000000000" pitchFamily="34" charset="-128"/>
                <a:ea typeface="Yu Gothic UI" panose="020B0500000000000000" pitchFamily="34" charset="-128"/>
              </a:rPr>
              <a:t>1 Kings </a:t>
            </a:r>
            <a:r>
              <a:rPr kumimoji="1" lang="en-US" altLang="zh-TW" sz="4000" b="1" dirty="0">
                <a:solidFill>
                  <a:srgbClr val="FFC000"/>
                </a:solidFill>
                <a:latin typeface="Yu Gothic UI" panose="020B0500000000000000" pitchFamily="34" charset="-128"/>
                <a:ea typeface="Yu Gothic UI" panose="020B0500000000000000" pitchFamily="34" charset="-128"/>
              </a:rPr>
              <a:t>16:34</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34 </a:t>
            </a:r>
            <a:r>
              <a:rPr kumimoji="1" lang="zh-TW" altLang="en-US" sz="3600" b="1" dirty="0">
                <a:solidFill>
                  <a:srgbClr val="FFC000"/>
                </a:solidFill>
                <a:latin typeface="Yu Gothic UI" panose="020B0500000000000000" pitchFamily="34" charset="-128"/>
                <a:ea typeface="Yu Gothic UI" panose="020B0500000000000000" pitchFamily="34" charset="-128"/>
              </a:rPr>
              <a:t>亚 哈 在 位 的 时 候 ， 有 伯 特 利 人 希 伊 勒 重 修 耶 利 哥 城 ； 立 根 基 的 时 候 ， 丧 了 长 子 亚 比 兰 ； 安 门 的 时 候 ， 丧 了 幼 子 西 割 ， 正 如 耶 和 华 藉 嫩 的 儿 子 约 书 亚 所 说 的 话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34 In Ahab’s time, </a:t>
            </a:r>
            <a:r>
              <a:rPr kumimoji="1" lang="en-US" altLang="zh-TW" sz="3200" b="1" dirty="0" err="1">
                <a:latin typeface="Yu Gothic UI" panose="020B0500000000000000" pitchFamily="34" charset="-128"/>
                <a:ea typeface="Yu Gothic UI" panose="020B0500000000000000" pitchFamily="34" charset="-128"/>
              </a:rPr>
              <a:t>Hiel</a:t>
            </a:r>
            <a:r>
              <a:rPr kumimoji="1" lang="en-US" altLang="zh-TW" sz="3200" b="1" dirty="0">
                <a:latin typeface="Yu Gothic UI" panose="020B0500000000000000" pitchFamily="34" charset="-128"/>
                <a:ea typeface="Yu Gothic UI" panose="020B0500000000000000" pitchFamily="34" charset="-128"/>
              </a:rPr>
              <a:t> of Bethel rebuilt Jericho. He laid its foundations at the cost of his firstborn son </a:t>
            </a:r>
            <a:r>
              <a:rPr kumimoji="1" lang="en-US" altLang="zh-TW" sz="3200" b="1" dirty="0" err="1">
                <a:latin typeface="Yu Gothic UI" panose="020B0500000000000000" pitchFamily="34" charset="-128"/>
                <a:ea typeface="Yu Gothic UI" panose="020B0500000000000000" pitchFamily="34" charset="-128"/>
              </a:rPr>
              <a:t>Abiram</a:t>
            </a:r>
            <a:r>
              <a:rPr kumimoji="1" lang="en-US" altLang="zh-TW" sz="3200" b="1" dirty="0">
                <a:latin typeface="Yu Gothic UI" panose="020B0500000000000000" pitchFamily="34" charset="-128"/>
                <a:ea typeface="Yu Gothic UI" panose="020B0500000000000000" pitchFamily="34" charset="-128"/>
              </a:rPr>
              <a:t>, and he set up its gates at the cost of his youngest son </a:t>
            </a:r>
            <a:r>
              <a:rPr kumimoji="1" lang="en-US" altLang="zh-TW" sz="3200" b="1" dirty="0" err="1">
                <a:latin typeface="Yu Gothic UI" panose="020B0500000000000000" pitchFamily="34" charset="-128"/>
                <a:ea typeface="Yu Gothic UI" panose="020B0500000000000000" pitchFamily="34" charset="-128"/>
              </a:rPr>
              <a:t>Segub</a:t>
            </a:r>
            <a:r>
              <a:rPr kumimoji="1" lang="en-US" altLang="zh-TW" sz="3200" b="1" dirty="0">
                <a:latin typeface="Yu Gothic UI" panose="020B0500000000000000" pitchFamily="34" charset="-128"/>
                <a:ea typeface="Yu Gothic UI" panose="020B0500000000000000" pitchFamily="34" charset="-128"/>
              </a:rPr>
              <a:t>, in accordance with the word of the Lord spoken by Joshua son of Nun.</a:t>
            </a:r>
          </a:p>
        </p:txBody>
      </p:sp>
    </p:spTree>
    <p:extLst>
      <p:ext uri="{BB962C8B-B14F-4D97-AF65-F5344CB8AC3E}">
        <p14:creationId xmlns:p14="http://schemas.microsoft.com/office/powerpoint/2010/main" val="317664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A picture containing text, water, outdoor&#10;&#10;Description automatically generated">
            <a:extLst>
              <a:ext uri="{FF2B5EF4-FFF2-40B4-BE49-F238E27FC236}">
                <a16:creationId xmlns:a16="http://schemas.microsoft.com/office/drawing/2014/main" id="{F004E2BB-30AB-7B4E-A7E0-15D8101FC91F}"/>
              </a:ext>
            </a:extLst>
          </p:cNvPr>
          <p:cNvPicPr>
            <a:picLocks noChangeAspect="1"/>
          </p:cNvPicPr>
          <p:nvPr/>
        </p:nvPicPr>
        <p:blipFill rotWithShape="1">
          <a:blip r:embed="rId3"/>
          <a:srcRect r="444"/>
          <a:stretch/>
        </p:blipFill>
        <p:spPr>
          <a:xfrm>
            <a:off x="20" y="10"/>
            <a:ext cx="12191980" cy="6857990"/>
          </a:xfrm>
          <a:prstGeom prst="rect">
            <a:avLst/>
          </a:prstGeom>
        </p:spPr>
      </p:pic>
    </p:spTree>
    <p:extLst>
      <p:ext uri="{BB962C8B-B14F-4D97-AF65-F5344CB8AC3E}">
        <p14:creationId xmlns:p14="http://schemas.microsoft.com/office/powerpoint/2010/main" val="58929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81808" y="1629256"/>
            <a:ext cx="8110331" cy="206210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你能说出神的 “六大属性” 吗？</a:t>
            </a:r>
            <a:r>
              <a:rPr kumimoji="1" lang="en-US" altLang="zh-TW" sz="4000" b="1" dirty="0">
                <a:latin typeface="Yu Gothic UI" panose="020B0500000000000000" pitchFamily="34" charset="-128"/>
                <a:ea typeface="Yu Gothic UI" panose="020B0500000000000000" pitchFamily="34" charset="-128"/>
              </a:rPr>
              <a:t>Can you list the “six Attributes”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of God?</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6806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詩 篇</a:t>
            </a: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Psalm</a:t>
            </a:r>
            <a:r>
              <a:rPr kumimoji="1" lang="zh-TW" altLang="en-US" sz="40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solidFill>
                  <a:srgbClr val="FFC000"/>
                </a:solidFill>
                <a:latin typeface="Yu Gothic UI" panose="020B0500000000000000" pitchFamily="34" charset="-128"/>
                <a:ea typeface="Yu Gothic UI" panose="020B0500000000000000" pitchFamily="34" charset="-128"/>
              </a:rPr>
              <a:t>98:2-3</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dirty="0">
                <a:solidFill>
                  <a:srgbClr val="FFC000"/>
                </a:solidFill>
                <a:latin typeface="Yu Gothic UI" panose="020B0500000000000000" pitchFamily="34" charset="-128"/>
                <a:ea typeface="Yu Gothic UI" panose="020B0500000000000000" pitchFamily="34" charset="-128"/>
              </a:rPr>
              <a:t>耶 和 华 发 明 了 他 的 救 恩 ， 在 列 邦 人 眼 前 显 出 公 义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 </a:t>
            </a:r>
            <a:r>
              <a:rPr kumimoji="1" lang="zh-TW" altLang="en-US" sz="3600" b="1" dirty="0">
                <a:solidFill>
                  <a:srgbClr val="FFC000"/>
                </a:solidFill>
                <a:latin typeface="Yu Gothic UI" panose="020B0500000000000000" pitchFamily="34" charset="-128"/>
                <a:ea typeface="Yu Gothic UI" panose="020B0500000000000000" pitchFamily="34" charset="-128"/>
              </a:rPr>
              <a:t>记 念 他 向 以 色 列 家 所 发 的 慈 爱 ， 所 凭 的 信 实 。 地 的 四 极 都 看 见 我 们 神 的 救 恩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2 The Lord has made his salvation known</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and revealed his righteousness to the nations.</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3 He has remembered his love and his faithfulness to Israel; all the ends of the earth have seen the salvation of our God.</a:t>
            </a:r>
          </a:p>
        </p:txBody>
      </p:sp>
    </p:spTree>
    <p:extLst>
      <p:ext uri="{BB962C8B-B14F-4D97-AF65-F5344CB8AC3E}">
        <p14:creationId xmlns:p14="http://schemas.microsoft.com/office/powerpoint/2010/main" val="128822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81808" y="1629256"/>
            <a:ext cx="8110331" cy="206210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夫妻相处彼此信任</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Husbands and Wives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must trust one another.</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39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80D802-58DF-6345-B83D-D51969859CB7}"/>
              </a:ext>
            </a:extLst>
          </p:cNvPr>
          <p:cNvPicPr>
            <a:picLocks noChangeAspect="1"/>
          </p:cNvPicPr>
          <p:nvPr/>
        </p:nvPicPr>
        <p:blipFill>
          <a:blip r:embed="rId2"/>
          <a:stretch>
            <a:fillRect/>
          </a:stretch>
        </p:blipFill>
        <p:spPr>
          <a:xfrm>
            <a:off x="3010401" y="302260"/>
            <a:ext cx="6171198" cy="6253480"/>
          </a:xfrm>
          <a:prstGeom prst="rect">
            <a:avLst/>
          </a:prstGeom>
          <a:ln>
            <a:noFill/>
          </a:ln>
          <a:effectLst>
            <a:softEdge rad="112500"/>
          </a:effectLst>
        </p:spPr>
      </p:pic>
    </p:spTree>
    <p:extLst>
      <p:ext uri="{BB962C8B-B14F-4D97-AF65-F5344CB8AC3E}">
        <p14:creationId xmlns:p14="http://schemas.microsoft.com/office/powerpoint/2010/main" val="60886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如果你想寻找温柔，
那么并不是太困難去找到的</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If you search for tenderness ,
it isn’t hard to find</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zh-TW" altLang="en-US" sz="3600" b="1" dirty="0">
                <a:solidFill>
                  <a:srgbClr val="FFC000"/>
                </a:solidFill>
                <a:latin typeface="Yu Gothic UI" panose="020B0500000000000000" pitchFamily="34" charset="-128"/>
                <a:ea typeface="Yu Gothic UI" panose="020B0500000000000000" pitchFamily="34" charset="-128"/>
              </a:rPr>
              <a:t>你可以拥有生活所需要的爱</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You can have the love you need to live</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zh-TW" altLang="en-US" sz="3600" b="1" dirty="0">
                <a:solidFill>
                  <a:srgbClr val="FFC000"/>
                </a:solidFill>
                <a:latin typeface="Yu Gothic UI" panose="020B0500000000000000" pitchFamily="34" charset="-128"/>
                <a:ea typeface="Yu Gothic UI" panose="020B0500000000000000" pitchFamily="34" charset="-128"/>
              </a:rPr>
              <a:t>但是如果你追求真理的话，
</a:t>
            </a:r>
            <a:r>
              <a:rPr kumimoji="1" lang="en-US" altLang="zh-TW" sz="3600" b="1" dirty="0">
                <a:latin typeface="Yu Gothic UI" panose="020B0500000000000000" pitchFamily="34" charset="-128"/>
                <a:ea typeface="Yu Gothic UI" panose="020B0500000000000000" pitchFamily="34" charset="-128"/>
              </a:rPr>
              <a:t>But if you look for truthfulness</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zh-TW" altLang="en-US" sz="3600" b="1" dirty="0">
                <a:solidFill>
                  <a:srgbClr val="FFC000"/>
                </a:solidFill>
                <a:latin typeface="Yu Gothic UI" panose="020B0500000000000000" pitchFamily="34" charset="-128"/>
                <a:ea typeface="Yu Gothic UI" panose="020B0500000000000000" pitchFamily="34" charset="-128"/>
              </a:rPr>
              <a:t>你可能太难找到，如同瞎眼的人，
</a:t>
            </a:r>
            <a:r>
              <a:rPr kumimoji="1" lang="en-US" altLang="zh-TW" sz="3600" b="1" dirty="0">
                <a:latin typeface="Yu Gothic UI" panose="020B0500000000000000" pitchFamily="34" charset="-128"/>
                <a:ea typeface="Yu Gothic UI" panose="020B0500000000000000" pitchFamily="34" charset="-128"/>
              </a:rPr>
              <a:t>You might just as well be blind</a:t>
            </a:r>
          </a:p>
        </p:txBody>
      </p:sp>
    </p:spTree>
    <p:extLst>
      <p:ext uri="{BB962C8B-B14F-4D97-AF65-F5344CB8AC3E}">
        <p14:creationId xmlns:p14="http://schemas.microsoft.com/office/powerpoint/2010/main" val="2895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1166842"/>
            <a:ext cx="9378686"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因为他似乎总是那么难的去给与
</a:t>
            </a:r>
            <a:r>
              <a:rPr kumimoji="1" lang="en-US" altLang="zh-TW" sz="3600" b="1" dirty="0">
                <a:latin typeface="Yu Gothic UI" panose="020B0500000000000000" pitchFamily="34" charset="-128"/>
                <a:ea typeface="Yu Gothic UI" panose="020B0500000000000000" pitchFamily="34" charset="-128"/>
              </a:rPr>
              <a:t>It always seems to be so hard to give</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zh-TW" altLang="en-US" sz="3600" b="1" dirty="0">
                <a:solidFill>
                  <a:srgbClr val="FFC000"/>
                </a:solidFill>
                <a:latin typeface="Yu Gothic UI" panose="020B0500000000000000" pitchFamily="34" charset="-128"/>
                <a:ea typeface="Yu Gothic UI" panose="020B0500000000000000" pitchFamily="34" charset="-128"/>
              </a:rPr>
              <a:t>诚实是如此孤单的字句
</a:t>
            </a:r>
            <a:r>
              <a:rPr kumimoji="1" lang="en-US" altLang="zh-TW" sz="3600" b="1" dirty="0">
                <a:latin typeface="Yu Gothic UI" panose="020B0500000000000000" pitchFamily="34" charset="-128"/>
                <a:ea typeface="Yu Gothic UI" panose="020B0500000000000000" pitchFamily="34" charset="-128"/>
              </a:rPr>
              <a:t>Honesty is such a lonely word</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zh-TW" altLang="en-US" sz="3600" b="1" dirty="0">
                <a:solidFill>
                  <a:srgbClr val="FFC000"/>
                </a:solidFill>
                <a:latin typeface="Yu Gothic UI" panose="020B0500000000000000" pitchFamily="34" charset="-128"/>
                <a:ea typeface="Yu Gothic UI" panose="020B0500000000000000" pitchFamily="34" charset="-128"/>
              </a:rPr>
              <a:t>每个人看起来都不真实</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Everyone is so untrue</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zh-TW" altLang="en-US" sz="3600" b="1" dirty="0">
                <a:solidFill>
                  <a:srgbClr val="FFC000"/>
                </a:solidFill>
                <a:latin typeface="Yu Gothic UI" panose="020B0500000000000000" pitchFamily="34" charset="-128"/>
                <a:ea typeface="Yu Gothic UI" panose="020B0500000000000000" pitchFamily="34" charset="-128"/>
              </a:rPr>
              <a:t>我并不需要什么漂亮的脸孔
</a:t>
            </a:r>
            <a:r>
              <a:rPr kumimoji="1" lang="en-US" altLang="zh-TW" sz="3600" b="1" dirty="0">
                <a:latin typeface="Yu Gothic UI" panose="020B0500000000000000" pitchFamily="34" charset="-128"/>
                <a:ea typeface="Yu Gothic UI" panose="020B0500000000000000" pitchFamily="34" charset="-128"/>
              </a:rPr>
              <a:t>I don’t want some pretty face</a:t>
            </a:r>
          </a:p>
        </p:txBody>
      </p:sp>
    </p:spTree>
    <p:extLst>
      <p:ext uri="{BB962C8B-B14F-4D97-AF65-F5344CB8AC3E}">
        <p14:creationId xmlns:p14="http://schemas.microsoft.com/office/powerpoint/2010/main" val="310033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1650936"/>
            <a:ext cx="9378686"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告诉我一些美丽的谎言
</a:t>
            </a:r>
            <a:r>
              <a:rPr kumimoji="1" lang="en-US" altLang="zh-TW" sz="3600" b="1" dirty="0">
                <a:latin typeface="Yu Gothic UI" panose="020B0500000000000000" pitchFamily="34" charset="-128"/>
                <a:ea typeface="Yu Gothic UI" panose="020B0500000000000000" pitchFamily="34" charset="-128"/>
              </a:rPr>
              <a:t>To tell me pretty lies</a:t>
            </a:r>
            <a:r>
              <a:rPr kumimoji="1" lang="en-US" altLang="zh-TW" sz="3600" b="1" dirty="0">
                <a:solidFill>
                  <a:srgbClr val="FFC000"/>
                </a:solidFill>
                <a:latin typeface="Yu Gothic UI" panose="020B0500000000000000" pitchFamily="34" charset="-128"/>
                <a:ea typeface="Yu Gothic UI" panose="020B0500000000000000" pitchFamily="34" charset="-128"/>
              </a:rPr>
              <a:t>
</a:t>
            </a:r>
            <a:r>
              <a:rPr kumimoji="1" lang="zh-TW" altLang="en-US" sz="3600" b="1" dirty="0">
                <a:solidFill>
                  <a:srgbClr val="FFC000"/>
                </a:solidFill>
                <a:latin typeface="Yu Gothic UI" panose="020B0500000000000000" pitchFamily="34" charset="-128"/>
                <a:ea typeface="Yu Gothic UI" panose="020B0500000000000000" pitchFamily="34" charset="-128"/>
              </a:rPr>
              <a:t>我所要是值得我信靠的人 ！
</a:t>
            </a:r>
            <a:r>
              <a:rPr kumimoji="1" lang="en-US" altLang="zh-TW" sz="3600" b="1" dirty="0">
                <a:latin typeface="Yu Gothic UI" panose="020B0500000000000000" pitchFamily="34" charset="-128"/>
                <a:ea typeface="Yu Gothic UI" panose="020B0500000000000000" pitchFamily="34" charset="-128"/>
              </a:rPr>
              <a:t>All I want is someone to believe !</a:t>
            </a:r>
          </a:p>
        </p:txBody>
      </p:sp>
    </p:spTree>
    <p:extLst>
      <p:ext uri="{BB962C8B-B14F-4D97-AF65-F5344CB8AC3E}">
        <p14:creationId xmlns:p14="http://schemas.microsoft.com/office/powerpoint/2010/main" val="315899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EB0FB86F-00BA-C548-887F-D9AAB3D09745}"/>
              </a:ext>
            </a:extLst>
          </p:cNvPr>
          <p:cNvPicPr>
            <a:picLocks noChangeAspect="1"/>
          </p:cNvPicPr>
          <p:nvPr/>
        </p:nvPicPr>
        <p:blipFill>
          <a:blip r:embed="rId2"/>
          <a:stretch>
            <a:fillRect/>
          </a:stretch>
        </p:blipFill>
        <p:spPr>
          <a:xfrm>
            <a:off x="0" y="0"/>
            <a:ext cx="12192000" cy="6858000"/>
          </a:xfrm>
          <a:prstGeom prst="rect">
            <a:avLst/>
          </a:prstGeom>
        </p:spPr>
      </p:pic>
      <p:sp>
        <p:nvSpPr>
          <p:cNvPr id="6" name="文字方塊 6">
            <a:extLst>
              <a:ext uri="{FF2B5EF4-FFF2-40B4-BE49-F238E27FC236}">
                <a16:creationId xmlns:a16="http://schemas.microsoft.com/office/drawing/2014/main" id="{7FB2DC64-171C-F34E-9151-19F6E08A8FB9}"/>
              </a:ext>
            </a:extLst>
          </p:cNvPr>
          <p:cNvSpPr txBox="1"/>
          <p:nvPr/>
        </p:nvSpPr>
        <p:spPr>
          <a:xfrm>
            <a:off x="6150796" y="5651792"/>
            <a:ext cx="3205898" cy="954107"/>
          </a:xfrm>
          <a:prstGeom prst="rect">
            <a:avLst/>
          </a:prstGeom>
          <a:noFill/>
          <a:effectLst>
            <a:glow>
              <a:srgbClr val="790C00"/>
            </a:glow>
          </a:effectLst>
        </p:spPr>
        <p:txBody>
          <a:bodyPr wrap="square" rtlCol="0">
            <a:spAutoFit/>
          </a:bodyPr>
          <a:lstStyle/>
          <a:p>
            <a:pPr algn="ctr"/>
            <a:r>
              <a:rPr lang="zh-TW" altLang="en-US" sz="2800" b="1" dirty="0">
                <a:solidFill>
                  <a:schemeClr val="bg1"/>
                </a:solidFill>
                <a:latin typeface="Yu Gothic UI" panose="020B0500000000000000" pitchFamily="34" charset="-128"/>
                <a:ea typeface="Yu Gothic UI" panose="020B0500000000000000" pitchFamily="34" charset="-128"/>
              </a:rPr>
              <a:t>房正豪牧師</a:t>
            </a:r>
            <a:endParaRPr lang="en-US" altLang="zh-TW" sz="2800" b="1" dirty="0">
              <a:solidFill>
                <a:schemeClr val="bg1"/>
              </a:solidFill>
              <a:latin typeface="Yu Gothic UI" panose="020B0500000000000000" pitchFamily="34" charset="-128"/>
              <a:ea typeface="Yu Gothic UI" panose="020B0500000000000000" pitchFamily="34" charset="-128"/>
            </a:endParaRPr>
          </a:p>
          <a:p>
            <a:pPr algn="ctr"/>
            <a:r>
              <a:rPr lang="en-US" altLang="zh-TW" sz="2800" b="1" dirty="0">
                <a:solidFill>
                  <a:schemeClr val="bg1"/>
                </a:solidFill>
                <a:latin typeface="Yu Gothic UI" panose="020B0500000000000000" pitchFamily="34" charset="-128"/>
                <a:ea typeface="Yu Gothic UI" panose="020B0500000000000000" pitchFamily="34" charset="-128"/>
              </a:rPr>
              <a:t>Rev. Steven Fang</a:t>
            </a:r>
            <a:endParaRPr kumimoji="1" lang="zh-TW" altLang="en-US" sz="2800" b="1" dirty="0">
              <a:ln w="10160">
                <a:solidFill>
                  <a:schemeClr val="accent5"/>
                </a:solidFill>
                <a:prstDash val="solid"/>
              </a:ln>
              <a:solidFill>
                <a:schemeClr val="bg1"/>
              </a:solidFill>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7726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827091"/>
            <a:ext cx="9378686" cy="43396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歌 林 多 後 書 </a:t>
            </a:r>
            <a:r>
              <a:rPr kumimoji="1" lang="en-US" altLang="zh-TW" sz="4000" b="1" dirty="0">
                <a:solidFill>
                  <a:srgbClr val="FFC000"/>
                </a:solidFill>
                <a:latin typeface="Yu Gothic UI" panose="020B0500000000000000" pitchFamily="34" charset="-128"/>
                <a:ea typeface="Yu Gothic UI" panose="020B0500000000000000" pitchFamily="34" charset="-128"/>
              </a:rPr>
              <a:t>2 Corinthians 1:20</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20 </a:t>
            </a:r>
            <a:r>
              <a:rPr kumimoji="1" lang="zh-TW" altLang="en-US" sz="3600" b="1" dirty="0">
                <a:solidFill>
                  <a:srgbClr val="FFC000"/>
                </a:solidFill>
                <a:latin typeface="Yu Gothic UI" panose="020B0500000000000000" pitchFamily="34" charset="-128"/>
                <a:ea typeface="Yu Gothic UI" panose="020B0500000000000000" pitchFamily="34" charset="-128"/>
              </a:rPr>
              <a:t>神 的 应 许 ， 不 论 有 多 少 ， 在 基 督 都 是 是 的 。 所 以 藉 着 他 也 都 是 实 在 的 ， 叫 神 因 我 们 得 荣 耀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20 For no matter how many promises God has made, they are “Yes” in Christ. And so through him the “Amen” is spoken by us to the glory of God.</a:t>
            </a:r>
          </a:p>
        </p:txBody>
      </p:sp>
    </p:spTree>
    <p:extLst>
      <p:ext uri="{BB962C8B-B14F-4D97-AF65-F5344CB8AC3E}">
        <p14:creationId xmlns:p14="http://schemas.microsoft.com/office/powerpoint/2010/main" val="406170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6:22</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22 </a:t>
            </a:r>
            <a:r>
              <a:rPr kumimoji="1" lang="zh-TW" altLang="en-US" sz="3600" b="1" dirty="0">
                <a:solidFill>
                  <a:srgbClr val="FFC000"/>
                </a:solidFill>
                <a:latin typeface="Yu Gothic UI" panose="020B0500000000000000" pitchFamily="34" charset="-128"/>
                <a:ea typeface="Yu Gothic UI" panose="020B0500000000000000" pitchFamily="34" charset="-128"/>
              </a:rPr>
              <a:t>约 书 亚 吩 咐 窥 探 地 的 两 个 人 说 ： 你 们 进 那 妓 女 的 家 ， 照 着 你 们 向 他 所 起 的 誓 ， 将 那 女 人 和 他 所 有 的 都 从 那 里 带 出 来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22 Joshua said to the two men who had spied out the land, “Go into the prostitute’s house and bring her out and all who belong to her, in accordance with your oath to her.”</a:t>
            </a:r>
          </a:p>
        </p:txBody>
      </p:sp>
    </p:spTree>
    <p:extLst>
      <p:ext uri="{BB962C8B-B14F-4D97-AF65-F5344CB8AC3E}">
        <p14:creationId xmlns:p14="http://schemas.microsoft.com/office/powerpoint/2010/main" val="28913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305068"/>
            <a:ext cx="9378686"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6:23</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23 </a:t>
            </a:r>
            <a:r>
              <a:rPr kumimoji="1" lang="zh-TW" altLang="en-US" sz="3600" b="1" dirty="0">
                <a:solidFill>
                  <a:srgbClr val="FFC000"/>
                </a:solidFill>
                <a:latin typeface="Yu Gothic UI" panose="020B0500000000000000" pitchFamily="34" charset="-128"/>
                <a:ea typeface="Yu Gothic UI" panose="020B0500000000000000" pitchFamily="34" charset="-128"/>
              </a:rPr>
              <a:t>当 探 子 的 两 个 少 年 人 就 进 去 ， 将 喇 合 与 他 的 父 母 、 弟 兄 ， 和 他 所 有 的 ， 并 他 一 切 的 亲 眷 ， 都 带 出 来 ， 安 置 在 以 色 列 的 营 外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23 So the young men who had done the spying went in and brought out Rahab, her father and mother, her brothers and sisters and all who belonged to her. They brought out her entire family and put them in a place outside the camp of Israel.</a:t>
            </a:r>
          </a:p>
        </p:txBody>
      </p:sp>
    </p:spTree>
    <p:extLst>
      <p:ext uri="{BB962C8B-B14F-4D97-AF65-F5344CB8AC3E}">
        <p14:creationId xmlns:p14="http://schemas.microsoft.com/office/powerpoint/2010/main" val="258995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305068"/>
            <a:ext cx="9378686" cy="40318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希 伯 來 書 </a:t>
            </a:r>
            <a:r>
              <a:rPr kumimoji="1" lang="en-US" altLang="zh-TW" sz="4000" b="1" dirty="0">
                <a:latin typeface="Yu Gothic UI" panose="020B0500000000000000" pitchFamily="34" charset="-128"/>
                <a:ea typeface="Yu Gothic UI" panose="020B0500000000000000" pitchFamily="34" charset="-128"/>
              </a:rPr>
              <a:t>Hebrews</a:t>
            </a:r>
            <a:r>
              <a:rPr kumimoji="1" lang="en-US" altLang="zh-TW" sz="4000" b="1" dirty="0">
                <a:solidFill>
                  <a:srgbClr val="FFC000"/>
                </a:solidFill>
                <a:latin typeface="Yu Gothic UI" panose="020B0500000000000000" pitchFamily="34" charset="-128"/>
                <a:ea typeface="Yu Gothic UI" panose="020B0500000000000000" pitchFamily="34" charset="-128"/>
              </a:rPr>
              <a:t> 11:31</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31 </a:t>
            </a:r>
            <a:r>
              <a:rPr kumimoji="1" lang="zh-TW" altLang="en-US" sz="3600" b="1" dirty="0">
                <a:solidFill>
                  <a:srgbClr val="FFC000"/>
                </a:solidFill>
                <a:latin typeface="Yu Gothic UI" panose="020B0500000000000000" pitchFamily="34" charset="-128"/>
                <a:ea typeface="Yu Gothic UI" panose="020B0500000000000000" pitchFamily="34" charset="-128"/>
              </a:rPr>
              <a:t>妓 女 喇 合 因 着 信 ， 曾 和 和 平 平 的 接 待 探 子 ， 就 不 与 那 些 不 顺 从 的 人 一 同 灭 亡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31 By faith the prostitute Rahab, because she welcomed the spies, was not killed with those who were disobedient.</a:t>
            </a:r>
          </a:p>
        </p:txBody>
      </p:sp>
    </p:spTree>
    <p:extLst>
      <p:ext uri="{BB962C8B-B14F-4D97-AF65-F5344CB8AC3E}">
        <p14:creationId xmlns:p14="http://schemas.microsoft.com/office/powerpoint/2010/main" val="175339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305068"/>
            <a:ext cx="9378686" cy="64325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雅 各 書 </a:t>
            </a:r>
            <a:r>
              <a:rPr kumimoji="1" lang="en-US" altLang="zh-TW" sz="4000" b="1" dirty="0">
                <a:latin typeface="Yu Gothic UI" panose="020B0500000000000000" pitchFamily="34" charset="-128"/>
                <a:ea typeface="Yu Gothic UI" panose="020B0500000000000000" pitchFamily="34" charset="-128"/>
              </a:rPr>
              <a:t>James</a:t>
            </a:r>
            <a:r>
              <a:rPr kumimoji="1" lang="en-US" altLang="zh-TW" sz="4000" b="1" dirty="0">
                <a:solidFill>
                  <a:srgbClr val="FFC000"/>
                </a:solidFill>
                <a:latin typeface="Yu Gothic UI" panose="020B0500000000000000" pitchFamily="34" charset="-128"/>
                <a:ea typeface="Yu Gothic UI" panose="020B0500000000000000" pitchFamily="34" charset="-128"/>
              </a:rPr>
              <a:t> 2:25-26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25 </a:t>
            </a:r>
            <a:r>
              <a:rPr kumimoji="1" lang="zh-TW" altLang="en-US" sz="3600" b="1" dirty="0">
                <a:solidFill>
                  <a:srgbClr val="FFC000"/>
                </a:solidFill>
                <a:latin typeface="Yu Gothic UI" panose="020B0500000000000000" pitchFamily="34" charset="-128"/>
                <a:ea typeface="Yu Gothic UI" panose="020B0500000000000000" pitchFamily="34" charset="-128"/>
              </a:rPr>
              <a:t>妓 女 喇 合 接 待 使 者 ， 又 放 他 们 从 别 的 路 上 出 去 ， 不 也 是 一 样 因 行 为 称 义 麽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26 </a:t>
            </a:r>
            <a:r>
              <a:rPr kumimoji="1" lang="zh-TW" altLang="en-US" sz="3600" b="1" dirty="0">
                <a:solidFill>
                  <a:srgbClr val="FFC000"/>
                </a:solidFill>
                <a:latin typeface="Yu Gothic UI" panose="020B0500000000000000" pitchFamily="34" charset="-128"/>
                <a:ea typeface="Yu Gothic UI" panose="020B0500000000000000" pitchFamily="34" charset="-128"/>
              </a:rPr>
              <a:t>身 体 没 有 灵 魂 是 死 的 ， 信 心 没 有 行 为 也 是 死 的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25 In the same way, was not even Rahab the prostitute considered righteous for what she did when she gave lodging to the spies and sent them off in a different direction? 26 As the body without the spirit is dead, so faith without deeds is dead.</a:t>
            </a:r>
          </a:p>
        </p:txBody>
      </p:sp>
    </p:spTree>
    <p:extLst>
      <p:ext uri="{BB962C8B-B14F-4D97-AF65-F5344CB8AC3E}">
        <p14:creationId xmlns:p14="http://schemas.microsoft.com/office/powerpoint/2010/main" val="232616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305068"/>
            <a:ext cx="9378686"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6:24</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24 </a:t>
            </a:r>
            <a:r>
              <a:rPr kumimoji="1" lang="zh-TW" altLang="en-US" sz="3600" b="1" dirty="0">
                <a:solidFill>
                  <a:srgbClr val="FFC000"/>
                </a:solidFill>
                <a:latin typeface="Yu Gothic UI" panose="020B0500000000000000" pitchFamily="34" charset="-128"/>
                <a:ea typeface="Yu Gothic UI" panose="020B0500000000000000" pitchFamily="34" charset="-128"/>
              </a:rPr>
              <a:t>众 人 就 用 火 将 城 和 其 中 所 有 的 焚 烧 了 ； 惟 有 金 子 、 银 子 ， 和 铜 铁 的 器 皿 都 放 在 耶 和 华 殿 的 库 中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24 Then they burned the whole city and everything in it, but they put the silver and gold and the articles of bronze and iron into the treasury of the Lord’s house.</a:t>
            </a:r>
          </a:p>
        </p:txBody>
      </p:sp>
    </p:spTree>
    <p:extLst>
      <p:ext uri="{BB962C8B-B14F-4D97-AF65-F5344CB8AC3E}">
        <p14:creationId xmlns:p14="http://schemas.microsoft.com/office/powerpoint/2010/main" val="153132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305068"/>
            <a:ext cx="9378686" cy="56938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6:25</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25 </a:t>
            </a:r>
            <a:r>
              <a:rPr kumimoji="1" lang="zh-TW" altLang="en-US" sz="3600" b="1" dirty="0">
                <a:solidFill>
                  <a:srgbClr val="FFC000"/>
                </a:solidFill>
                <a:latin typeface="Yu Gothic UI" panose="020B0500000000000000" pitchFamily="34" charset="-128"/>
                <a:ea typeface="Yu Gothic UI" panose="020B0500000000000000" pitchFamily="34" charset="-128"/>
              </a:rPr>
              <a:t>约 书 亚 却 把 妓 女 喇 合 与 他 父 家 ， 并 他 所 有 的 ， 都 救 活 了 ； 因 为 他 隐 藏 了 约 书 亚 所 打 发 窥 探 耶 利 哥 的 使 者 ， 他 就 住 在 以 色 列 中 ， 直 到 今 日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25 But Joshua spared Rahab the prostitute, with her family and all who belonged to her, because she hid the men Joshua had sent as spies to Jericho—and she lives among the Israelites to this day.</a:t>
            </a:r>
          </a:p>
        </p:txBody>
      </p:sp>
    </p:spTree>
    <p:extLst>
      <p:ext uri="{BB962C8B-B14F-4D97-AF65-F5344CB8AC3E}">
        <p14:creationId xmlns:p14="http://schemas.microsoft.com/office/powerpoint/2010/main" val="97415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11760" y="210475"/>
            <a:ext cx="9378686"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6:25</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26 </a:t>
            </a:r>
            <a:r>
              <a:rPr kumimoji="1" lang="zh-TW" altLang="en-US" sz="3600" b="1" dirty="0">
                <a:solidFill>
                  <a:srgbClr val="FFC000"/>
                </a:solidFill>
                <a:latin typeface="Yu Gothic UI" panose="020B0500000000000000" pitchFamily="34" charset="-128"/>
                <a:ea typeface="Yu Gothic UI" panose="020B0500000000000000" pitchFamily="34" charset="-128"/>
              </a:rPr>
              <a:t>当 时 ， 约 书 亚 叫 众 人 起 誓 说 ： 有 兴 起 重 修 这 耶 利 哥 城 的 人 ， 当 在 耶 和 华 面 前 受 咒 诅 。 他 立 根 基 的 时 候 ， 必 丧 长 子 ， 安 门 的 时 候 ， 必 丧 幼 子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26 At that time Joshua pronounced this solemn oath: “Cursed before the Lord is the one who undertakes to rebuild this city, Jericho: “At the cost of his firstborn son he will lay its foundations; at the cost of his youngest he will set up its gates.”</a:t>
            </a:r>
          </a:p>
        </p:txBody>
      </p:sp>
    </p:spTree>
    <p:extLst>
      <p:ext uri="{BB962C8B-B14F-4D97-AF65-F5344CB8AC3E}">
        <p14:creationId xmlns:p14="http://schemas.microsoft.com/office/powerpoint/2010/main" val="3812952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3884</TotalTime>
  <Words>1332</Words>
  <Application>Microsoft Macintosh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323</cp:revision>
  <cp:lastPrinted>2021-10-05T16:27:42Z</cp:lastPrinted>
  <dcterms:created xsi:type="dcterms:W3CDTF">2021-01-06T18:08:20Z</dcterms:created>
  <dcterms:modified xsi:type="dcterms:W3CDTF">2021-10-28T11:29:03Z</dcterms:modified>
</cp:coreProperties>
</file>