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586" r:id="rId2"/>
    <p:sldId id="2669" r:id="rId3"/>
    <p:sldId id="2665" r:id="rId4"/>
    <p:sldId id="2806" r:id="rId5"/>
    <p:sldId id="2776" r:id="rId6"/>
    <p:sldId id="2791" r:id="rId7"/>
    <p:sldId id="2792" r:id="rId8"/>
    <p:sldId id="2793" r:id="rId9"/>
    <p:sldId id="2794" r:id="rId10"/>
    <p:sldId id="2795" r:id="rId11"/>
    <p:sldId id="2796" r:id="rId12"/>
    <p:sldId id="2797" r:id="rId13"/>
    <p:sldId id="2789" r:id="rId14"/>
    <p:sldId id="2798" r:id="rId15"/>
    <p:sldId id="2799" r:id="rId16"/>
    <p:sldId id="2800" r:id="rId17"/>
    <p:sldId id="2807" r:id="rId18"/>
    <p:sldId id="2801" r:id="rId19"/>
    <p:sldId id="2802" r:id="rId20"/>
    <p:sldId id="2803" r:id="rId21"/>
    <p:sldId id="2804" r:id="rId22"/>
    <p:sldId id="2805" r:id="rId23"/>
    <p:sldId id="280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a:srgbClr val="FEC246"/>
    <a:srgbClr val="300D33"/>
    <a:srgbClr val="D883FF"/>
    <a:srgbClr val="EF53A5"/>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481"/>
    <p:restoredTop sz="96327"/>
  </p:normalViewPr>
  <p:slideViewPr>
    <p:cSldViewPr snapToGrid="0" snapToObjects="1">
      <p:cViewPr varScale="1">
        <p:scale>
          <a:sx n="117" d="100"/>
          <a:sy n="117" d="100"/>
        </p:scale>
        <p:origin x="20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11/3/21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11/3/21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11/3/21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11/3/21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8D69C67-925A-AE4B-A86A-23B35C477EC5}"/>
              </a:ext>
            </a:extLst>
          </p:cNvPr>
          <p:cNvSpPr txBox="1"/>
          <p:nvPr/>
        </p:nvSpPr>
        <p:spPr>
          <a:xfrm>
            <a:off x="1332411" y="550996"/>
            <a:ext cx="9527177" cy="5940088"/>
          </a:xfrm>
          <a:prstGeom prst="rect">
            <a:avLst/>
          </a:prstGeom>
          <a:noFill/>
        </p:spPr>
        <p:txBody>
          <a:bodyPr wrap="square" rtlCol="0">
            <a:spAutoFit/>
          </a:bodyPr>
          <a:lstStyle/>
          <a:p>
            <a:pPr algn="ctr"/>
            <a:r>
              <a:rPr kumimoji="1" lang="en-US" altLang="zh-TW" sz="4800" b="1" dirty="0">
                <a:solidFill>
                  <a:srgbClr val="FFFFFF"/>
                </a:solidFill>
                <a:latin typeface="Yu Gothic UI" panose="020B0500000000000000" pitchFamily="34" charset="-128"/>
                <a:ea typeface="Yu Gothic UI" panose="020B0500000000000000" pitchFamily="34" charset="-128"/>
              </a:rPr>
              <a:t>English Translation starts NOW</a:t>
            </a:r>
          </a:p>
          <a:p>
            <a:pPr algn="ctr"/>
            <a:endParaRPr kumimoji="1" lang="en-US" altLang="zh-TW" sz="2000" b="1" dirty="0">
              <a:solidFill>
                <a:srgbClr val="FFFFFF"/>
              </a:solidFill>
              <a:latin typeface="Yu Gothic UI" panose="020B0500000000000000" pitchFamily="34" charset="-128"/>
              <a:ea typeface="Yu Gothic UI" panose="020B0500000000000000" pitchFamily="34" charset="-128"/>
            </a:endParaRPr>
          </a:p>
          <a:p>
            <a:pPr algn="ctr"/>
            <a:r>
              <a:rPr kumimoji="1" lang="en-US" altLang="zh-TW" sz="3200" b="1" dirty="0">
                <a:solidFill>
                  <a:srgbClr val="FFFF00"/>
                </a:solidFill>
                <a:latin typeface="Yu Gothic UI" panose="020B0500000000000000" pitchFamily="34" charset="-128"/>
                <a:ea typeface="Yu Gothic UI" panose="020B0500000000000000" pitchFamily="34" charset="-128"/>
              </a:rPr>
              <a:t>Outside of church</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Dial  425-650-1398</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Use Conference Code  849387</a:t>
            </a:r>
          </a:p>
          <a:p>
            <a:pPr algn="ctr"/>
            <a:endParaRPr kumimoji="1" lang="en-US" altLang="zh-TW" sz="2000" b="1" dirty="0">
              <a:solidFill>
                <a:srgbClr val="FFFF00"/>
              </a:solidFill>
              <a:latin typeface="Yu Gothic UI" panose="020B0500000000000000" pitchFamily="34" charset="-128"/>
              <a:ea typeface="Yu Gothic UI" panose="020B0500000000000000" pitchFamily="34" charset="-128"/>
            </a:endParaRPr>
          </a:p>
          <a:p>
            <a:pPr algn="ctr"/>
            <a:r>
              <a:rPr kumimoji="1" lang="en-US" altLang="zh-TW" sz="3200" b="1" dirty="0">
                <a:latin typeface="Yu Gothic UI" panose="020B0500000000000000" pitchFamily="34" charset="-128"/>
                <a:ea typeface="Yu Gothic UI" panose="020B0500000000000000" pitchFamily="34" charset="-128"/>
              </a:rPr>
              <a:t>In House</a:t>
            </a:r>
          </a:p>
          <a:p>
            <a:pPr algn="ctr"/>
            <a:r>
              <a:rPr kumimoji="1" lang="en-US" altLang="zh-TW" sz="4400" dirty="0">
                <a:latin typeface="Yu Gothic UI" panose="020B0500000000000000" pitchFamily="34" charset="-128"/>
                <a:ea typeface="Yu Gothic UI" panose="020B0500000000000000" pitchFamily="34" charset="-128"/>
              </a:rPr>
              <a:t>WI-FI Network = Listen Everywhere</a:t>
            </a:r>
          </a:p>
          <a:p>
            <a:pPr algn="ctr"/>
            <a:r>
              <a:rPr kumimoji="1" lang="en-US" altLang="zh-TW" sz="4400" dirty="0">
                <a:latin typeface="Yu Gothic UI" panose="020B0500000000000000" pitchFamily="34" charset="-128"/>
                <a:ea typeface="Yu Gothic UI" panose="020B0500000000000000" pitchFamily="34" charset="-128"/>
              </a:rPr>
              <a:t>Password: 12345678</a:t>
            </a:r>
          </a:p>
          <a:p>
            <a:pPr algn="ctr"/>
            <a:r>
              <a:rPr kumimoji="1" lang="en-US" altLang="zh-TW" sz="4400" dirty="0">
                <a:latin typeface="Yu Gothic UI" panose="020B0500000000000000" pitchFamily="34" charset="-128"/>
                <a:ea typeface="Yu Gothic UI" panose="020B0500000000000000" pitchFamily="34" charset="-128"/>
              </a:rPr>
              <a:t>Open </a:t>
            </a:r>
            <a:r>
              <a:rPr kumimoji="1" lang="en-US" altLang="zh-TW" sz="4400" b="1" dirty="0">
                <a:latin typeface="Yu Gothic UI" panose="020B0500000000000000" pitchFamily="34" charset="-128"/>
                <a:ea typeface="Yu Gothic UI" panose="020B0500000000000000" pitchFamily="34" charset="-128"/>
              </a:rPr>
              <a:t>Listen</a:t>
            </a:r>
            <a:r>
              <a:rPr kumimoji="1" lang="en-US" altLang="zh-TW" sz="4400" dirty="0">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Everywhere </a:t>
            </a:r>
            <a:r>
              <a:rPr kumimoji="1" lang="en-US" altLang="zh-TW" sz="4400" dirty="0">
                <a:latin typeface="Yu Gothic UI" panose="020B0500000000000000" pitchFamily="34" charset="-128"/>
                <a:ea typeface="Yu Gothic UI" panose="020B0500000000000000" pitchFamily="34" charset="-128"/>
              </a:rPr>
              <a:t>App</a:t>
            </a:r>
            <a:endParaRPr kumimoji="1" lang="en-US" altLang="zh-TW" sz="14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7554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305068"/>
            <a:ext cx="9378686" cy="29238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7:10</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10 </a:t>
            </a:r>
            <a:r>
              <a:rPr kumimoji="1" lang="zh-TW" altLang="en-US" sz="3600" b="1" dirty="0">
                <a:solidFill>
                  <a:srgbClr val="FFC000"/>
                </a:solidFill>
                <a:latin typeface="Yu Gothic UI" panose="020B0500000000000000" pitchFamily="34" charset="-128"/>
                <a:ea typeface="Yu Gothic UI" panose="020B0500000000000000" pitchFamily="34" charset="-128"/>
              </a:rPr>
              <a:t>耶 和 华 吩 咐 约 书 亚 说 ： 起 来 ！ 你 为 何 这 样 俯 伏 在 地 呢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10 The Lord said to Joshua, “Stand up! What are you doing down on your face?</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82052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305068"/>
            <a:ext cx="9378686"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7:11</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11 </a:t>
            </a:r>
            <a:r>
              <a:rPr kumimoji="1" lang="zh-TW" altLang="en-US" sz="3600" b="1" dirty="0">
                <a:solidFill>
                  <a:srgbClr val="FFC000"/>
                </a:solidFill>
                <a:latin typeface="Yu Gothic UI" panose="020B0500000000000000" pitchFamily="34" charset="-128"/>
                <a:ea typeface="Yu Gothic UI" panose="020B0500000000000000" pitchFamily="34" charset="-128"/>
              </a:rPr>
              <a:t>以 色 列 人 犯 了 罪 ， 违 背 了 我 所 吩 咐 他 们 的 约 ， 取 了 当 灭 的 物 ； 又 偷 窃 ， 又 行 诡 诈 ， 又 把 那 当 灭 的 放 在 他 们 的 家 具 里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11 Israel has sinned; they have violated my covenant, which I commanded them to keep. They have taken some of the devoted things; they have stolen, they have lied, they have put them with their own possessions. </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984328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30741" y="305068"/>
            <a:ext cx="9530517" cy="64325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7:12</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12 </a:t>
            </a:r>
            <a:r>
              <a:rPr kumimoji="1" lang="zh-TW" altLang="en-US" sz="3600" b="1" dirty="0">
                <a:solidFill>
                  <a:srgbClr val="FFC000"/>
                </a:solidFill>
                <a:latin typeface="Yu Gothic UI" panose="020B0500000000000000" pitchFamily="34" charset="-128"/>
                <a:ea typeface="Yu Gothic UI" panose="020B0500000000000000" pitchFamily="34" charset="-128"/>
              </a:rPr>
              <a:t>因 此 ， 以 色 列 人 在 仇 敌 面 前 站 立 不 住 。 他 们 在 仇 敌 面 前 转 背 逃 跑 ， 是 因 成 了 被 咒 诅 的 ； 你 们 若 不 把 当 灭 的 物 从 你 们 中 间 除 掉 ， 我 就 不 再 与 你 们 同 在 了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12 That is why the Israelites cannot stand against their enemies; they turn their backs and run because they have been made liable to destruction. I will not be with you anymore unless you destroy whatever among you is devoted to destruction.</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55319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1650936"/>
            <a:ext cx="9378686"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5400" b="1" dirty="0">
                <a:solidFill>
                  <a:srgbClr val="FFC000"/>
                </a:solidFill>
                <a:latin typeface="Yu Gothic UI" panose="020B0500000000000000" pitchFamily="34" charset="-128"/>
                <a:ea typeface="Yu Gothic UI" panose="020B0500000000000000" pitchFamily="34" charset="-128"/>
              </a:rPr>
              <a:t>我们越认识神的属性</a:t>
            </a:r>
            <a:endParaRPr kumimoji="1" lang="en-US" altLang="zh-TW" sz="5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zh-TW" altLang="en-US" sz="5400" b="1" dirty="0">
                <a:solidFill>
                  <a:srgbClr val="FFC000"/>
                </a:solidFill>
                <a:latin typeface="Yu Gothic UI" panose="020B0500000000000000" pitchFamily="34" charset="-128"/>
                <a:ea typeface="Yu Gothic UI" panose="020B0500000000000000" pitchFamily="34" charset="-128"/>
              </a:rPr>
              <a:t>我们就会越</a:t>
            </a:r>
            <a:r>
              <a:rPr kumimoji="1" lang="en-US" altLang="zh-TW" sz="5400" b="1" dirty="0">
                <a:solidFill>
                  <a:srgbClr val="FFC000"/>
                </a:solidFill>
                <a:latin typeface="Yu Gothic UI" panose="020B0500000000000000" pitchFamily="34" charset="-128"/>
                <a:ea typeface="Yu Gothic UI" panose="020B0500000000000000" pitchFamily="34" charset="-128"/>
              </a:rPr>
              <a:t> </a:t>
            </a:r>
            <a:r>
              <a:rPr kumimoji="1" lang="zh-TW" altLang="en-US" sz="5400" b="1" dirty="0">
                <a:solidFill>
                  <a:srgbClr val="FFC000"/>
                </a:solidFill>
                <a:latin typeface="Yu Gothic UI" panose="020B0500000000000000" pitchFamily="34" charset="-128"/>
                <a:ea typeface="Yu Gothic UI" panose="020B0500000000000000" pitchFamily="34" charset="-128"/>
              </a:rPr>
              <a:t>“</a:t>
            </a:r>
            <a:r>
              <a:rPr kumimoji="1" lang="zh-TW" altLang="en-US" sz="5400" b="1" dirty="0">
                <a:solidFill>
                  <a:srgbClr val="FF0000"/>
                </a:solidFill>
                <a:latin typeface="Yu Gothic UI" panose="020B0500000000000000" pitchFamily="34" charset="-128"/>
                <a:ea typeface="Yu Gothic UI" panose="020B0500000000000000" pitchFamily="34" charset="-128"/>
              </a:rPr>
              <a:t>敬畏神</a:t>
            </a:r>
            <a:r>
              <a:rPr kumimoji="1" lang="zh-TW" altLang="en-US" sz="5400" b="1" dirty="0">
                <a:solidFill>
                  <a:srgbClr val="FFC000"/>
                </a:solidFill>
                <a:latin typeface="Yu Gothic UI" panose="020B0500000000000000" pitchFamily="34" charset="-128"/>
                <a:ea typeface="Yu Gothic UI" panose="020B0500000000000000" pitchFamily="34" charset="-128"/>
              </a:rPr>
              <a:t>”</a:t>
            </a:r>
            <a:r>
              <a:rPr kumimoji="1" lang="en-US" altLang="zh-TW" sz="5400" b="1" dirty="0">
                <a:solidFill>
                  <a:srgbClr val="FFC000"/>
                </a:solidFill>
                <a:latin typeface="Yu Gothic UI" panose="020B0500000000000000" pitchFamily="34" charset="-128"/>
                <a:ea typeface="Yu Gothic UI" panose="020B0500000000000000" pitchFamily="34" charset="-128"/>
              </a:rPr>
              <a:t> </a:t>
            </a: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The more we know of God’s Attributes </a:t>
            </a: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the more we will be in awe of Him. </a:t>
            </a:r>
          </a:p>
        </p:txBody>
      </p:sp>
    </p:spTree>
    <p:extLst>
      <p:ext uri="{BB962C8B-B14F-4D97-AF65-F5344CB8AC3E}">
        <p14:creationId xmlns:p14="http://schemas.microsoft.com/office/powerpoint/2010/main" val="3158994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30741" y="305068"/>
            <a:ext cx="9530517" cy="59400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8:1</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 </a:t>
            </a:r>
            <a:r>
              <a:rPr kumimoji="1" lang="zh-TW" altLang="en-US" sz="3600" b="1" dirty="0">
                <a:solidFill>
                  <a:srgbClr val="FFC000"/>
                </a:solidFill>
                <a:latin typeface="Yu Gothic UI" panose="020B0500000000000000" pitchFamily="34" charset="-128"/>
                <a:ea typeface="Yu Gothic UI" panose="020B0500000000000000" pitchFamily="34" charset="-128"/>
              </a:rPr>
              <a:t>耶 和 华 对 约 书 亚 说 ： 不 要 惧 怕 ， 也 不 要 惊 惶 。 你 起 来 ， 率 领 一 切 兵 丁 上 艾 城 去 ， 我 已 经 把 艾 城 的 王 和 他 的 民 、 他 的 城 ， 并 他 的 地 ， 都 交 在 你 手 里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800" b="1" dirty="0">
                <a:latin typeface="Yu Gothic UI" panose="020B0500000000000000" pitchFamily="34" charset="-128"/>
                <a:ea typeface="Yu Gothic UI" panose="020B0500000000000000" pitchFamily="34" charset="-128"/>
              </a:rPr>
              <a:t>1 Then the Lord said to Joshua, “Do not be afraid; do not be discouraged. Take the whole army with you, and go up and attack Ai. For I have delivered into your hands the king of Ai, his people, his city and his land. 2 You shall do to Ai and its king as you did to Jericho and its king, except that you may carry off their plunder and livestock for yourselves. Set an ambush behind the city.”</a:t>
            </a:r>
            <a:endParaRPr kumimoji="1" lang="zh-TW" altLang="en-US" sz="28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01275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30741" y="305068"/>
            <a:ext cx="9530517" cy="38472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8:34</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34 </a:t>
            </a:r>
            <a:r>
              <a:rPr kumimoji="1" lang="zh-TW" altLang="en-US" sz="3600" b="1" dirty="0">
                <a:solidFill>
                  <a:srgbClr val="FFC000"/>
                </a:solidFill>
                <a:latin typeface="Yu Gothic UI" panose="020B0500000000000000" pitchFamily="34" charset="-128"/>
                <a:ea typeface="Yu Gothic UI" panose="020B0500000000000000" pitchFamily="34" charset="-128"/>
              </a:rPr>
              <a:t>随 後 ， 约 书 亚 将 律 法 上 祝 福 、 咒 诅 的 话 ， 照 着 律 法 书 上 一 切 所 写 的 ， 都 宣 读 了 一 遍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34 Afterward, Joshua read all the words of the law—the blessings and the curses—just as it is written in the Book of the Law.</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672171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30741" y="305068"/>
            <a:ext cx="9530517" cy="538609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8:35</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35 </a:t>
            </a:r>
            <a:r>
              <a:rPr kumimoji="1" lang="zh-TW" altLang="en-US" sz="3600" b="1" dirty="0">
                <a:solidFill>
                  <a:srgbClr val="FFC000"/>
                </a:solidFill>
                <a:latin typeface="Yu Gothic UI" panose="020B0500000000000000" pitchFamily="34" charset="-128"/>
                <a:ea typeface="Yu Gothic UI" panose="020B0500000000000000" pitchFamily="34" charset="-128"/>
              </a:rPr>
              <a:t>摩 西 所 吩 咐 的 一 切 话 ， 约 书 亚 在 以 色 列 全 会 众 和 妇 女 、 孩 子 ， 并 他 们 中 间 寄 居 的 外 人 面 前 ， 没 有 一 句 不 宣 读 的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35 There was not a word of all that Moses had commanded that Joshua did not read to the whole assembly of Israel, including the women and children, and the foreigners who lived among them.</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285296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outdoor&#10;&#10;Description automatically generated">
            <a:extLst>
              <a:ext uri="{FF2B5EF4-FFF2-40B4-BE49-F238E27FC236}">
                <a16:creationId xmlns:a16="http://schemas.microsoft.com/office/drawing/2014/main" id="{8FC39973-0A44-734E-9CB6-E6362533AE3B}"/>
              </a:ext>
            </a:extLst>
          </p:cNvPr>
          <p:cNvPicPr>
            <a:picLocks noChangeAspect="1"/>
          </p:cNvPicPr>
          <p:nvPr/>
        </p:nvPicPr>
        <p:blipFill>
          <a:blip r:embed="rId2"/>
          <a:stretch>
            <a:fillRect/>
          </a:stretch>
        </p:blipFill>
        <p:spPr>
          <a:xfrm>
            <a:off x="2245847" y="609373"/>
            <a:ext cx="7493899" cy="56392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56181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73332" y="489734"/>
            <a:ext cx="8944668" cy="587853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C000"/>
                </a:solidFill>
                <a:latin typeface="Yu Gothic UI" panose="020B0500000000000000" pitchFamily="34" charset="-128"/>
                <a:ea typeface="Yu Gothic UI" panose="020B0500000000000000" pitchFamily="34" charset="-128"/>
              </a:rPr>
              <a:t>四方面我们可以做的</a:t>
            </a:r>
            <a:r>
              <a:rPr kumimoji="1" lang="en-US" altLang="zh-TW" sz="3600" b="1" dirty="0">
                <a:solidFill>
                  <a:srgbClr val="FFC000"/>
                </a:solidFill>
                <a:latin typeface="Yu Gothic UI" panose="020B0500000000000000" pitchFamily="34" charset="-128"/>
                <a:ea typeface="Yu Gothic UI" panose="020B0500000000000000" pitchFamily="34" charset="-128"/>
              </a:rPr>
              <a:t>  </a:t>
            </a:r>
            <a:r>
              <a:rPr kumimoji="1" lang="en-US" altLang="zh-TW" sz="2800" b="1" dirty="0">
                <a:latin typeface="Yu Gothic UI" panose="020B0500000000000000" pitchFamily="34" charset="-128"/>
                <a:ea typeface="Yu Gothic UI" panose="020B0500000000000000" pitchFamily="34" charset="-128"/>
              </a:rPr>
              <a:t>Four areas We must act on</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 </a:t>
            </a:r>
            <a:r>
              <a:rPr kumimoji="1" lang="zh-TW" altLang="en-US" sz="3600" b="1" dirty="0">
                <a:solidFill>
                  <a:srgbClr val="FFC000"/>
                </a:solidFill>
                <a:latin typeface="Yu Gothic UI" panose="020B0500000000000000" pitchFamily="34" charset="-128"/>
                <a:ea typeface="Yu Gothic UI" panose="020B0500000000000000" pitchFamily="34" charset="-128"/>
              </a:rPr>
              <a:t>要尽量装备好自己（真理和实用两方面）</a:t>
            </a:r>
            <a:r>
              <a:rPr kumimoji="1" lang="en-US" altLang="zh-TW" sz="2800" b="1" dirty="0">
                <a:latin typeface="Yu Gothic UI" panose="020B0500000000000000" pitchFamily="34" charset="-128"/>
                <a:ea typeface="Yu Gothic UI" panose="020B0500000000000000" pitchFamily="34" charset="-128"/>
              </a:rPr>
              <a:t>We must be well-equipped in Truth &amp; Practicality.</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2. </a:t>
            </a:r>
            <a:r>
              <a:rPr kumimoji="1" lang="zh-TW" altLang="en-US" sz="3600" b="1" dirty="0">
                <a:solidFill>
                  <a:srgbClr val="FFC000"/>
                </a:solidFill>
                <a:latin typeface="Yu Gothic UI" panose="020B0500000000000000" pitchFamily="34" charset="-128"/>
                <a:ea typeface="Yu Gothic UI" panose="020B0500000000000000" pitchFamily="34" charset="-128"/>
              </a:rPr>
              <a:t>要联合更多的基督精兵，靠主站立得稳</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800" b="1" dirty="0">
                <a:latin typeface="Yu Gothic UI" panose="020B0500000000000000" pitchFamily="34" charset="-128"/>
                <a:ea typeface="Yu Gothic UI" panose="020B0500000000000000" pitchFamily="34" charset="-128"/>
              </a:rPr>
              <a:t>All you Soldiers of Christ, be United &amp; Stand firm in the Lord.</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3. </a:t>
            </a:r>
            <a:r>
              <a:rPr kumimoji="1" lang="zh-TW" altLang="en-US" sz="3600" b="1" dirty="0">
                <a:solidFill>
                  <a:srgbClr val="FFC000"/>
                </a:solidFill>
                <a:latin typeface="Yu Gothic UI" panose="020B0500000000000000" pitchFamily="34" charset="-128"/>
                <a:ea typeface="Yu Gothic UI" panose="020B0500000000000000" pitchFamily="34" charset="-128"/>
              </a:rPr>
              <a:t>要鼓励软弱的弟兄姐妹刚强壮胆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800" b="1" dirty="0">
                <a:latin typeface="Yu Gothic UI" panose="020B0500000000000000" pitchFamily="34" charset="-128"/>
                <a:ea typeface="Yu Gothic UI" panose="020B0500000000000000" pitchFamily="34" charset="-128"/>
              </a:rPr>
              <a:t>We must encourage Brothers &amp; Sisters to be Strong and Courageous</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4. </a:t>
            </a:r>
            <a:r>
              <a:rPr kumimoji="1" lang="zh-TW" altLang="en-US" sz="3600" b="1" dirty="0">
                <a:solidFill>
                  <a:srgbClr val="FFC000"/>
                </a:solidFill>
                <a:latin typeface="Yu Gothic UI" panose="020B0500000000000000" pitchFamily="34" charset="-128"/>
                <a:ea typeface="Yu Gothic UI" panose="020B0500000000000000" pitchFamily="34" charset="-128"/>
              </a:rPr>
              <a:t>又拿起圣灵的宝剑，奋勇向前征战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800" b="1" dirty="0">
                <a:latin typeface="Yu Gothic UI" panose="020B0500000000000000" pitchFamily="34" charset="-128"/>
                <a:ea typeface="Yu Gothic UI" panose="020B0500000000000000" pitchFamily="34" charset="-128"/>
              </a:rPr>
              <a:t>Take up the Sword of the Spirit and Forge ahead into Battle.</a:t>
            </a:r>
          </a:p>
        </p:txBody>
      </p:sp>
    </p:spTree>
    <p:extLst>
      <p:ext uri="{BB962C8B-B14F-4D97-AF65-F5344CB8AC3E}">
        <p14:creationId xmlns:p14="http://schemas.microsoft.com/office/powerpoint/2010/main" val="3798554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30741" y="305068"/>
            <a:ext cx="9530517" cy="458587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以 弗 所 書 </a:t>
            </a:r>
            <a:r>
              <a:rPr kumimoji="1" lang="en-US" altLang="zh-TW" sz="4000" b="1" dirty="0">
                <a:latin typeface="Yu Gothic UI" panose="020B0500000000000000" pitchFamily="34" charset="-128"/>
                <a:ea typeface="Yu Gothic UI" panose="020B0500000000000000" pitchFamily="34" charset="-128"/>
              </a:rPr>
              <a:t>Ephesians</a:t>
            </a:r>
            <a:r>
              <a:rPr kumimoji="1" lang="en-US" altLang="zh-TW" sz="4000" b="1" dirty="0">
                <a:solidFill>
                  <a:srgbClr val="FFC000"/>
                </a:solidFill>
                <a:latin typeface="Yu Gothic UI" panose="020B0500000000000000" pitchFamily="34" charset="-128"/>
                <a:ea typeface="Yu Gothic UI" panose="020B0500000000000000" pitchFamily="34" charset="-128"/>
              </a:rPr>
              <a:t> 6:13-18</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13 </a:t>
            </a:r>
            <a:r>
              <a:rPr kumimoji="1" lang="zh-TW" altLang="en-US" sz="3600" b="1" dirty="0">
                <a:solidFill>
                  <a:srgbClr val="FFC000"/>
                </a:solidFill>
                <a:latin typeface="Yu Gothic UI" panose="020B0500000000000000" pitchFamily="34" charset="-128"/>
                <a:ea typeface="Yu Gothic UI" panose="020B0500000000000000" pitchFamily="34" charset="-128"/>
              </a:rPr>
              <a:t>所 以 ， 要 拿 起 神 所 赐 的 全 副 军 装 ， 好 在 磨 难 的 日 子 抵 挡 仇 敌 ， 并 且 成 就 了 一 切 ， 还 能 站 立 得 住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13 Therefore put on the full armor of God, so that when the day of evil comes, you may be able to stand your ground, and after you have done everything, to stand.</a:t>
            </a:r>
          </a:p>
        </p:txBody>
      </p:sp>
    </p:spTree>
    <p:extLst>
      <p:ext uri="{BB962C8B-B14F-4D97-AF65-F5344CB8AC3E}">
        <p14:creationId xmlns:p14="http://schemas.microsoft.com/office/powerpoint/2010/main" val="3262477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hessman&#10;&#10;Description automatically generated">
            <a:extLst>
              <a:ext uri="{FF2B5EF4-FFF2-40B4-BE49-F238E27FC236}">
                <a16:creationId xmlns:a16="http://schemas.microsoft.com/office/drawing/2014/main" id="{9472EDE2-E91C-3F4F-95E1-E86774CDCF63}"/>
              </a:ext>
            </a:extLst>
          </p:cNvPr>
          <p:cNvPicPr>
            <a:picLocks noChangeAspect="1"/>
          </p:cNvPicPr>
          <p:nvPr/>
        </p:nvPicPr>
        <p:blipFill>
          <a:blip r:embed="rId2"/>
          <a:stretch>
            <a:fillRect/>
          </a:stretch>
        </p:blipFill>
        <p:spPr>
          <a:xfrm>
            <a:off x="0" y="-1"/>
            <a:ext cx="12192000" cy="6831509"/>
          </a:xfrm>
          <a:prstGeom prst="rect">
            <a:avLst/>
          </a:prstGeom>
        </p:spPr>
      </p:pic>
      <p:sp>
        <p:nvSpPr>
          <p:cNvPr id="6" name="文字方塊 6">
            <a:extLst>
              <a:ext uri="{FF2B5EF4-FFF2-40B4-BE49-F238E27FC236}">
                <a16:creationId xmlns:a16="http://schemas.microsoft.com/office/drawing/2014/main" id="{7FB2DC64-171C-F34E-9151-19F6E08A8FB9}"/>
              </a:ext>
            </a:extLst>
          </p:cNvPr>
          <p:cNvSpPr txBox="1"/>
          <p:nvPr/>
        </p:nvSpPr>
        <p:spPr>
          <a:xfrm>
            <a:off x="1831767" y="3976724"/>
            <a:ext cx="2549228" cy="830997"/>
          </a:xfrm>
          <a:prstGeom prst="rect">
            <a:avLst/>
          </a:prstGeom>
          <a:noFill/>
          <a:effectLst>
            <a:glow>
              <a:srgbClr val="790C00"/>
            </a:glow>
          </a:effectLst>
        </p:spPr>
        <p:txBody>
          <a:bodyPr wrap="square" rtlCol="0">
            <a:spAutoFit/>
          </a:bodyPr>
          <a:lstStyle/>
          <a:p>
            <a:r>
              <a:rPr lang="zh-TW" altLang="en-US" sz="2400" dirty="0">
                <a:latin typeface="Yu Gothic UI" panose="020B0500000000000000" pitchFamily="34" charset="-128"/>
                <a:ea typeface="Yu Gothic UI" panose="020B0500000000000000" pitchFamily="34" charset="-128"/>
              </a:rPr>
              <a:t>房正豪牧師</a:t>
            </a:r>
            <a:endParaRPr lang="en-US" altLang="zh-TW" sz="2400" dirty="0">
              <a:latin typeface="Yu Gothic UI" panose="020B0500000000000000" pitchFamily="34" charset="-128"/>
              <a:ea typeface="Yu Gothic UI" panose="020B0500000000000000" pitchFamily="34" charset="-128"/>
            </a:endParaRPr>
          </a:p>
          <a:p>
            <a:r>
              <a:rPr lang="en-US" altLang="zh-TW" sz="2400" dirty="0">
                <a:latin typeface="Yu Gothic UI" panose="020B0500000000000000" pitchFamily="34" charset="-128"/>
                <a:ea typeface="Yu Gothic UI" panose="020B0500000000000000" pitchFamily="34" charset="-128"/>
              </a:rPr>
              <a:t>Rev. Steven Fang</a:t>
            </a:r>
            <a:endParaRPr kumimoji="1" lang="zh-TW" altLang="en-US" sz="2800" dirty="0">
              <a:ln w="10160">
                <a:solidFill>
                  <a:schemeClr val="accent5"/>
                </a:solidFill>
                <a:prstDash val="solid"/>
              </a:ln>
              <a:effectLst>
                <a:glow rad="50800">
                  <a:schemeClr val="bg1"/>
                </a:glow>
                <a:outerShdw blurRad="38100" dist="22860" dir="5400000" algn="tl" rotWithShape="0">
                  <a:srgbClr val="000000">
                    <a:alpha val="30000"/>
                  </a:srgbClr>
                </a:outerShd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33975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30741" y="305068"/>
            <a:ext cx="9530517"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以 弗 所 書 </a:t>
            </a:r>
            <a:r>
              <a:rPr kumimoji="1" lang="en-US" altLang="zh-TW" sz="4000" b="1" dirty="0">
                <a:latin typeface="Yu Gothic UI" panose="020B0500000000000000" pitchFamily="34" charset="-128"/>
                <a:ea typeface="Yu Gothic UI" panose="020B0500000000000000" pitchFamily="34" charset="-128"/>
              </a:rPr>
              <a:t>Ephesians</a:t>
            </a:r>
            <a:r>
              <a:rPr kumimoji="1" lang="en-US" altLang="zh-TW" sz="4000" b="1" dirty="0">
                <a:solidFill>
                  <a:srgbClr val="FFC000"/>
                </a:solidFill>
                <a:latin typeface="Yu Gothic UI" panose="020B0500000000000000" pitchFamily="34" charset="-128"/>
                <a:ea typeface="Yu Gothic UI" panose="020B0500000000000000" pitchFamily="34" charset="-128"/>
              </a:rPr>
              <a:t> 6:13-18</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14 </a:t>
            </a:r>
            <a:r>
              <a:rPr kumimoji="1" lang="zh-TW" altLang="en-US" sz="3600" b="1" dirty="0">
                <a:solidFill>
                  <a:srgbClr val="FFC000"/>
                </a:solidFill>
                <a:latin typeface="Yu Gothic UI" panose="020B0500000000000000" pitchFamily="34" charset="-128"/>
                <a:ea typeface="Yu Gothic UI" panose="020B0500000000000000" pitchFamily="34" charset="-128"/>
              </a:rPr>
              <a:t>所 以 要 站 稳 了 ， 用 真 理 当 作 带 子 束 腰 ， 用 公 义 当 作 护 心 镜 遮 胸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14 Stand firm then, with the belt of truth buckled around your waist, with the breastplate of righteousness in place,</a:t>
            </a:r>
            <a:endParaRPr kumimoji="1" lang="zh-TW" altLang="en-US" sz="3600" b="1" dirty="0">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15 </a:t>
            </a:r>
            <a:r>
              <a:rPr kumimoji="1" lang="zh-TW" altLang="en-US" sz="3600" b="1" dirty="0">
                <a:solidFill>
                  <a:srgbClr val="FFC000"/>
                </a:solidFill>
                <a:latin typeface="Yu Gothic UI" panose="020B0500000000000000" pitchFamily="34" charset="-128"/>
                <a:ea typeface="Yu Gothic UI" panose="020B0500000000000000" pitchFamily="34" charset="-128"/>
              </a:rPr>
              <a:t>又 用 平 安 的 福 音 当 作 预 备 走 路 的 鞋 穿 在 脚 上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15 and with your feet fitted with the readiness that comes from the gospel of peace. </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62155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30741" y="305068"/>
            <a:ext cx="9530517" cy="569386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以 弗 所 書 </a:t>
            </a:r>
            <a:r>
              <a:rPr kumimoji="1" lang="en-US" altLang="zh-TW" sz="4000" b="1" dirty="0">
                <a:latin typeface="Yu Gothic UI" panose="020B0500000000000000" pitchFamily="34" charset="-128"/>
                <a:ea typeface="Yu Gothic UI" panose="020B0500000000000000" pitchFamily="34" charset="-128"/>
              </a:rPr>
              <a:t>Ephesians</a:t>
            </a:r>
            <a:r>
              <a:rPr kumimoji="1" lang="en-US" altLang="zh-TW" sz="4000" b="1" dirty="0">
                <a:solidFill>
                  <a:srgbClr val="FFC000"/>
                </a:solidFill>
                <a:latin typeface="Yu Gothic UI" panose="020B0500000000000000" pitchFamily="34" charset="-128"/>
                <a:ea typeface="Yu Gothic UI" panose="020B0500000000000000" pitchFamily="34" charset="-128"/>
              </a:rPr>
              <a:t> 6:13-18</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16 </a:t>
            </a:r>
            <a:r>
              <a:rPr kumimoji="1" lang="zh-TW" altLang="en-US" sz="3600" b="1" dirty="0">
                <a:solidFill>
                  <a:srgbClr val="FFC000"/>
                </a:solidFill>
                <a:latin typeface="Yu Gothic UI" panose="020B0500000000000000" pitchFamily="34" charset="-128"/>
                <a:ea typeface="Yu Gothic UI" panose="020B0500000000000000" pitchFamily="34" charset="-128"/>
              </a:rPr>
              <a:t>此 外 ， 又 拿 着 信 德 当 作 藤</a:t>
            </a:r>
            <a:r>
              <a:rPr kumimoji="1" lang="en-US" altLang="zh-TW" sz="3600" b="1" dirty="0">
                <a:solidFill>
                  <a:srgbClr val="FFC000"/>
                </a:solidFill>
                <a:latin typeface="Yu Gothic UI" panose="020B0500000000000000" pitchFamily="34" charset="-128"/>
                <a:ea typeface="Yu Gothic UI" panose="020B0500000000000000" pitchFamily="34" charset="-128"/>
              </a:rPr>
              <a:t> </a:t>
            </a:r>
            <a:r>
              <a:rPr kumimoji="1" lang="zh-TW" altLang="en-US" sz="3600" b="1" dirty="0">
                <a:solidFill>
                  <a:srgbClr val="FFC000"/>
                </a:solidFill>
                <a:latin typeface="Yu Gothic UI" panose="020B0500000000000000" pitchFamily="34" charset="-128"/>
                <a:ea typeface="Yu Gothic UI" panose="020B0500000000000000" pitchFamily="34" charset="-128"/>
              </a:rPr>
              <a:t>牌 ， 可 以 灭 尽 那 恶 者 一 切 的 火 箭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16 In addition to all this, take up the shield of faith, with which you can extinguish all the flaming arrows of the evil one.</a:t>
            </a:r>
            <a:endParaRPr kumimoji="1" lang="zh-TW" altLang="en-US" sz="3600" b="1" dirty="0">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17 </a:t>
            </a:r>
            <a:r>
              <a:rPr kumimoji="1" lang="zh-TW" altLang="en-US" sz="3600" b="1" dirty="0">
                <a:solidFill>
                  <a:srgbClr val="FFC000"/>
                </a:solidFill>
                <a:latin typeface="Yu Gothic UI" panose="020B0500000000000000" pitchFamily="34" charset="-128"/>
                <a:ea typeface="Yu Gothic UI" panose="020B0500000000000000" pitchFamily="34" charset="-128"/>
              </a:rPr>
              <a:t>并 戴 上 救 恩 的 头 盔 ， 拿 着 圣 灵 的 宝 剑 ， 就 是 神 的 道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17 Take the helmet of salvation and the sword of the Spirit, which is the word of God</a:t>
            </a:r>
            <a:r>
              <a:rPr kumimoji="1" lang="en-US" altLang="zh-TW" sz="3600" b="1" dirty="0">
                <a:solidFill>
                  <a:srgbClr val="FFC000"/>
                </a:solidFill>
                <a:latin typeface="Yu Gothic UI" panose="020B0500000000000000" pitchFamily="34" charset="-128"/>
                <a:ea typeface="Yu Gothic UI" panose="020B0500000000000000" pitchFamily="34" charset="-128"/>
              </a:rPr>
              <a:t>.</a:t>
            </a:r>
            <a:endParaRPr kumimoji="1" lang="zh-TW" altLang="en-US" sz="3600" b="1" dirty="0">
              <a:solidFill>
                <a:srgbClr val="FFC000"/>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55234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330741" y="305068"/>
            <a:ext cx="9530517" cy="403187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以 弗 所 書 </a:t>
            </a:r>
            <a:r>
              <a:rPr kumimoji="1" lang="en-US" altLang="zh-TW" sz="4000" b="1" dirty="0">
                <a:latin typeface="Yu Gothic UI" panose="020B0500000000000000" pitchFamily="34" charset="-128"/>
                <a:ea typeface="Yu Gothic UI" panose="020B0500000000000000" pitchFamily="34" charset="-128"/>
              </a:rPr>
              <a:t>Ephesians</a:t>
            </a:r>
            <a:r>
              <a:rPr kumimoji="1" lang="en-US" altLang="zh-TW" sz="4000" b="1" dirty="0">
                <a:solidFill>
                  <a:srgbClr val="FFC000"/>
                </a:solidFill>
                <a:latin typeface="Yu Gothic UI" panose="020B0500000000000000" pitchFamily="34" charset="-128"/>
                <a:ea typeface="Yu Gothic UI" panose="020B0500000000000000" pitchFamily="34" charset="-128"/>
              </a:rPr>
              <a:t> 6:13-18</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18 </a:t>
            </a:r>
            <a:r>
              <a:rPr kumimoji="1" lang="zh-TW" altLang="en-US" sz="3600" b="1" dirty="0">
                <a:solidFill>
                  <a:srgbClr val="FFC000"/>
                </a:solidFill>
                <a:latin typeface="Yu Gothic UI" panose="020B0500000000000000" pitchFamily="34" charset="-128"/>
                <a:ea typeface="Yu Gothic UI" panose="020B0500000000000000" pitchFamily="34" charset="-128"/>
              </a:rPr>
              <a:t>靠 着 圣 灵 ， 随 时 多 方 祷 告 祈 求 ； 并 要 在 此 儆 醒 不 倦 ， 为 众 圣 徒 祈 求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18 And pray in the Spirit on all occasions with all kinds of prayers and requests. With this in mind, be alert and always keep on praying for all the Lord’s people. </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4388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6" descr="A picture containing text, book&#10;&#10;Description automatically generated">
            <a:extLst>
              <a:ext uri="{FF2B5EF4-FFF2-40B4-BE49-F238E27FC236}">
                <a16:creationId xmlns:a16="http://schemas.microsoft.com/office/drawing/2014/main" id="{964370AB-0073-9A41-8314-4B1E51DE3A1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6639"/>
          <a:stretch/>
        </p:blipFill>
        <p:spPr>
          <a:xfrm>
            <a:off x="-42572" y="10"/>
            <a:ext cx="12191980" cy="6857990"/>
          </a:xfrm>
          <a:prstGeom prst="rect">
            <a:avLst/>
          </a:prstGeom>
          <a:ln>
            <a:noFill/>
          </a:ln>
          <a:effectLst>
            <a:softEdge rad="112500"/>
          </a:effectLst>
        </p:spPr>
      </p:pic>
      <p:sp>
        <p:nvSpPr>
          <p:cNvPr id="8" name="TextBox 7">
            <a:extLst>
              <a:ext uri="{FF2B5EF4-FFF2-40B4-BE49-F238E27FC236}">
                <a16:creationId xmlns:a16="http://schemas.microsoft.com/office/drawing/2014/main" id="{5A177D9C-19FB-6445-8E16-30F5D9AC412D}"/>
              </a:ext>
            </a:extLst>
          </p:cNvPr>
          <p:cNvSpPr txBox="1"/>
          <p:nvPr/>
        </p:nvSpPr>
        <p:spPr>
          <a:xfrm>
            <a:off x="9296399" y="5283048"/>
            <a:ext cx="800219" cy="461665"/>
          </a:xfrm>
          <a:prstGeom prst="rect">
            <a:avLst/>
          </a:prstGeom>
          <a:noFill/>
        </p:spPr>
        <p:txBody>
          <a:bodyPr wrap="none" rtlCol="0">
            <a:spAutoFit/>
          </a:bodyPr>
          <a:lstStyle/>
          <a:p>
            <a:r>
              <a:rPr lang="zh-TW" altLang="en-US" sz="2400" b="1" dirty="0">
                <a:latin typeface="Yu Gothic UI" panose="020B0500000000000000" pitchFamily="34" charset="-128"/>
                <a:ea typeface="Yu Gothic UI" panose="020B0500000000000000" pitchFamily="34" charset="-128"/>
              </a:rPr>
              <a:t>平安</a:t>
            </a:r>
            <a:endParaRPr lang="en-US" sz="2400" b="1" dirty="0">
              <a:latin typeface="Yu Gothic UI" panose="020B0500000000000000" pitchFamily="34" charset="-128"/>
              <a:ea typeface="Yu Gothic UI" panose="020B0500000000000000" pitchFamily="34" charset="-128"/>
            </a:endParaRPr>
          </a:p>
        </p:txBody>
      </p:sp>
      <p:sp>
        <p:nvSpPr>
          <p:cNvPr id="10" name="TextBox 9">
            <a:extLst>
              <a:ext uri="{FF2B5EF4-FFF2-40B4-BE49-F238E27FC236}">
                <a16:creationId xmlns:a16="http://schemas.microsoft.com/office/drawing/2014/main" id="{AF63C610-72E5-5645-B95C-0F387E257FCF}"/>
              </a:ext>
            </a:extLst>
          </p:cNvPr>
          <p:cNvSpPr txBox="1"/>
          <p:nvPr/>
        </p:nvSpPr>
        <p:spPr>
          <a:xfrm>
            <a:off x="2189016" y="3198162"/>
            <a:ext cx="800219" cy="461665"/>
          </a:xfrm>
          <a:prstGeom prst="rect">
            <a:avLst/>
          </a:prstGeom>
          <a:noFill/>
        </p:spPr>
        <p:txBody>
          <a:bodyPr wrap="none" rtlCol="0">
            <a:spAutoFit/>
          </a:bodyPr>
          <a:lstStyle/>
          <a:p>
            <a:r>
              <a:rPr lang="zh-TW" altLang="en-US" sz="2400" b="1" dirty="0">
                <a:latin typeface="Yu Gothic UI" panose="020B0500000000000000" pitchFamily="34" charset="-128"/>
                <a:ea typeface="Yu Gothic UI" panose="020B0500000000000000" pitchFamily="34" charset="-128"/>
              </a:rPr>
              <a:t>公义</a:t>
            </a:r>
            <a:endParaRPr lang="en-US" sz="2400" b="1" dirty="0">
              <a:latin typeface="Yu Gothic UI" panose="020B0500000000000000" pitchFamily="34" charset="-128"/>
              <a:ea typeface="Yu Gothic UI" panose="020B0500000000000000" pitchFamily="34" charset="-128"/>
            </a:endParaRPr>
          </a:p>
        </p:txBody>
      </p:sp>
      <p:sp>
        <p:nvSpPr>
          <p:cNvPr id="11" name="TextBox 10">
            <a:extLst>
              <a:ext uri="{FF2B5EF4-FFF2-40B4-BE49-F238E27FC236}">
                <a16:creationId xmlns:a16="http://schemas.microsoft.com/office/drawing/2014/main" id="{FC214600-8EDC-9B4F-8A8D-281736C9D2E3}"/>
              </a:ext>
            </a:extLst>
          </p:cNvPr>
          <p:cNvSpPr txBox="1"/>
          <p:nvPr/>
        </p:nvSpPr>
        <p:spPr>
          <a:xfrm>
            <a:off x="2189015" y="1454956"/>
            <a:ext cx="800219" cy="461665"/>
          </a:xfrm>
          <a:prstGeom prst="rect">
            <a:avLst/>
          </a:prstGeom>
          <a:noFill/>
        </p:spPr>
        <p:txBody>
          <a:bodyPr wrap="none" rtlCol="0">
            <a:spAutoFit/>
          </a:bodyPr>
          <a:lstStyle/>
          <a:p>
            <a:r>
              <a:rPr lang="zh-TW" altLang="en-US" sz="2400" b="1" dirty="0">
                <a:latin typeface="Yu Gothic UI" panose="020B0500000000000000" pitchFamily="34" charset="-128"/>
                <a:ea typeface="Yu Gothic UI" panose="020B0500000000000000" pitchFamily="34" charset="-128"/>
              </a:rPr>
              <a:t>圣灵</a:t>
            </a:r>
            <a:endParaRPr lang="en-US" sz="2400" b="1" dirty="0">
              <a:latin typeface="Yu Gothic UI" panose="020B0500000000000000" pitchFamily="34" charset="-128"/>
              <a:ea typeface="Yu Gothic UI" panose="020B0500000000000000" pitchFamily="34" charset="-128"/>
            </a:endParaRPr>
          </a:p>
        </p:txBody>
      </p:sp>
      <p:sp>
        <p:nvSpPr>
          <p:cNvPr id="12" name="TextBox 11">
            <a:extLst>
              <a:ext uri="{FF2B5EF4-FFF2-40B4-BE49-F238E27FC236}">
                <a16:creationId xmlns:a16="http://schemas.microsoft.com/office/drawing/2014/main" id="{61E94264-15C3-BE4E-913B-8133DC500199}"/>
              </a:ext>
            </a:extLst>
          </p:cNvPr>
          <p:cNvSpPr txBox="1"/>
          <p:nvPr/>
        </p:nvSpPr>
        <p:spPr>
          <a:xfrm>
            <a:off x="9202765" y="3198161"/>
            <a:ext cx="800219" cy="461665"/>
          </a:xfrm>
          <a:prstGeom prst="rect">
            <a:avLst/>
          </a:prstGeom>
          <a:noFill/>
        </p:spPr>
        <p:txBody>
          <a:bodyPr wrap="none" rtlCol="0">
            <a:spAutoFit/>
          </a:bodyPr>
          <a:lstStyle/>
          <a:p>
            <a:r>
              <a:rPr lang="zh-TW" altLang="en-US" sz="2400" b="1" dirty="0">
                <a:latin typeface="Yu Gothic UI" panose="020B0500000000000000" pitchFamily="34" charset="-128"/>
                <a:ea typeface="Yu Gothic UI" panose="020B0500000000000000" pitchFamily="34" charset="-128"/>
              </a:rPr>
              <a:t>信德</a:t>
            </a:r>
            <a:endParaRPr lang="en-US" sz="2400" b="1" dirty="0">
              <a:latin typeface="Yu Gothic UI" panose="020B0500000000000000" pitchFamily="34" charset="-128"/>
              <a:ea typeface="Yu Gothic UI" panose="020B0500000000000000" pitchFamily="34" charset="-128"/>
            </a:endParaRPr>
          </a:p>
        </p:txBody>
      </p:sp>
      <p:sp>
        <p:nvSpPr>
          <p:cNvPr id="13" name="TextBox 12">
            <a:extLst>
              <a:ext uri="{FF2B5EF4-FFF2-40B4-BE49-F238E27FC236}">
                <a16:creationId xmlns:a16="http://schemas.microsoft.com/office/drawing/2014/main" id="{1158468D-0B53-3444-9507-F91C756E611D}"/>
              </a:ext>
            </a:extLst>
          </p:cNvPr>
          <p:cNvSpPr txBox="1"/>
          <p:nvPr/>
        </p:nvSpPr>
        <p:spPr>
          <a:xfrm>
            <a:off x="2189014" y="4710535"/>
            <a:ext cx="800219" cy="461665"/>
          </a:xfrm>
          <a:prstGeom prst="rect">
            <a:avLst/>
          </a:prstGeom>
          <a:noFill/>
        </p:spPr>
        <p:txBody>
          <a:bodyPr wrap="none" rtlCol="0">
            <a:spAutoFit/>
          </a:bodyPr>
          <a:lstStyle/>
          <a:p>
            <a:r>
              <a:rPr lang="zh-TW" altLang="en-US" sz="2400" b="1" dirty="0">
                <a:latin typeface="Yu Gothic UI" panose="020B0500000000000000" pitchFamily="34" charset="-128"/>
                <a:ea typeface="Yu Gothic UI" panose="020B0500000000000000" pitchFamily="34" charset="-128"/>
              </a:rPr>
              <a:t>真理</a:t>
            </a:r>
            <a:endParaRPr lang="en-US" sz="2400" b="1" dirty="0">
              <a:latin typeface="Yu Gothic UI" panose="020B0500000000000000" pitchFamily="34" charset="-128"/>
              <a:ea typeface="Yu Gothic UI" panose="020B0500000000000000" pitchFamily="34" charset="-128"/>
            </a:endParaRPr>
          </a:p>
        </p:txBody>
      </p:sp>
      <p:sp>
        <p:nvSpPr>
          <p:cNvPr id="14" name="TextBox 13">
            <a:extLst>
              <a:ext uri="{FF2B5EF4-FFF2-40B4-BE49-F238E27FC236}">
                <a16:creationId xmlns:a16="http://schemas.microsoft.com/office/drawing/2014/main" id="{6335DCFC-D316-8B47-AA57-F8AAA01C3575}"/>
              </a:ext>
            </a:extLst>
          </p:cNvPr>
          <p:cNvSpPr txBox="1"/>
          <p:nvPr/>
        </p:nvSpPr>
        <p:spPr>
          <a:xfrm>
            <a:off x="9202764" y="1574939"/>
            <a:ext cx="800219" cy="461665"/>
          </a:xfrm>
          <a:prstGeom prst="rect">
            <a:avLst/>
          </a:prstGeom>
          <a:noFill/>
        </p:spPr>
        <p:txBody>
          <a:bodyPr wrap="none" rtlCol="0">
            <a:spAutoFit/>
          </a:bodyPr>
          <a:lstStyle/>
          <a:p>
            <a:r>
              <a:rPr lang="zh-TW" altLang="en-US" sz="2400" b="1" dirty="0">
                <a:latin typeface="Yu Gothic UI" panose="020B0500000000000000" pitchFamily="34" charset="-128"/>
                <a:ea typeface="Yu Gothic UI" panose="020B0500000000000000" pitchFamily="34" charset="-128"/>
              </a:rPr>
              <a:t>救恩</a:t>
            </a:r>
            <a:endParaRPr lang="en-US"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405927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305068"/>
            <a:ext cx="9378686"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7:1</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 </a:t>
            </a:r>
            <a:r>
              <a:rPr kumimoji="1" lang="zh-TW" altLang="en-US" sz="3600" b="1" dirty="0">
                <a:solidFill>
                  <a:srgbClr val="FFC000"/>
                </a:solidFill>
                <a:latin typeface="Yu Gothic UI" panose="020B0500000000000000" pitchFamily="34" charset="-128"/>
                <a:ea typeface="Yu Gothic UI" panose="020B0500000000000000" pitchFamily="34" charset="-128"/>
              </a:rPr>
              <a:t>以 色 列 人 在 当 灭 的 物 上 犯 了 罪 ； 因 为 犹 大 支 派 中 ， 谢 拉 的 曾 孙 ， 撒 底 的 孙 子 ， 迦 米 的 儿 子 亚 干 取 了 当 灭 的 物 ； 耶 和 华 的 怒 气 就 向 以 色 列 人 发 作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 But the Israelites were unfaithful in regard to the devoted things[a]; </a:t>
            </a:r>
            <a:r>
              <a:rPr kumimoji="1" lang="en-US" altLang="zh-TW" sz="3600" b="1" dirty="0" err="1">
                <a:latin typeface="Yu Gothic UI" panose="020B0500000000000000" pitchFamily="34" charset="-128"/>
                <a:ea typeface="Yu Gothic UI" panose="020B0500000000000000" pitchFamily="34" charset="-128"/>
              </a:rPr>
              <a:t>Achan</a:t>
            </a:r>
            <a:r>
              <a:rPr kumimoji="1" lang="en-US" altLang="zh-TW" sz="3600" b="1" dirty="0">
                <a:latin typeface="Yu Gothic UI" panose="020B0500000000000000" pitchFamily="34" charset="-128"/>
                <a:ea typeface="Yu Gothic UI" panose="020B0500000000000000" pitchFamily="34" charset="-128"/>
              </a:rPr>
              <a:t> son of </a:t>
            </a:r>
            <a:r>
              <a:rPr kumimoji="1" lang="en-US" altLang="zh-TW" sz="3600" b="1" dirty="0" err="1">
                <a:latin typeface="Yu Gothic UI" panose="020B0500000000000000" pitchFamily="34" charset="-128"/>
                <a:ea typeface="Yu Gothic UI" panose="020B0500000000000000" pitchFamily="34" charset="-128"/>
              </a:rPr>
              <a:t>Karmi</a:t>
            </a:r>
            <a:r>
              <a:rPr kumimoji="1" lang="en-US" altLang="zh-TW" sz="3600" b="1" dirty="0">
                <a:latin typeface="Yu Gothic UI" panose="020B0500000000000000" pitchFamily="34" charset="-128"/>
                <a:ea typeface="Yu Gothic UI" panose="020B0500000000000000" pitchFamily="34" charset="-128"/>
              </a:rPr>
              <a:t>, the son of </a:t>
            </a:r>
            <a:r>
              <a:rPr kumimoji="1" lang="en-US" altLang="zh-TW" sz="3600" b="1" dirty="0" err="1">
                <a:latin typeface="Yu Gothic UI" panose="020B0500000000000000" pitchFamily="34" charset="-128"/>
                <a:ea typeface="Yu Gothic UI" panose="020B0500000000000000" pitchFamily="34" charset="-128"/>
              </a:rPr>
              <a:t>Zimri</a:t>
            </a:r>
            <a:r>
              <a:rPr kumimoji="1" lang="en-US" altLang="zh-TW" sz="3600" b="1" dirty="0">
                <a:latin typeface="Yu Gothic UI" panose="020B0500000000000000" pitchFamily="34" charset="-128"/>
                <a:ea typeface="Yu Gothic UI" panose="020B0500000000000000" pitchFamily="34" charset="-128"/>
              </a:rPr>
              <a:t>, the son of Zerah, of the tribe of Judah, took some of them. So the Lord’s anger burned against Israel.</a:t>
            </a:r>
          </a:p>
        </p:txBody>
      </p:sp>
    </p:spTree>
    <p:extLst>
      <p:ext uri="{BB962C8B-B14F-4D97-AF65-F5344CB8AC3E}">
        <p14:creationId xmlns:p14="http://schemas.microsoft.com/office/powerpoint/2010/main" val="289137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EA1BF-16EE-0F46-948A-9A36E7A5AC0B}"/>
              </a:ext>
            </a:extLst>
          </p:cNvPr>
          <p:cNvPicPr>
            <a:picLocks noChangeAspect="1"/>
          </p:cNvPicPr>
          <p:nvPr/>
        </p:nvPicPr>
        <p:blipFill>
          <a:blip r:embed="rId2"/>
          <a:stretch>
            <a:fillRect/>
          </a:stretch>
        </p:blipFill>
        <p:spPr>
          <a:xfrm>
            <a:off x="0" y="0"/>
            <a:ext cx="12312316" cy="6858000"/>
          </a:xfrm>
          <a:prstGeom prst="rect">
            <a:avLst/>
          </a:prstGeom>
        </p:spPr>
      </p:pic>
    </p:spTree>
    <p:extLst>
      <p:ext uri="{BB962C8B-B14F-4D97-AF65-F5344CB8AC3E}">
        <p14:creationId xmlns:p14="http://schemas.microsoft.com/office/powerpoint/2010/main" val="301803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305068"/>
            <a:ext cx="9378686" cy="569386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7:3</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3 </a:t>
            </a:r>
            <a:r>
              <a:rPr kumimoji="1" lang="zh-TW" altLang="en-US" sz="3600" b="1" dirty="0">
                <a:solidFill>
                  <a:srgbClr val="FFC000"/>
                </a:solidFill>
                <a:latin typeface="Yu Gothic UI" panose="020B0500000000000000" pitchFamily="34" charset="-128"/>
                <a:ea typeface="Yu Gothic UI" panose="020B0500000000000000" pitchFamily="34" charset="-128"/>
              </a:rPr>
              <a:t>他 们 回 到 约 书 亚 那 里 ， 对 他 说 ： 众 民 不 必 都 上 去 ， 只 要 二 三 千 人 上 去 就 能 攻 取 艾 城 ； 不 必 劳 累 众 民 都 去 ， 因 为 那 里 的 人 少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3 When they returned to Joshua, they said, “Not all the army will have to go up against Ai. Send two or three thousand men to take it and do not weary the whole army, for only a few people live there.” </a:t>
            </a:r>
          </a:p>
        </p:txBody>
      </p:sp>
    </p:spTree>
    <p:extLst>
      <p:ext uri="{BB962C8B-B14F-4D97-AF65-F5344CB8AC3E}">
        <p14:creationId xmlns:p14="http://schemas.microsoft.com/office/powerpoint/2010/main" val="2589950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305068"/>
            <a:ext cx="9378686"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7:5</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5 </a:t>
            </a:r>
            <a:r>
              <a:rPr kumimoji="1" lang="zh-TW" altLang="en-US" sz="3600" b="1" dirty="0">
                <a:solidFill>
                  <a:srgbClr val="FFC000"/>
                </a:solidFill>
                <a:latin typeface="Yu Gothic UI" panose="020B0500000000000000" pitchFamily="34" charset="-128"/>
                <a:ea typeface="Yu Gothic UI" panose="020B0500000000000000" pitchFamily="34" charset="-128"/>
              </a:rPr>
              <a:t>艾 城 的 人 击 杀 了 他 们 三 十 六 人 ， 从 城 门 前 追 赶 他 们 ， 直 到 示 巴 琳 ， 在 下 坡 杀 败 他 们 ； 众 民 的 心 就 消 化 如 水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5 who killed about thirty-six of them. They chased the Israelites from the city gate as far as the stone quarries and struck them down on the slopes. At this the hearts of the people melted in fear and became like water.</a:t>
            </a:r>
          </a:p>
        </p:txBody>
      </p:sp>
    </p:spTree>
    <p:extLst>
      <p:ext uri="{BB962C8B-B14F-4D97-AF65-F5344CB8AC3E}">
        <p14:creationId xmlns:p14="http://schemas.microsoft.com/office/powerpoint/2010/main" val="314617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204777" y="198641"/>
            <a:ext cx="9506766"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7:7</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7 </a:t>
            </a:r>
            <a:r>
              <a:rPr kumimoji="1" lang="zh-TW" altLang="en-US" sz="3600" b="1" dirty="0">
                <a:solidFill>
                  <a:srgbClr val="FFC000"/>
                </a:solidFill>
                <a:latin typeface="Yu Gothic UI" panose="020B0500000000000000" pitchFamily="34" charset="-128"/>
                <a:ea typeface="Yu Gothic UI" panose="020B0500000000000000" pitchFamily="34" charset="-128"/>
              </a:rPr>
              <a:t>约 书 亚 说 ： 哀 哉 ！ 主 耶 和 华 阿 ， 你 为 甚 麽 竟 领 这 百 姓 过 约 但 河 ， 将 我 们 交 在 亚 摩 利 人 的 手 中 ， 使 我 们 灭 亡 呢 ？ 我 们 不 如 住 在 约 但 河 那 边 倒 好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7 And Joshua said, “Alas, Sovereign Lord, why did you ever bring this people across the Jordan to deliver us into the hands of the Amorites to destroy us? If only we had been content to stay on the other side of the Jordan! </a:t>
            </a:r>
          </a:p>
        </p:txBody>
      </p:sp>
    </p:spTree>
    <p:extLst>
      <p:ext uri="{BB962C8B-B14F-4D97-AF65-F5344CB8AC3E}">
        <p14:creationId xmlns:p14="http://schemas.microsoft.com/office/powerpoint/2010/main" val="366387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305068"/>
            <a:ext cx="9378686" cy="34778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7:8</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8 </a:t>
            </a:r>
            <a:r>
              <a:rPr kumimoji="1" lang="zh-TW" altLang="en-US" sz="3600" b="1" dirty="0">
                <a:solidFill>
                  <a:srgbClr val="FFC000"/>
                </a:solidFill>
                <a:latin typeface="Yu Gothic UI" panose="020B0500000000000000" pitchFamily="34" charset="-128"/>
                <a:ea typeface="Yu Gothic UI" panose="020B0500000000000000" pitchFamily="34" charset="-128"/>
              </a:rPr>
              <a:t>主 阿 ， 以 色 列 人 既 在 仇 敌 面 前 转 背 逃 跑 ， 我 还 有 甚 麽 可 说 的 呢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8 Pardon your servant, Lord. What can I say, now that Israel has been routed by its enemies? </a:t>
            </a:r>
            <a:endParaRPr kumimoji="1" lang="zh-TW" altLang="en-US" sz="3600" b="1" dirty="0">
              <a:solidFill>
                <a:srgbClr val="FFC000"/>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087662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305068"/>
            <a:ext cx="9378686" cy="513986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7:9</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9 </a:t>
            </a:r>
            <a:r>
              <a:rPr kumimoji="1" lang="zh-TW" altLang="en-US" sz="3600" b="1" dirty="0">
                <a:solidFill>
                  <a:srgbClr val="FFC000"/>
                </a:solidFill>
                <a:latin typeface="Yu Gothic UI" panose="020B0500000000000000" pitchFamily="34" charset="-128"/>
                <a:ea typeface="Yu Gothic UI" panose="020B0500000000000000" pitchFamily="34" charset="-128"/>
              </a:rPr>
              <a:t>迦 南 人 和 这 地 一 切 的 居 民 听 见 了 就 必 围 困 我 们 ， 将 我 们 的 名 从 地 上 除 灭 。 那 时 你 为 你 的 大 名 要 怎 样 行 呢 ？</a:t>
            </a:r>
            <a:r>
              <a:rPr kumimoji="1" lang="en-US" altLang="zh-TW" sz="3600" b="1" dirty="0">
                <a:latin typeface="Yu Gothic UI" panose="020B0500000000000000" pitchFamily="34" charset="-128"/>
                <a:ea typeface="Yu Gothic UI" panose="020B0500000000000000" pitchFamily="34" charset="-128"/>
              </a:rPr>
              <a:t>9 The Canaanites and the other people of the country will hear about this and they will surround us and wipe out our name from the earth. What then will you do for your own great name?”</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129639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{E6577B33-B32A-1140-A93D-BE4C3BAD63A4}tf16401378</Template>
  <TotalTime>3949</TotalTime>
  <Words>1755</Words>
  <Application>Microsoft Macintosh PowerPoint</Application>
  <PresentationFormat>Widescreen</PresentationFormat>
  <Paragraphs>81</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Yu Gothic UI</vt:lpstr>
      <vt:lpstr>Arial</vt:lpstr>
      <vt:lpstr>Century Gothic</vt:lpstr>
      <vt:lpstr>網狀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328</cp:revision>
  <cp:lastPrinted>2021-10-05T16:27:42Z</cp:lastPrinted>
  <dcterms:created xsi:type="dcterms:W3CDTF">2021-01-06T18:08:20Z</dcterms:created>
  <dcterms:modified xsi:type="dcterms:W3CDTF">2021-11-03T17:53:59Z</dcterms:modified>
</cp:coreProperties>
</file>