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6"/>
  </p:notesMasterIdLst>
  <p:handoutMasterIdLst>
    <p:handoutMasterId r:id="rId27"/>
  </p:handoutMasterIdLst>
  <p:sldIdLst>
    <p:sldId id="1402" r:id="rId2"/>
    <p:sldId id="1282" r:id="rId3"/>
    <p:sldId id="1337" r:id="rId4"/>
    <p:sldId id="1383" r:id="rId5"/>
    <p:sldId id="1384" r:id="rId6"/>
    <p:sldId id="1385" r:id="rId7"/>
    <p:sldId id="1386" r:id="rId8"/>
    <p:sldId id="1388" r:id="rId9"/>
    <p:sldId id="1387" r:id="rId10"/>
    <p:sldId id="1389" r:id="rId11"/>
    <p:sldId id="1361" r:id="rId12"/>
    <p:sldId id="1391" r:id="rId13"/>
    <p:sldId id="1403" r:id="rId14"/>
    <p:sldId id="1392" r:id="rId15"/>
    <p:sldId id="1394" r:id="rId16"/>
    <p:sldId id="1393" r:id="rId17"/>
    <p:sldId id="1395" r:id="rId18"/>
    <p:sldId id="1396" r:id="rId19"/>
    <p:sldId id="1397" r:id="rId20"/>
    <p:sldId id="1398" r:id="rId21"/>
    <p:sldId id="1399" r:id="rId22"/>
    <p:sldId id="1400" r:id="rId23"/>
    <p:sldId id="1401" r:id="rId24"/>
    <p:sldId id="13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F900"/>
    <a:srgbClr val="FF9900"/>
    <a:srgbClr val="3122B7"/>
    <a:srgbClr val="22318F"/>
    <a:srgbClr val="002BA0"/>
    <a:srgbClr val="003CD5"/>
    <a:srgbClr val="2E28FF"/>
    <a:srgbClr val="A8B1C0"/>
    <a:srgbClr val="0831A9"/>
    <a:srgbClr val="2C5D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47" autoAdjust="0"/>
    <p:restoredTop sz="94721" autoAdjust="0"/>
  </p:normalViewPr>
  <p:slideViewPr>
    <p:cSldViewPr snapToGrid="0" snapToObjects="1">
      <p:cViewPr>
        <p:scale>
          <a:sx n="90" d="100"/>
          <a:sy n="90" d="100"/>
        </p:scale>
        <p:origin x="-4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19/11/27</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19/11/27</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19/11/27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19/11/27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3" name="圖片 2" descr="螢幕快照 2019-11-26 下午1.23.42.pn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782233" y="2173818"/>
            <a:ext cx="5918200" cy="4203700"/>
          </a:xfrm>
          <a:prstGeom prst="rect">
            <a:avLst/>
          </a:prstGeom>
          <a:ln>
            <a:noFill/>
          </a:ln>
          <a:effectLst>
            <a:softEdge rad="112500"/>
          </a:effectLst>
        </p:spPr>
      </p:pic>
      <p:sp>
        <p:nvSpPr>
          <p:cNvPr id="4" name="TextBox 2"/>
          <p:cNvSpPr txBox="1"/>
          <p:nvPr/>
        </p:nvSpPr>
        <p:spPr>
          <a:xfrm>
            <a:off x="722425" y="473764"/>
            <a:ext cx="7800687" cy="1431161"/>
          </a:xfrm>
          <a:prstGeom prst="rect">
            <a:avLst/>
          </a:prstGeom>
          <a:noFill/>
        </p:spPr>
        <p:txBody>
          <a:bodyPr wrap="square" rtlCol="0">
            <a:spAutoFit/>
          </a:bodyPr>
          <a:lstStyle/>
          <a:p>
            <a:pPr algn="ctr">
              <a:lnSpc>
                <a:spcPct val="90000"/>
              </a:lnSpc>
            </a:pPr>
            <a:r>
              <a:rPr kumimoji="1" lang="zh-TW" altLang="en-US" sz="6000" b="1" spc="600" dirty="0" smtClean="0">
                <a:solidFill>
                  <a:srgbClr val="FFFF00"/>
                </a:solidFill>
                <a:effectLst>
                  <a:glow rad="101600">
                    <a:srgbClr val="091F07">
                      <a:alpha val="75000"/>
                    </a:srgbClr>
                  </a:glow>
                </a:effectLst>
                <a:latin typeface="Arial Unicode MS"/>
                <a:ea typeface="华文细黑"/>
                <a:cs typeface="Arial Unicode MS"/>
              </a:rPr>
              <a:t>何等美好的改變</a:t>
            </a:r>
            <a:endParaRPr kumimoji="1" lang="en-US" altLang="zh-TW" sz="6000" b="1" spc="600" dirty="0" smtClean="0">
              <a:solidFill>
                <a:srgbClr val="FFFF00"/>
              </a:solidFill>
              <a:effectLst>
                <a:glow rad="101600">
                  <a:srgbClr val="091F07">
                    <a:alpha val="75000"/>
                  </a:srgbClr>
                </a:glow>
              </a:effectLst>
              <a:latin typeface="Arial Unicode MS"/>
              <a:ea typeface="华文细黑"/>
              <a:cs typeface="Arial Unicode MS"/>
            </a:endParaRPr>
          </a:p>
          <a:p>
            <a:pPr algn="ctr">
              <a:lnSpc>
                <a:spcPct val="90000"/>
              </a:lnSpc>
            </a:pPr>
            <a:r>
              <a:rPr kumimoji="1" lang="en-US" altLang="zh-TW" sz="3600" b="1" spc="600" dirty="0">
                <a:effectLst>
                  <a:glow rad="101600">
                    <a:srgbClr val="091F07">
                      <a:alpha val="75000"/>
                    </a:srgbClr>
                  </a:glow>
                </a:effectLst>
                <a:latin typeface="Arial Unicode MS"/>
                <a:ea typeface="华文细黑"/>
                <a:cs typeface="Arial Unicode MS"/>
              </a:rPr>
              <a:t>What a beautiful change!</a:t>
            </a:r>
            <a:endParaRPr kumimoji="1" lang="en-US" altLang="zh-TW" sz="3600" b="1" spc="600" dirty="0" smtClean="0">
              <a:effectLst>
                <a:glow rad="101600">
                  <a:srgbClr val="091F07">
                    <a:alpha val="75000"/>
                  </a:srgbClr>
                </a:glow>
              </a:effectLst>
              <a:latin typeface="Arial Unicode MS"/>
              <a:ea typeface="华文细黑"/>
              <a:cs typeface="Arial Unicode MS"/>
            </a:endParaRPr>
          </a:p>
        </p:txBody>
      </p:sp>
    </p:spTree>
    <p:extLst>
      <p:ext uri="{BB962C8B-B14F-4D97-AF65-F5344CB8AC3E}">
        <p14:creationId xmlns:p14="http://schemas.microsoft.com/office/powerpoint/2010/main" val="22948958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5242461"/>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9:6-9</a:t>
            </a: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8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Saul got up from the ground, but when he opened his eyes he could see nothing. So they led him by the hand into Damascus. </a:t>
            </a:r>
            <a:endPar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9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For three days he was blind, and did not eat or drink anything.</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59577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文字方塊 2"/>
          <p:cNvSpPr txBox="1"/>
          <p:nvPr/>
        </p:nvSpPr>
        <p:spPr>
          <a:xfrm>
            <a:off x="1549065" y="1679222"/>
            <a:ext cx="6417141" cy="3785652"/>
          </a:xfrm>
          <a:prstGeom prst="rect">
            <a:avLst/>
          </a:prstGeom>
          <a:noFill/>
        </p:spPr>
        <p:txBody>
          <a:bodyPr wrap="none" rtlCol="0">
            <a:spAutoFit/>
          </a:bodyPr>
          <a:lstStyle/>
          <a:p>
            <a:pPr algn="ctr"/>
            <a:r>
              <a:rPr kumimoji="1" lang="zh-TW" altLang="en-US" sz="5400" dirty="0">
                <a:solidFill>
                  <a:srgbClr val="FFFF00"/>
                </a:solidFill>
                <a:latin typeface="Heiti TC Light"/>
                <a:ea typeface="Heiti TC Light"/>
                <a:cs typeface="Heiti TC Light"/>
              </a:rPr>
              <a:t>倒下去的是掃羅</a:t>
            </a:r>
          </a:p>
          <a:p>
            <a:pPr algn="ctr"/>
            <a:r>
              <a:rPr kumimoji="1" lang="zh-TW" altLang="en-US" sz="5400" dirty="0">
                <a:solidFill>
                  <a:srgbClr val="FFFF00"/>
                </a:solidFill>
                <a:latin typeface="Heiti TC Light"/>
                <a:ea typeface="Heiti TC Light"/>
                <a:cs typeface="Heiti TC Light"/>
              </a:rPr>
              <a:t>站起來變成“保羅</a:t>
            </a:r>
            <a:r>
              <a:rPr kumimoji="1" lang="zh-TW" altLang="en-US" sz="5400" dirty="0" smtClean="0">
                <a:solidFill>
                  <a:srgbClr val="FFFF00"/>
                </a:solidFill>
                <a:latin typeface="Heiti TC Light"/>
                <a:ea typeface="Heiti TC Light"/>
                <a:cs typeface="Heiti TC Light"/>
              </a:rPr>
              <a:t>”</a:t>
            </a:r>
            <a:endParaRPr kumimoji="1" lang="en-US" altLang="zh-TW" sz="5400" dirty="0" smtClean="0">
              <a:solidFill>
                <a:srgbClr val="FFFF00"/>
              </a:solidFill>
              <a:latin typeface="Heiti TC Light"/>
              <a:ea typeface="Heiti TC Light"/>
              <a:cs typeface="Heiti TC Light"/>
            </a:endParaRPr>
          </a:p>
          <a:p>
            <a:pPr algn="ctr"/>
            <a:r>
              <a:rPr kumimoji="1" lang="en-US" altLang="zh-TW" sz="4400" dirty="0">
                <a:latin typeface="Heiti TC Light"/>
                <a:ea typeface="Heiti TC Light"/>
                <a:cs typeface="Heiti TC Light"/>
              </a:rPr>
              <a:t>It was Saul who fell</a:t>
            </a:r>
            <a:r>
              <a:rPr kumimoji="1" lang="en-US" altLang="zh-TW" sz="4400" dirty="0" smtClean="0">
                <a:latin typeface="Heiti TC Light"/>
                <a:ea typeface="Heiti TC Light"/>
                <a:cs typeface="Heiti TC Light"/>
              </a:rPr>
              <a:t>.</a:t>
            </a:r>
          </a:p>
          <a:p>
            <a:pPr algn="ctr"/>
            <a:r>
              <a:rPr kumimoji="1" lang="en-US" altLang="zh-TW" sz="4400" dirty="0">
                <a:latin typeface="Heiti TC Light"/>
                <a:ea typeface="Heiti TC Light"/>
                <a:cs typeface="Heiti TC Light"/>
              </a:rPr>
              <a:t>He became Paul </a:t>
            </a:r>
            <a:endParaRPr kumimoji="1" lang="en-US" altLang="zh-TW" sz="4400" dirty="0" smtClean="0">
              <a:latin typeface="Heiti TC Light"/>
              <a:ea typeface="Heiti TC Light"/>
              <a:cs typeface="Heiti TC Light"/>
            </a:endParaRPr>
          </a:p>
          <a:p>
            <a:pPr algn="ctr"/>
            <a:r>
              <a:rPr kumimoji="1" lang="en-US" altLang="zh-TW" sz="4400" dirty="0" smtClean="0">
                <a:latin typeface="Heiti TC Light"/>
                <a:ea typeface="Heiti TC Light"/>
                <a:cs typeface="Heiti TC Light"/>
              </a:rPr>
              <a:t>after </a:t>
            </a:r>
            <a:r>
              <a:rPr kumimoji="1" lang="en-US" altLang="zh-TW" sz="4400" dirty="0">
                <a:latin typeface="Heiti TC Light"/>
                <a:ea typeface="Heiti TC Light"/>
                <a:cs typeface="Heiti TC Light"/>
              </a:rPr>
              <a:t>standing up.</a:t>
            </a:r>
            <a:endParaRPr kumimoji="1" lang="zh-TW" altLang="en-US" sz="4400" dirty="0">
              <a:latin typeface="Heiti TC Light"/>
              <a:ea typeface="Heiti TC Light"/>
              <a:cs typeface="Heiti TC Light"/>
            </a:endParaRPr>
          </a:p>
        </p:txBody>
      </p:sp>
    </p:spTree>
    <p:extLst>
      <p:ext uri="{BB962C8B-B14F-4D97-AF65-F5344CB8AC3E}">
        <p14:creationId xmlns:p14="http://schemas.microsoft.com/office/powerpoint/2010/main" val="42399278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文字方塊 2"/>
          <p:cNvSpPr txBox="1"/>
          <p:nvPr/>
        </p:nvSpPr>
        <p:spPr>
          <a:xfrm>
            <a:off x="352779" y="0"/>
            <a:ext cx="8791222" cy="6309420"/>
          </a:xfrm>
          <a:prstGeom prst="rect">
            <a:avLst/>
          </a:prstGeom>
          <a:noFill/>
        </p:spPr>
        <p:txBody>
          <a:bodyPr wrap="square" rtlCol="0">
            <a:spAutoFit/>
          </a:bodyPr>
          <a:lstStyle/>
          <a:p>
            <a:pPr algn="ctr"/>
            <a:r>
              <a:rPr kumimoji="1" lang="zh-TW" altLang="en-US" sz="4400" dirty="0">
                <a:solidFill>
                  <a:srgbClr val="FFFF00"/>
                </a:solidFill>
                <a:effectLst>
                  <a:glow rad="101600">
                    <a:schemeClr val="bg1">
                      <a:alpha val="75000"/>
                    </a:schemeClr>
                  </a:glow>
                </a:effectLst>
                <a:latin typeface="Heiti TC Light"/>
                <a:ea typeface="Heiti TC Light"/>
                <a:cs typeface="Heiti TC Light"/>
              </a:rPr>
              <a:t>上帝問我們的問題</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endParaRPr kumimoji="1" lang="en-US" altLang="zh-TW" sz="4400" dirty="0" smtClean="0">
              <a:solidFill>
                <a:srgbClr val="FFFF00"/>
              </a:solidFill>
              <a:effectLst>
                <a:glow rad="101600">
                  <a:schemeClr val="bg1">
                    <a:alpha val="75000"/>
                  </a:schemeClr>
                </a:glow>
              </a:effectLst>
              <a:latin typeface="Heiti TC Light"/>
              <a:ea typeface="Heiti TC Light"/>
              <a:cs typeface="Heiti TC Light"/>
            </a:endParaRPr>
          </a:p>
          <a:p>
            <a:pPr algn="ctr"/>
            <a:r>
              <a:rPr kumimoji="1" lang="en-US" altLang="zh-TW" sz="4000" dirty="0" smtClean="0">
                <a:effectLst>
                  <a:glow rad="101600">
                    <a:schemeClr val="bg1">
                      <a:alpha val="75000"/>
                    </a:schemeClr>
                  </a:glow>
                </a:effectLst>
                <a:latin typeface="Heiti TC Light"/>
                <a:ea typeface="Heiti TC Light"/>
                <a:cs typeface="Heiti TC Light"/>
              </a:rPr>
              <a:t>The </a:t>
            </a:r>
            <a:r>
              <a:rPr kumimoji="1" lang="en-US" altLang="zh-TW" sz="4000" dirty="0">
                <a:effectLst>
                  <a:glow rad="101600">
                    <a:schemeClr val="bg1">
                      <a:alpha val="75000"/>
                    </a:schemeClr>
                  </a:glow>
                </a:effectLst>
                <a:latin typeface="Heiti TC Light"/>
                <a:ea typeface="Heiti TC Light"/>
                <a:cs typeface="Heiti TC Light"/>
              </a:rPr>
              <a:t>questions God has for us</a:t>
            </a:r>
            <a:endParaRPr kumimoji="1" lang="zh-TW" altLang="en-US" sz="4000" dirty="0">
              <a:effectLst>
                <a:glow rad="101600">
                  <a:schemeClr val="bg1">
                    <a:alpha val="75000"/>
                  </a:schemeClr>
                </a:glow>
              </a:effectLst>
              <a:latin typeface="Heiti TC Light"/>
              <a:ea typeface="Heiti TC Light"/>
              <a:cs typeface="Heiti TC Light"/>
            </a:endParaRPr>
          </a:p>
          <a:p>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1.</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我</a:t>
            </a:r>
            <a:r>
              <a:rPr kumimoji="1" lang="zh-TW" altLang="en-US" sz="4400" dirty="0">
                <a:solidFill>
                  <a:srgbClr val="FFFF00"/>
                </a:solidFill>
                <a:effectLst>
                  <a:glow rad="101600">
                    <a:schemeClr val="bg1">
                      <a:alpha val="75000"/>
                    </a:schemeClr>
                  </a:glow>
                </a:effectLst>
                <a:latin typeface="Heiti TC Light"/>
                <a:ea typeface="Heiti TC Light"/>
                <a:cs typeface="Heiti TC Light"/>
              </a:rPr>
              <a:t>立大地根</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基的时候</a:t>
            </a:r>
          </a:p>
          <a:p>
            <a:pPr lvl="1"/>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你在哪里</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endParaRPr kumimoji="1" lang="en-US" altLang="zh-TW" sz="4400" dirty="0" smtClean="0">
              <a:solidFill>
                <a:srgbClr val="FFFF00"/>
              </a:solidFill>
              <a:effectLst>
                <a:glow rad="101600">
                  <a:schemeClr val="bg1">
                    <a:alpha val="75000"/>
                  </a:schemeClr>
                </a:glow>
              </a:effectLst>
              <a:latin typeface="Heiti TC Light"/>
              <a:ea typeface="Heiti TC Light"/>
              <a:cs typeface="Heiti TC Light"/>
            </a:endParaRPr>
          </a:p>
          <a:p>
            <a:pPr lvl="1"/>
            <a:r>
              <a:rPr kumimoji="1" lang="en-US" altLang="zh-TW" sz="3600" dirty="0">
                <a:effectLst>
                  <a:glow rad="101600">
                    <a:schemeClr val="bg1">
                      <a:alpha val="75000"/>
                    </a:schemeClr>
                  </a:glow>
                </a:effectLst>
                <a:latin typeface="Heiti TC Light"/>
                <a:ea typeface="Heiti TC Light"/>
                <a:cs typeface="Heiti TC Light"/>
              </a:rPr>
              <a:t>Where were you when I laid the foundation of the earth?</a:t>
            </a:r>
            <a:endParaRPr kumimoji="1" lang="zh-TW" altLang="en-US" sz="3600" dirty="0">
              <a:effectLst>
                <a:glow rad="101600">
                  <a:schemeClr val="bg1">
                    <a:alpha val="75000"/>
                  </a:schemeClr>
                </a:glow>
              </a:effectLst>
              <a:latin typeface="Heiti TC Light"/>
              <a:ea typeface="Heiti TC Light"/>
              <a:cs typeface="Heiti TC Light"/>
            </a:endParaRPr>
          </a:p>
          <a:p>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2.</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高山中的野山羊什么时候</a:t>
            </a:r>
            <a:r>
              <a:rPr kumimoji="1" lang="zh-TW" altLang="en-US" sz="4400" dirty="0">
                <a:solidFill>
                  <a:srgbClr val="FFFF00"/>
                </a:solidFill>
                <a:effectLst>
                  <a:glow rad="101600">
                    <a:schemeClr val="bg1">
                      <a:alpha val="75000"/>
                    </a:schemeClr>
                  </a:glow>
                </a:effectLst>
                <a:latin typeface="Heiti TC Light"/>
                <a:ea typeface="Heiti TC Light"/>
                <a:cs typeface="Heiti TC Light"/>
              </a:rPr>
              <a:t>生産</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p>
          <a:p>
            <a:pPr lvl="1"/>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你知道吗</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endParaRPr kumimoji="1" lang="en-US" altLang="zh-TW" sz="4400" dirty="0" smtClean="0">
              <a:solidFill>
                <a:srgbClr val="FFFF00"/>
              </a:solidFill>
              <a:effectLst>
                <a:glow rad="101600">
                  <a:schemeClr val="bg1">
                    <a:alpha val="75000"/>
                  </a:schemeClr>
                </a:glow>
              </a:effectLst>
              <a:latin typeface="Heiti TC Light"/>
              <a:ea typeface="Heiti TC Light"/>
              <a:cs typeface="Heiti TC Light"/>
            </a:endParaRPr>
          </a:p>
          <a:p>
            <a:pPr lvl="1"/>
            <a:r>
              <a:rPr kumimoji="1" lang="en-US" altLang="zh-TW" sz="3600" dirty="0">
                <a:effectLst>
                  <a:glow rad="101600">
                    <a:schemeClr val="bg1">
                      <a:alpha val="75000"/>
                    </a:schemeClr>
                  </a:glow>
                </a:effectLst>
                <a:latin typeface="Heiti TC Light"/>
                <a:ea typeface="Heiti TC Light"/>
                <a:cs typeface="Heiti TC Light"/>
              </a:rPr>
              <a:t>Do you know when the mountain goats give birth</a:t>
            </a:r>
            <a:r>
              <a:rPr kumimoji="1" lang="en-US" altLang="zh-TW" sz="3600" dirty="0" smtClean="0">
                <a:effectLst>
                  <a:glow rad="101600">
                    <a:schemeClr val="bg1">
                      <a:alpha val="75000"/>
                    </a:schemeClr>
                  </a:glow>
                </a:effectLst>
                <a:latin typeface="Heiti TC Light"/>
                <a:ea typeface="Heiti TC Light"/>
                <a:cs typeface="Heiti TC Light"/>
              </a:rPr>
              <a:t>?</a:t>
            </a:r>
            <a:endParaRPr kumimoji="1" lang="zh-TW" altLang="en-US" sz="3600" dirty="0">
              <a:effectLst>
                <a:glow rad="101600">
                  <a:schemeClr val="bg1">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val="1436333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文字方塊 2"/>
          <p:cNvSpPr txBox="1"/>
          <p:nvPr/>
        </p:nvSpPr>
        <p:spPr>
          <a:xfrm>
            <a:off x="352779" y="1269999"/>
            <a:ext cx="8791222" cy="2554545"/>
          </a:xfrm>
          <a:prstGeom prst="rect">
            <a:avLst/>
          </a:prstGeom>
          <a:noFill/>
        </p:spPr>
        <p:txBody>
          <a:bodyPr wrap="square" rtlCol="0">
            <a:spAutoFit/>
          </a:bodyPr>
          <a:lstStyle/>
          <a:p>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3</a:t>
            </a:r>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谁为海水定界限？</a:t>
            </a:r>
          </a:p>
          <a:p>
            <a:pPr lvl="1"/>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你若是聪明只管说吧</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endParaRPr kumimoji="1" lang="en-US" altLang="zh-TW" sz="4400" dirty="0" smtClean="0">
              <a:solidFill>
                <a:srgbClr val="FFFF00"/>
              </a:solidFill>
              <a:effectLst>
                <a:glow rad="101600">
                  <a:schemeClr val="bg1">
                    <a:alpha val="75000"/>
                  </a:schemeClr>
                </a:glow>
              </a:effectLst>
              <a:latin typeface="Heiti TC Light"/>
              <a:ea typeface="Heiti TC Light"/>
              <a:cs typeface="Heiti TC Light"/>
            </a:endParaRPr>
          </a:p>
          <a:p>
            <a:pPr lvl="1"/>
            <a:r>
              <a:rPr kumimoji="1" lang="en-US" altLang="zh-TW" sz="3600" dirty="0">
                <a:solidFill>
                  <a:srgbClr val="FFFFFF"/>
                </a:solidFill>
                <a:effectLst>
                  <a:glow rad="101600">
                    <a:schemeClr val="bg1">
                      <a:alpha val="75000"/>
                    </a:schemeClr>
                  </a:glow>
                </a:effectLst>
                <a:latin typeface="Heiti TC Light"/>
                <a:ea typeface="Heiti TC Light"/>
                <a:cs typeface="Heiti TC Light"/>
              </a:rPr>
              <a:t>Who assigned to the sea its limits? Tell me, if you have understanding. </a:t>
            </a:r>
          </a:p>
        </p:txBody>
      </p:sp>
    </p:spTree>
    <p:extLst>
      <p:ext uri="{BB962C8B-B14F-4D97-AF65-F5344CB8AC3E}">
        <p14:creationId xmlns:p14="http://schemas.microsoft.com/office/powerpoint/2010/main" val="22169798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649613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9:10-12</a:t>
            </a:r>
          </a:p>
          <a:p>
            <a:pP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10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当下，在大马士革有一个门徒，名叫亚拿尼亚。主在异象中对他说：“亚拿尼亚！”他说：“主，我在这里。”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11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主对他说：“起来！往直街去，在犹大的家里访问一个大数人，名叫扫罗。他正祷告，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3561847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324601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9:10-12</a:t>
            </a: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12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又看见了一个人，名叫亚拿尼亚，进来按手在他身上，叫他能看见。” </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650386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11211"/>
            <a:ext cx="8269110" cy="6719789"/>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9:10-12</a:t>
            </a: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10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In Damascus there was a disciple named Ananias. The Lord called to him in a vision, “Ananias!</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“Yes, Lord,” he answered</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11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The Lord told him, “Go to the house of Judas on Straight Street and ask for a man from Tarsus named Saul, for he is praying. </a:t>
            </a:r>
            <a:endPar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184801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3026470"/>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 Acts 9:10-12</a:t>
            </a: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12 </a:t>
            </a:r>
            <a:r>
              <a:rPr kumimoji="1" lang="en-US" altLang="zh-TW" sz="4000" b="1" dirty="0">
                <a:effectLst>
                  <a:glow rad="101600">
                    <a:schemeClr val="bg1">
                      <a:alpha val="75000"/>
                    </a:schemeClr>
                  </a:glow>
                </a:effectLst>
                <a:latin typeface="Arial Unicode MS" pitchFamily="34" charset="-128"/>
                <a:ea typeface="Arial Unicode MS" pitchFamily="34" charset="-128"/>
                <a:cs typeface="Arial Unicode MS" pitchFamily="34" charset="-128"/>
              </a:rPr>
              <a:t>In a vision he has seen a man named Ananias come and place his hands on him to restore his sight.”</a:t>
            </a:r>
          </a:p>
        </p:txBody>
      </p:sp>
    </p:spTree>
    <p:extLst>
      <p:ext uri="{BB962C8B-B14F-4D97-AF65-F5344CB8AC3E}">
        <p14:creationId xmlns:p14="http://schemas.microsoft.com/office/powerpoint/2010/main" val="9182236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5464060"/>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9:10-12</a:t>
            </a:r>
          </a:p>
          <a:p>
            <a:pPr>
              <a:lnSpc>
                <a:spcPct val="120000"/>
              </a:lnSpc>
            </a:pPr>
            <a:r>
              <a:rPr kumimoji="1" lang="en-US" altLang="zh-TW"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12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又看见了一个人，名叫亚拿尼亚，进来按手在他身上，叫他能看见。</a:t>
            </a:r>
            <a:r>
              <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p>
          <a:p>
            <a:pPr>
              <a:lnSpc>
                <a:spcPct val="120000"/>
              </a:lnSpc>
            </a:pPr>
            <a:r>
              <a:rPr kumimoji="1" lang="en-US" altLang="zh-TW" sz="40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In </a:t>
            </a:r>
            <a:r>
              <a:rPr kumimoji="1" lang="en-US" altLang="zh-TW" sz="4000" b="1" dirty="0">
                <a:effectLst>
                  <a:glow rad="101600">
                    <a:schemeClr val="bg1">
                      <a:alpha val="75000"/>
                    </a:schemeClr>
                  </a:glow>
                </a:effectLst>
                <a:latin typeface="Arial Unicode MS" pitchFamily="34" charset="-128"/>
                <a:ea typeface="Arial Unicode MS" pitchFamily="34" charset="-128"/>
                <a:cs typeface="Arial Unicode MS" pitchFamily="34" charset="-128"/>
              </a:rPr>
              <a:t>a vision he has seen a man named Ananias come and place his hands on him to restore his sight.”</a:t>
            </a:r>
          </a:p>
        </p:txBody>
      </p:sp>
    </p:spTree>
    <p:extLst>
      <p:ext uri="{BB962C8B-B14F-4D97-AF65-F5344CB8AC3E}">
        <p14:creationId xmlns:p14="http://schemas.microsoft.com/office/powerpoint/2010/main" val="39066768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568360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9:15-16</a:t>
            </a:r>
          </a:p>
          <a:p>
            <a:pP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15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主对亚拿尼亚说：“你只管去！他是我所拣选的器皿，要在外邦人和君王并以色列人面前宣扬我的名。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16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我也要指示他，为我的名必须受许多的苦难。”</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794153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487107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9:1-2</a:t>
            </a: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1</a:t>
            </a: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扫罗仍然向主的门徒口吐威吓凶杀的话，去见大祭司，</a:t>
            </a:r>
          </a:p>
          <a:p>
            <a:pPr>
              <a:lnSpc>
                <a:spcPct val="120000"/>
              </a:lnSpc>
            </a:pPr>
            <a:r>
              <a:rPr kumimoji="1" lang="en-US" altLang="zh-TW" sz="4400" b="1" dirty="0" smtClean="0">
                <a:effectLst>
                  <a:glow rad="101600">
                    <a:schemeClr val="bg1">
                      <a:alpha val="75000"/>
                    </a:schemeClr>
                  </a:glow>
                </a:effectLst>
                <a:latin typeface="Arial Unicode MS" pitchFamily="34" charset="-128"/>
                <a:ea typeface="Arial Unicode MS" pitchFamily="34" charset="-128"/>
                <a:cs typeface="Arial Unicode MS" pitchFamily="34" charset="-128"/>
              </a:rPr>
              <a:t>2</a:t>
            </a: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求文书给大马士革的各会堂，若是找着信奉这道的人，无论男女，都准他捆绑带到耶路撒冷。 </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6951192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11211"/>
            <a:ext cx="8269110" cy="5981125"/>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9:15-16</a:t>
            </a: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15 </a:t>
            </a:r>
            <a:r>
              <a:rPr kumimoji="1" lang="en-US" altLang="zh-TW" sz="4000" b="1" dirty="0">
                <a:effectLst>
                  <a:glow rad="101600">
                    <a:schemeClr val="bg1">
                      <a:alpha val="75000"/>
                    </a:schemeClr>
                  </a:glow>
                </a:effectLst>
                <a:latin typeface="Arial Unicode MS" pitchFamily="34" charset="-128"/>
                <a:ea typeface="Arial Unicode MS" pitchFamily="34" charset="-128"/>
                <a:cs typeface="Arial Unicode MS" pitchFamily="34" charset="-128"/>
              </a:rPr>
              <a:t>But the Lord said to Ananias, “Go! This man is my chosen instrument to proclaim my name to the Gentiles and their kings and to the people of Israel. </a:t>
            </a:r>
            <a:endParaRPr kumimoji="1" lang="en-US" altLang="zh-TW" sz="4000" b="1" dirty="0" smtClean="0">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16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I will show him how much he must suffer for my name.”</a:t>
            </a:r>
            <a:endPar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2018349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文字方塊 2"/>
          <p:cNvSpPr txBox="1"/>
          <p:nvPr/>
        </p:nvSpPr>
        <p:spPr>
          <a:xfrm>
            <a:off x="395110" y="240804"/>
            <a:ext cx="8142112" cy="6617196"/>
          </a:xfrm>
          <a:prstGeom prst="rect">
            <a:avLst/>
          </a:prstGeom>
          <a:noFill/>
        </p:spPr>
        <p:txBody>
          <a:bodyPr wrap="square" rtlCol="0">
            <a:spAutoFit/>
          </a:bodyPr>
          <a:lstStyle/>
          <a:p>
            <a:pPr algn="ctr"/>
            <a:r>
              <a:rPr kumimoji="1" lang="zh-TW" altLang="en-US" sz="4400" dirty="0">
                <a:solidFill>
                  <a:srgbClr val="FFFF00"/>
                </a:solidFill>
                <a:effectLst>
                  <a:glow rad="101600">
                    <a:schemeClr val="bg1">
                      <a:alpha val="75000"/>
                    </a:schemeClr>
                  </a:glow>
                </a:effectLst>
                <a:latin typeface="Heiti TC Light"/>
                <a:ea typeface="Heiti TC Light"/>
                <a:cs typeface="Heiti TC Light"/>
              </a:rPr>
              <a:t>三个</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重点</a:t>
            </a:r>
            <a:endParaRPr kumimoji="1" lang="en-US" altLang="zh-TW" sz="4400" dirty="0" smtClean="0">
              <a:solidFill>
                <a:srgbClr val="FFFF00"/>
              </a:solidFill>
              <a:effectLst>
                <a:glow rad="101600">
                  <a:schemeClr val="bg1">
                    <a:alpha val="75000"/>
                  </a:schemeClr>
                </a:glow>
              </a:effectLst>
              <a:latin typeface="Heiti TC Light"/>
              <a:ea typeface="Heiti TC Light"/>
              <a:cs typeface="Heiti TC Light"/>
            </a:endParaRPr>
          </a:p>
          <a:p>
            <a:pPr algn="ctr"/>
            <a:r>
              <a:rPr kumimoji="1" lang="en-US" altLang="zh-TW" sz="3600" dirty="0" smtClean="0">
                <a:effectLst>
                  <a:glow rad="101600">
                    <a:schemeClr val="bg1">
                      <a:alpha val="75000"/>
                    </a:schemeClr>
                  </a:glow>
                </a:effectLst>
                <a:latin typeface="Heiti TC Light"/>
                <a:ea typeface="Heiti TC Light"/>
                <a:cs typeface="Heiti TC Light"/>
              </a:rPr>
              <a:t>Three </a:t>
            </a:r>
            <a:r>
              <a:rPr kumimoji="1" lang="en-US" altLang="zh-TW" sz="3600" dirty="0">
                <a:effectLst>
                  <a:glow rad="101600">
                    <a:schemeClr val="bg1">
                      <a:alpha val="75000"/>
                    </a:schemeClr>
                  </a:glow>
                </a:effectLst>
                <a:latin typeface="Heiti TC Light"/>
                <a:ea typeface="Heiti TC Light"/>
                <a:cs typeface="Heiti TC Light"/>
              </a:rPr>
              <a:t>Key </a:t>
            </a:r>
            <a:r>
              <a:rPr kumimoji="1" lang="en-US" altLang="zh-TW" sz="3600" dirty="0" smtClean="0">
                <a:effectLst>
                  <a:glow rad="101600">
                    <a:schemeClr val="bg1">
                      <a:alpha val="75000"/>
                    </a:schemeClr>
                  </a:glow>
                </a:effectLst>
                <a:latin typeface="Heiti TC Light"/>
                <a:ea typeface="Heiti TC Light"/>
                <a:cs typeface="Heiti TC Light"/>
              </a:rPr>
              <a:t>Points</a:t>
            </a:r>
          </a:p>
          <a:p>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1.</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他</a:t>
            </a:r>
            <a:r>
              <a:rPr kumimoji="1" lang="zh-TW" altLang="en-US" sz="4400" dirty="0">
                <a:solidFill>
                  <a:srgbClr val="FFFF00"/>
                </a:solidFill>
                <a:effectLst>
                  <a:glow rad="101600">
                    <a:schemeClr val="bg1">
                      <a:alpha val="75000"/>
                    </a:schemeClr>
                  </a:glow>
                </a:effectLst>
                <a:latin typeface="Heiti TC Light"/>
                <a:ea typeface="Heiti TC Light"/>
                <a:cs typeface="Heiti TC Light"/>
              </a:rPr>
              <a:t>成了基督的仆人</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endParaRPr kumimoji="1" lang="en-US" altLang="zh-TW" sz="4400" dirty="0" smtClean="0">
              <a:solidFill>
                <a:srgbClr val="FFFF00"/>
              </a:solidFill>
              <a:effectLst>
                <a:glow rad="101600">
                  <a:schemeClr val="bg1">
                    <a:alpha val="75000"/>
                  </a:schemeClr>
                </a:glow>
              </a:effectLst>
              <a:latin typeface="Heiti TC Light"/>
              <a:ea typeface="Heiti TC Light"/>
              <a:cs typeface="Heiti TC Light"/>
            </a:endParaRPr>
          </a:p>
          <a:p>
            <a:pPr lvl="1"/>
            <a:r>
              <a:rPr kumimoji="1" lang="en-US" altLang="zh-TW" sz="3600" dirty="0">
                <a:effectLst>
                  <a:glow rad="101600">
                    <a:schemeClr val="bg1">
                      <a:alpha val="75000"/>
                    </a:schemeClr>
                  </a:glow>
                </a:effectLst>
                <a:latin typeface="Heiti TC Light"/>
                <a:ea typeface="Heiti TC Light"/>
                <a:cs typeface="Heiti TC Light"/>
              </a:rPr>
              <a:t>He became a servant of Christ.</a:t>
            </a:r>
            <a:endParaRPr kumimoji="1" lang="zh-TW" altLang="en-US" sz="3600" dirty="0">
              <a:effectLst>
                <a:glow rad="101600">
                  <a:schemeClr val="bg1">
                    <a:alpha val="75000"/>
                  </a:schemeClr>
                </a:glow>
              </a:effectLst>
              <a:latin typeface="Heiti TC Light"/>
              <a:ea typeface="Heiti TC Light"/>
              <a:cs typeface="Heiti TC Light"/>
            </a:endParaRPr>
          </a:p>
          <a:p>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2.</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他</a:t>
            </a:r>
            <a:r>
              <a:rPr kumimoji="1" lang="zh-TW" altLang="en-US" sz="4400" dirty="0">
                <a:solidFill>
                  <a:srgbClr val="FFFF00"/>
                </a:solidFill>
                <a:effectLst>
                  <a:glow rad="101600">
                    <a:schemeClr val="bg1">
                      <a:alpha val="75000"/>
                    </a:schemeClr>
                  </a:glow>
                </a:effectLst>
                <a:latin typeface="Heiti TC Light"/>
                <a:ea typeface="Heiti TC Light"/>
                <a:cs typeface="Heiti TC Light"/>
              </a:rPr>
              <a:t>成了基督的见证人</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p>
          <a:p>
            <a:pPr lvl="1"/>
            <a:r>
              <a:rPr kumimoji="1" lang="en-US" altLang="zh-TW" sz="4400" dirty="0">
                <a:solidFill>
                  <a:srgbClr val="FFFF00"/>
                </a:solidFill>
                <a:effectLst>
                  <a:glow rad="101600">
                    <a:schemeClr val="bg1">
                      <a:alpha val="75000"/>
                    </a:schemeClr>
                  </a:glow>
                </a:effectLst>
                <a:latin typeface="Heiti TC Light"/>
                <a:ea typeface="Heiti TC Light"/>
                <a:cs typeface="Heiti TC Light"/>
              </a:rPr>
              <a:t> </a:t>
            </a:r>
            <a:r>
              <a:rPr kumimoji="1" lang="en-US" altLang="zh-TW" sz="3600" dirty="0">
                <a:effectLst>
                  <a:glow rad="101600">
                    <a:schemeClr val="bg1">
                      <a:alpha val="75000"/>
                    </a:schemeClr>
                  </a:glow>
                </a:effectLst>
                <a:latin typeface="Heiti TC Light"/>
                <a:ea typeface="Heiti TC Light"/>
                <a:cs typeface="Heiti TC Light"/>
              </a:rPr>
              <a:t>He became a witness to Christ.</a:t>
            </a:r>
            <a:endParaRPr kumimoji="1" lang="zh-TW" altLang="en-US" sz="4400" dirty="0">
              <a:effectLst>
                <a:glow rad="101600">
                  <a:schemeClr val="bg1">
                    <a:alpha val="75000"/>
                  </a:schemeClr>
                </a:glow>
              </a:effectLst>
              <a:latin typeface="Heiti TC Light"/>
              <a:ea typeface="Heiti TC Light"/>
              <a:cs typeface="Heiti TC Light"/>
            </a:endParaRPr>
          </a:p>
          <a:p>
            <a:r>
              <a:rPr kumimoji="1" lang="x-none" altLang="zh-TW" sz="4400" dirty="0" smtClean="0">
                <a:solidFill>
                  <a:srgbClr val="FFFF00"/>
                </a:solidFill>
                <a:effectLst>
                  <a:glow rad="101600">
                    <a:schemeClr val="bg1">
                      <a:alpha val="75000"/>
                    </a:schemeClr>
                  </a:glow>
                </a:effectLst>
                <a:latin typeface="Heiti TC Light"/>
                <a:ea typeface="Heiti TC Light"/>
                <a:cs typeface="Heiti TC Light"/>
              </a:rPr>
              <a:t>3.</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他</a:t>
            </a:r>
            <a:r>
              <a:rPr kumimoji="1" lang="zh-TW" altLang="en-US" sz="4400" dirty="0">
                <a:solidFill>
                  <a:srgbClr val="FFFF00"/>
                </a:solidFill>
                <a:effectLst>
                  <a:glow rad="101600">
                    <a:schemeClr val="bg1">
                      <a:alpha val="75000"/>
                    </a:schemeClr>
                  </a:glow>
                </a:effectLst>
                <a:latin typeface="Heiti TC Light"/>
                <a:ea typeface="Heiti TC Light"/>
                <a:cs typeface="Heiti TC Light"/>
              </a:rPr>
              <a:t>成了福音的使者</a:t>
            </a:r>
            <a:r>
              <a:rPr kumimoji="1" lang="zh-TW" altLang="en-US" sz="4400" dirty="0" smtClean="0">
                <a:solidFill>
                  <a:srgbClr val="FFFF00"/>
                </a:solidFill>
                <a:effectLst>
                  <a:glow rad="101600">
                    <a:schemeClr val="bg1">
                      <a:alpha val="75000"/>
                    </a:schemeClr>
                  </a:glow>
                </a:effectLst>
                <a:latin typeface="Heiti TC Light"/>
                <a:ea typeface="Heiti TC Light"/>
                <a:cs typeface="Heiti TC Light"/>
              </a:rPr>
              <a:t>。</a:t>
            </a:r>
          </a:p>
          <a:p>
            <a:pPr lvl="1"/>
            <a:r>
              <a:rPr kumimoji="1" lang="en-US" altLang="zh-TW" sz="3600" dirty="0">
                <a:solidFill>
                  <a:srgbClr val="FFFFFF"/>
                </a:solidFill>
                <a:effectLst>
                  <a:glow rad="101600">
                    <a:schemeClr val="bg1">
                      <a:alpha val="75000"/>
                    </a:schemeClr>
                  </a:glow>
                </a:effectLst>
                <a:latin typeface="Heiti TC Light"/>
                <a:ea typeface="Heiti TC Light"/>
                <a:cs typeface="Heiti TC Light"/>
              </a:rPr>
              <a:t>He became a messenger of the Gospel.</a:t>
            </a:r>
            <a:endParaRPr kumimoji="1" lang="zh-TW" altLang="en-US" sz="3600" dirty="0" smtClean="0">
              <a:solidFill>
                <a:srgbClr val="FFFFFF"/>
              </a:solidFill>
              <a:effectLst>
                <a:glow rad="101600">
                  <a:schemeClr val="bg1">
                    <a:alpha val="75000"/>
                  </a:schemeClr>
                </a:glow>
              </a:effectLst>
              <a:latin typeface="Heiti TC Light"/>
              <a:ea typeface="Heiti TC Light"/>
              <a:cs typeface="Heiti TC Light"/>
            </a:endParaRPr>
          </a:p>
          <a:p>
            <a:endParaRPr kumimoji="1" lang="zh-TW" altLang="en-US" sz="4400" dirty="0">
              <a:solidFill>
                <a:srgbClr val="FFFF00"/>
              </a:solidFill>
              <a:effectLst>
                <a:glow rad="101600">
                  <a:schemeClr val="bg1">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val="16659894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文字方塊 2"/>
          <p:cNvSpPr txBox="1"/>
          <p:nvPr/>
        </p:nvSpPr>
        <p:spPr>
          <a:xfrm>
            <a:off x="0" y="1735668"/>
            <a:ext cx="9144000" cy="3108544"/>
          </a:xfrm>
          <a:prstGeom prst="rect">
            <a:avLst/>
          </a:prstGeom>
          <a:noFill/>
        </p:spPr>
        <p:txBody>
          <a:bodyPr wrap="square" rtlCol="0">
            <a:spAutoFit/>
          </a:bodyPr>
          <a:lstStyle/>
          <a:p>
            <a:pPr algn="ctr"/>
            <a:r>
              <a:rPr kumimoji="1" lang="zh-TW" altLang="en-US" sz="5400" dirty="0">
                <a:solidFill>
                  <a:srgbClr val="FFFF00"/>
                </a:solidFill>
                <a:effectLst>
                  <a:glow rad="101600">
                    <a:schemeClr val="bg1">
                      <a:alpha val="75000"/>
                    </a:schemeClr>
                  </a:glow>
                </a:effectLst>
                <a:latin typeface="Heiti TC Light"/>
                <a:ea typeface="Heiti TC Light"/>
                <a:cs typeface="Heiti TC Light"/>
              </a:rPr>
              <a:t>你做人處事的態度就是</a:t>
            </a:r>
          </a:p>
          <a:p>
            <a:pPr algn="ctr"/>
            <a:r>
              <a:rPr kumimoji="1" lang="zh-TW" altLang="en-US" sz="5400" dirty="0">
                <a:solidFill>
                  <a:srgbClr val="FFFF00"/>
                </a:solidFill>
                <a:effectLst>
                  <a:glow rad="101600">
                    <a:schemeClr val="bg1">
                      <a:alpha val="75000"/>
                    </a:schemeClr>
                  </a:glow>
                </a:effectLst>
                <a:latin typeface="Heiti TC Light"/>
                <a:ea typeface="Heiti TC Light"/>
                <a:cs typeface="Heiti TC Light"/>
              </a:rPr>
              <a:t>一篇信息</a:t>
            </a:r>
            <a:r>
              <a:rPr kumimoji="1" lang="zh-TW" altLang="en-US" sz="5400" dirty="0" smtClean="0">
                <a:solidFill>
                  <a:srgbClr val="FFFF00"/>
                </a:solidFill>
                <a:effectLst>
                  <a:glow rad="101600">
                    <a:schemeClr val="bg1">
                      <a:alpha val="75000"/>
                    </a:schemeClr>
                  </a:glow>
                </a:effectLst>
                <a:latin typeface="Heiti TC Light"/>
                <a:ea typeface="Heiti TC Light"/>
                <a:cs typeface="Heiti TC Light"/>
              </a:rPr>
              <a:t>！</a:t>
            </a:r>
          </a:p>
          <a:p>
            <a:pPr algn="ctr"/>
            <a:r>
              <a:rPr kumimoji="1" lang="en-US" altLang="zh-TW" sz="4400" dirty="0">
                <a:effectLst>
                  <a:glow rad="101600">
                    <a:schemeClr val="bg1">
                      <a:alpha val="75000"/>
                    </a:schemeClr>
                  </a:glow>
                </a:effectLst>
                <a:latin typeface="Heiti TC Light"/>
                <a:ea typeface="Heiti TC Light"/>
                <a:cs typeface="Heiti TC Light"/>
              </a:rPr>
              <a:t>Your attitude towards people and things is a message.</a:t>
            </a:r>
            <a:endParaRPr kumimoji="1" lang="zh-TW" altLang="en-US" sz="4400" dirty="0">
              <a:effectLst>
                <a:glow rad="101600">
                  <a:schemeClr val="bg1">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val="11589181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文字方塊 2"/>
          <p:cNvSpPr txBox="1"/>
          <p:nvPr/>
        </p:nvSpPr>
        <p:spPr>
          <a:xfrm>
            <a:off x="0" y="931334"/>
            <a:ext cx="9144000" cy="4462760"/>
          </a:xfrm>
          <a:prstGeom prst="rect">
            <a:avLst/>
          </a:prstGeom>
          <a:noFill/>
        </p:spPr>
        <p:txBody>
          <a:bodyPr wrap="square" rtlCol="0">
            <a:spAutoFit/>
          </a:bodyPr>
          <a:lstStyle/>
          <a:p>
            <a:pPr algn="ctr"/>
            <a:r>
              <a:rPr kumimoji="1" lang="zh-TW" altLang="en-US" sz="5400" dirty="0">
                <a:solidFill>
                  <a:srgbClr val="FFFF00"/>
                </a:solidFill>
                <a:effectLst>
                  <a:glow rad="101600">
                    <a:schemeClr val="bg1">
                      <a:alpha val="75000"/>
                    </a:schemeClr>
                  </a:glow>
                </a:effectLst>
                <a:latin typeface="Heiti TC Light"/>
                <a:ea typeface="Heiti TC Light"/>
                <a:cs typeface="Heiti TC Light"/>
              </a:rPr>
              <a:t>主是陶匠我們是</a:t>
            </a:r>
            <a:r>
              <a:rPr kumimoji="1" lang="zh-TW" altLang="en-US" sz="5400" dirty="0" smtClean="0">
                <a:solidFill>
                  <a:srgbClr val="FFFF00"/>
                </a:solidFill>
                <a:effectLst>
                  <a:glow rad="101600">
                    <a:schemeClr val="bg1">
                      <a:alpha val="75000"/>
                    </a:schemeClr>
                  </a:glow>
                </a:effectLst>
                <a:latin typeface="Heiti TC Light"/>
                <a:ea typeface="Heiti TC Light"/>
                <a:cs typeface="Heiti TC Light"/>
              </a:rPr>
              <a:t>泥土</a:t>
            </a:r>
          </a:p>
          <a:p>
            <a:pPr algn="ctr"/>
            <a:r>
              <a:rPr kumimoji="1" lang="en-US" altLang="zh-TW" sz="4400" dirty="0">
                <a:effectLst>
                  <a:glow rad="101600">
                    <a:schemeClr val="bg1">
                      <a:alpha val="75000"/>
                    </a:schemeClr>
                  </a:glow>
                </a:effectLst>
                <a:latin typeface="Heiti TC Light"/>
                <a:ea typeface="Heiti TC Light"/>
                <a:cs typeface="Heiti TC Light"/>
              </a:rPr>
              <a:t>The Lord is the potter, and we are the clay.</a:t>
            </a:r>
            <a:endParaRPr kumimoji="1" lang="zh-TW" altLang="en-US" sz="4400" dirty="0">
              <a:effectLst>
                <a:glow rad="101600">
                  <a:schemeClr val="bg1">
                    <a:alpha val="75000"/>
                  </a:schemeClr>
                </a:glow>
              </a:effectLst>
              <a:latin typeface="Heiti TC Light"/>
              <a:ea typeface="Heiti TC Light"/>
              <a:cs typeface="Heiti TC Light"/>
            </a:endParaRPr>
          </a:p>
          <a:p>
            <a:pPr algn="ctr"/>
            <a:r>
              <a:rPr kumimoji="1" lang="zh-TW" altLang="en-US" sz="5400" dirty="0">
                <a:solidFill>
                  <a:srgbClr val="FFFF00"/>
                </a:solidFill>
                <a:effectLst>
                  <a:glow rad="101600">
                    <a:schemeClr val="bg1">
                      <a:alpha val="75000"/>
                    </a:schemeClr>
                  </a:glow>
                </a:effectLst>
                <a:latin typeface="Heiti TC Light"/>
                <a:ea typeface="Heiti TC Light"/>
                <a:cs typeface="Heiti TC Light"/>
              </a:rPr>
              <a:t>求主塑造我們成為貴重器</a:t>
            </a:r>
            <a:r>
              <a:rPr kumimoji="1" lang="zh-TW" altLang="en-US" sz="5400" dirty="0" smtClean="0">
                <a:solidFill>
                  <a:srgbClr val="FFFF00"/>
                </a:solidFill>
                <a:effectLst>
                  <a:glow rad="101600">
                    <a:schemeClr val="bg1">
                      <a:alpha val="75000"/>
                    </a:schemeClr>
                  </a:glow>
                </a:effectLst>
                <a:latin typeface="Heiti TC Light"/>
                <a:ea typeface="Heiti TC Light"/>
                <a:cs typeface="Heiti TC Light"/>
              </a:rPr>
              <a:t>皿</a:t>
            </a:r>
          </a:p>
          <a:p>
            <a:pPr algn="ctr"/>
            <a:r>
              <a:rPr kumimoji="1" lang="en-US" altLang="zh-TW" sz="4400" dirty="0">
                <a:effectLst>
                  <a:glow rad="101600">
                    <a:schemeClr val="bg1">
                      <a:alpha val="75000"/>
                    </a:schemeClr>
                  </a:glow>
                </a:effectLst>
                <a:latin typeface="Heiti TC Light"/>
                <a:ea typeface="Heiti TC Light"/>
                <a:cs typeface="Heiti TC Light"/>
              </a:rPr>
              <a:t>May the Lord make us into vessels for honorable use.</a:t>
            </a:r>
            <a:endParaRPr kumimoji="1" lang="zh-TW" altLang="en-US" sz="4400" dirty="0">
              <a:effectLst>
                <a:glow rad="101600">
                  <a:schemeClr val="bg1">
                    <a:alpha val="75000"/>
                  </a:schemeClr>
                </a:glow>
              </a:effectLst>
              <a:latin typeface="Heiti TC Light"/>
              <a:ea typeface="Heiti TC Light"/>
              <a:cs typeface="Heiti TC Light"/>
            </a:endParaRPr>
          </a:p>
        </p:txBody>
      </p:sp>
    </p:spTree>
    <p:extLst>
      <p:ext uri="{BB962C8B-B14F-4D97-AF65-F5344CB8AC3E}">
        <p14:creationId xmlns:p14="http://schemas.microsoft.com/office/powerpoint/2010/main" val="30368574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Tree>
    <p:extLst>
      <p:ext uri="{BB962C8B-B14F-4D97-AF65-F5344CB8AC3E}">
        <p14:creationId xmlns:p14="http://schemas.microsoft.com/office/powerpoint/2010/main" val="9220982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4503798"/>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9:1-2</a:t>
            </a: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1 </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Meanwhile</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 Saul was still breathing out murderous threats against the Lord’s disciples. He went to the high priest </a:t>
            </a:r>
            <a:endPar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199115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5242461"/>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9:1-2</a:t>
            </a:r>
          </a:p>
          <a:p>
            <a:pPr>
              <a:lnSpc>
                <a:spcPct val="120000"/>
              </a:lnSpc>
            </a:pPr>
            <a:r>
              <a:rPr kumimoji="1" lang="en-US" altLang="zh-TW" sz="40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2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and asked him for letters to the synagogues in Damascus, so that if he found any there who belonged to the Way, whether men or women, he might take them as prisoners to Jerusalem.</a:t>
            </a:r>
          </a:p>
        </p:txBody>
      </p:sp>
    </p:spTree>
    <p:extLst>
      <p:ext uri="{BB962C8B-B14F-4D97-AF65-F5344CB8AC3E}">
        <p14:creationId xmlns:p14="http://schemas.microsoft.com/office/powerpoint/2010/main" val="26296170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487107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9:4-5</a:t>
            </a: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4</a:t>
            </a: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他就仆倒在地，听见有声音对他说：“扫罗，扫罗，你为什么逼迫我？”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5</a:t>
            </a:r>
            <a:r>
              <a:rPr kumimoji="1" lang="en-US" altLang="zh-TW"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他说：“主啊，你是谁？”主说：“我就是你所逼迫的耶稣。</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23480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5242461"/>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9:4-5</a:t>
            </a: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4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He fell to the ground and heard a voice say to him, “Saul, Saul, why do you persecute me?</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5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“Who are you, Lord?” Saul asked</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“I am Jesus, whom you are persecuting,” he replied. </a:t>
            </a:r>
          </a:p>
        </p:txBody>
      </p:sp>
    </p:spTree>
    <p:extLst>
      <p:ext uri="{BB962C8B-B14F-4D97-AF65-F5344CB8AC3E}">
        <p14:creationId xmlns:p14="http://schemas.microsoft.com/office/powerpoint/2010/main" val="21497138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405854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9:6-9</a:t>
            </a:r>
          </a:p>
          <a:p>
            <a:pPr>
              <a:lnSpc>
                <a:spcPct val="120000"/>
              </a:lnSpc>
            </a:pPr>
            <a:r>
              <a:rPr kumimoji="1" lang="en-US" altLang="zh-TW" sz="44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6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起来！进城去，你所当做的事，必有人告诉你。”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7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同行的人站在那里，说不出话来，听见声音，却看不见人。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23480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663223" y="148523"/>
            <a:ext cx="8269110" cy="4058547"/>
          </a:xfrm>
          <a:prstGeom prst="rect">
            <a:avLst/>
          </a:prstGeom>
          <a:noFill/>
        </p:spPr>
        <p:txBody>
          <a:bodyPr wrap="square" rtlCol="0">
            <a:spAutoFit/>
          </a:bodyPr>
          <a:lstStyle/>
          <a:p>
            <a:pPr algn="ctr">
              <a:lnSpc>
                <a:spcPct val="120000"/>
              </a:lnSpc>
            </a:pPr>
            <a:r>
              <a:rPr kumimoji="1" lang="zh-TW" altLang="en-US" sz="4000" b="1" dirty="0" smtClean="0">
                <a:effectLst>
                  <a:glow rad="127000">
                    <a:schemeClr val="bg1"/>
                  </a:glow>
                </a:effectLst>
                <a:latin typeface="Arial Unicode MS" pitchFamily="34" charset="-128"/>
                <a:ea typeface="Arial Unicode MS" pitchFamily="34" charset="-128"/>
                <a:cs typeface="Arial Unicode MS" pitchFamily="34" charset="-128"/>
              </a:rPr>
              <a:t>使徒行传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9:6-9</a:t>
            </a: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8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扫罗从地上起来，睁开眼睛，竟不能看见什么。有人拉他的手，领他进了大马士革。 </a:t>
            </a:r>
            <a:endParaRPr kumimoji="1" lang="zh-TW" altLang="en-US" sz="44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4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9 </a:t>
            </a:r>
            <a:r>
              <a:rPr kumimoji="1" lang="zh-TW" altLang="en-US" sz="44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三日不能看见，也不吃也不喝。</a:t>
            </a:r>
            <a:endParaRPr kumimoji="1" lang="zh-TW" altLang="en-US" sz="4800" b="1" dirty="0" smtClean="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649322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9-24 07.55.28.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TextBox 2"/>
          <p:cNvSpPr txBox="1"/>
          <p:nvPr/>
        </p:nvSpPr>
        <p:spPr>
          <a:xfrm>
            <a:off x="578557" y="353490"/>
            <a:ext cx="8269110" cy="5242461"/>
          </a:xfrm>
          <a:prstGeom prst="rect">
            <a:avLst/>
          </a:prstGeom>
          <a:noFill/>
        </p:spPr>
        <p:txBody>
          <a:bodyPr wrap="square" rtlCol="0">
            <a:spAutoFit/>
          </a:bodyPr>
          <a:lstStyle/>
          <a:p>
            <a:pPr algn="ctr">
              <a:lnSpc>
                <a:spcPct val="120000"/>
              </a:lnSpc>
            </a:pPr>
            <a:r>
              <a:rPr kumimoji="1" lang="en-US" altLang="zh-TW" sz="4000" b="1" dirty="0">
                <a:effectLst>
                  <a:glow rad="127000">
                    <a:schemeClr val="bg1"/>
                  </a:glow>
                </a:effectLst>
                <a:latin typeface="Arial Unicode MS" pitchFamily="34" charset="-128"/>
                <a:ea typeface="Arial Unicode MS" pitchFamily="34" charset="-128"/>
                <a:cs typeface="Arial Unicode MS" pitchFamily="34" charset="-128"/>
              </a:rPr>
              <a:t>Acts </a:t>
            </a:r>
            <a:r>
              <a:rPr kumimoji="1" lang="en-US" altLang="zh-TW" sz="4000" b="1" dirty="0" smtClean="0">
                <a:effectLst>
                  <a:glow rad="127000">
                    <a:schemeClr val="bg1"/>
                  </a:glow>
                </a:effectLst>
                <a:latin typeface="Arial Unicode MS" pitchFamily="34" charset="-128"/>
                <a:ea typeface="Arial Unicode MS" pitchFamily="34" charset="-128"/>
                <a:cs typeface="Arial Unicode MS" pitchFamily="34" charset="-128"/>
              </a:rPr>
              <a:t>9:6-9</a:t>
            </a: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6 </a:t>
            </a:r>
            <a:r>
              <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“Now get up and go into the city, and you will be told what you must do.</a:t>
            </a:r>
            <a:r>
              <a:rPr kumimoji="1" lang="en-US" altLang="zh-TW" sz="4000" b="1" dirty="0" smtClean="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rPr>
              <a:t>”</a:t>
            </a:r>
            <a:endParaRPr kumimoji="1" lang="en-US" altLang="zh-TW" sz="4000" b="1" dirty="0">
              <a:solidFill>
                <a:srgbClr val="FFFFFF"/>
              </a:solidFill>
              <a:effectLst>
                <a:glow rad="101600">
                  <a:schemeClr val="bg1">
                    <a:alpha val="75000"/>
                  </a:schemeClr>
                </a:glow>
              </a:effectLst>
              <a:latin typeface="Arial Unicode MS" pitchFamily="34" charset="-128"/>
              <a:ea typeface="Arial Unicode MS" pitchFamily="34" charset="-128"/>
              <a:cs typeface="Arial Unicode MS" pitchFamily="34" charset="-128"/>
            </a:endParaRPr>
          </a:p>
          <a:p>
            <a:pPr>
              <a:lnSpc>
                <a:spcPct val="120000"/>
              </a:lnSpc>
            </a:pPr>
            <a:r>
              <a:rPr kumimoji="1" lang="en-US" altLang="zh-TW" sz="4000" b="1" dirty="0">
                <a:solidFill>
                  <a:srgbClr val="FFFF00"/>
                </a:solidFill>
                <a:effectLst>
                  <a:glow rad="101600">
                    <a:schemeClr val="bg1">
                      <a:alpha val="75000"/>
                    </a:schemeClr>
                  </a:glow>
                </a:effectLst>
                <a:latin typeface="Arial Unicode MS" pitchFamily="34" charset="-128"/>
                <a:ea typeface="Arial Unicode MS" pitchFamily="34" charset="-128"/>
                <a:cs typeface="Arial Unicode MS" pitchFamily="34" charset="-128"/>
              </a:rPr>
              <a:t>7 </a:t>
            </a:r>
            <a:r>
              <a:rPr kumimoji="1" lang="en-US" altLang="zh-TW" sz="4000" b="1" dirty="0">
                <a:effectLst>
                  <a:glow rad="101600">
                    <a:schemeClr val="bg1">
                      <a:alpha val="75000"/>
                    </a:schemeClr>
                  </a:glow>
                </a:effectLst>
                <a:latin typeface="Arial Unicode MS" pitchFamily="34" charset="-128"/>
                <a:ea typeface="Arial Unicode MS" pitchFamily="34" charset="-128"/>
                <a:cs typeface="Arial Unicode MS" pitchFamily="34" charset="-128"/>
              </a:rPr>
              <a:t>The men traveling with Saul stood there speechless; they heard the sound but did not see anyone. </a:t>
            </a:r>
            <a:endParaRPr kumimoji="1" lang="en-US" altLang="zh-TW" sz="4000" b="1" dirty="0" smtClean="0">
              <a:effectLst>
                <a:glow rad="101600">
                  <a:schemeClr val="bg1">
                    <a:alpha val="75000"/>
                  </a:schemeClr>
                </a:glo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497138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6566</TotalTime>
  <Words>850</Words>
  <Application>Microsoft Macintosh PowerPoint</Application>
  <PresentationFormat>如螢幕大小 (4:3)</PresentationFormat>
  <Paragraphs>80</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Black</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Jack Chiu</cp:lastModifiedBy>
  <cp:revision>1088</cp:revision>
  <cp:lastPrinted>2019-11-14T19:03:27Z</cp:lastPrinted>
  <dcterms:created xsi:type="dcterms:W3CDTF">2018-07-03T11:08:25Z</dcterms:created>
  <dcterms:modified xsi:type="dcterms:W3CDTF">2019-11-28T02:36:51Z</dcterms:modified>
</cp:coreProperties>
</file>