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1" r:id="rId1"/>
  </p:sldMasterIdLst>
  <p:sldIdLst>
    <p:sldId id="2586" r:id="rId2"/>
    <p:sldId id="2839" r:id="rId3"/>
    <p:sldId id="2840" r:id="rId4"/>
    <p:sldId id="2865" r:id="rId5"/>
    <p:sldId id="2866" r:id="rId6"/>
    <p:sldId id="2841" r:id="rId7"/>
    <p:sldId id="2842" r:id="rId8"/>
    <p:sldId id="2843" r:id="rId9"/>
    <p:sldId id="2844" r:id="rId10"/>
    <p:sldId id="2845" r:id="rId11"/>
    <p:sldId id="2846" r:id="rId12"/>
    <p:sldId id="2870" r:id="rId13"/>
    <p:sldId id="2847" r:id="rId14"/>
    <p:sldId id="2868" r:id="rId15"/>
    <p:sldId id="2867" r:id="rId16"/>
    <p:sldId id="2848" r:id="rId17"/>
    <p:sldId id="2849" r:id="rId18"/>
    <p:sldId id="2850" r:id="rId19"/>
    <p:sldId id="2869" r:id="rId20"/>
    <p:sldId id="2851" r:id="rId21"/>
    <p:sldId id="2852" r:id="rId22"/>
    <p:sldId id="2853" r:id="rId23"/>
    <p:sldId id="2854" r:id="rId24"/>
    <p:sldId id="2862" r:id="rId25"/>
    <p:sldId id="2863" r:id="rId26"/>
    <p:sldId id="2864" r:id="rId27"/>
    <p:sldId id="2855" r:id="rId28"/>
    <p:sldId id="2859" r:id="rId29"/>
    <p:sldId id="2860" r:id="rId30"/>
    <p:sldId id="2861" r:id="rId31"/>
    <p:sldId id="2856" r:id="rId32"/>
    <p:sldId id="2857" r:id="rId33"/>
    <p:sldId id="2858"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FEFF"/>
    <a:srgbClr val="FEC246"/>
    <a:srgbClr val="300D33"/>
    <a:srgbClr val="D883FF"/>
    <a:srgbClr val="EF53A5"/>
    <a:srgbClr val="790C00"/>
    <a:srgbClr val="3C1D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341"/>
    <p:restoredTop sz="96327"/>
  </p:normalViewPr>
  <p:slideViewPr>
    <p:cSldViewPr snapToGrid="0" snapToObjects="1">
      <p:cViewPr varScale="1">
        <p:scale>
          <a:sx n="84" d="100"/>
          <a:sy n="84" d="100"/>
        </p:scale>
        <p:origin x="216" y="15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13926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12/8/21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47257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12/8/21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91855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12/8/21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42113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12/8/21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90306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12/8/21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74612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12/8/21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87588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71990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8860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2266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12/8/21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31160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10870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18612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4486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1239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12/8/21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2720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12/8/21</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67891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12/8/21</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661601209"/>
      </p:ext>
    </p:extLst>
  </p:cSld>
  <p:clrMap bg1="dk1" tx1="lt1" bg2="dk2"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48D69C67-925A-AE4B-A86A-23B35C477EC5}"/>
              </a:ext>
            </a:extLst>
          </p:cNvPr>
          <p:cNvSpPr txBox="1"/>
          <p:nvPr/>
        </p:nvSpPr>
        <p:spPr>
          <a:xfrm>
            <a:off x="1332411" y="550996"/>
            <a:ext cx="9527177" cy="5940088"/>
          </a:xfrm>
          <a:prstGeom prst="rect">
            <a:avLst/>
          </a:prstGeom>
          <a:noFill/>
        </p:spPr>
        <p:txBody>
          <a:bodyPr wrap="square" rtlCol="0">
            <a:spAutoFit/>
          </a:bodyPr>
          <a:lstStyle/>
          <a:p>
            <a:pPr algn="ctr"/>
            <a:r>
              <a:rPr kumimoji="1" lang="en-US" altLang="zh-TW" sz="4800" b="1" dirty="0">
                <a:solidFill>
                  <a:srgbClr val="FFFFFF"/>
                </a:solidFill>
                <a:latin typeface="Yu Gothic UI" panose="020B0500000000000000" pitchFamily="34" charset="-128"/>
                <a:ea typeface="Yu Gothic UI" panose="020B0500000000000000" pitchFamily="34" charset="-128"/>
              </a:rPr>
              <a:t>English Translation starts NOW</a:t>
            </a:r>
          </a:p>
          <a:p>
            <a:pPr algn="ctr"/>
            <a:endParaRPr kumimoji="1" lang="en-US" altLang="zh-TW" sz="2000" b="1" dirty="0">
              <a:solidFill>
                <a:srgbClr val="FFFFFF"/>
              </a:solidFill>
              <a:latin typeface="Yu Gothic UI" panose="020B0500000000000000" pitchFamily="34" charset="-128"/>
              <a:ea typeface="Yu Gothic UI" panose="020B0500000000000000" pitchFamily="34" charset="-128"/>
            </a:endParaRPr>
          </a:p>
          <a:p>
            <a:pPr algn="ctr"/>
            <a:r>
              <a:rPr kumimoji="1" lang="en-US" altLang="zh-TW" sz="3200" b="1" dirty="0">
                <a:solidFill>
                  <a:srgbClr val="FFFF00"/>
                </a:solidFill>
                <a:latin typeface="Yu Gothic UI" panose="020B0500000000000000" pitchFamily="34" charset="-128"/>
                <a:ea typeface="Yu Gothic UI" panose="020B0500000000000000" pitchFamily="34" charset="-128"/>
              </a:rPr>
              <a:t>Outside of church</a:t>
            </a:r>
          </a:p>
          <a:p>
            <a:pPr algn="ctr"/>
            <a:r>
              <a:rPr kumimoji="1" lang="en-US" altLang="zh-TW" sz="4800" b="1" dirty="0">
                <a:solidFill>
                  <a:srgbClr val="FFFF00"/>
                </a:solidFill>
                <a:latin typeface="Yu Gothic UI" panose="020B0500000000000000" pitchFamily="34" charset="-128"/>
                <a:ea typeface="Yu Gothic UI" panose="020B0500000000000000" pitchFamily="34" charset="-128"/>
              </a:rPr>
              <a:t>Dial  425-650-1398</a:t>
            </a:r>
          </a:p>
          <a:p>
            <a:pPr algn="ctr"/>
            <a:r>
              <a:rPr kumimoji="1" lang="en-US" altLang="zh-TW" sz="4800" b="1" dirty="0">
                <a:solidFill>
                  <a:srgbClr val="FFFF00"/>
                </a:solidFill>
                <a:latin typeface="Yu Gothic UI" panose="020B0500000000000000" pitchFamily="34" charset="-128"/>
                <a:ea typeface="Yu Gothic UI" panose="020B0500000000000000" pitchFamily="34" charset="-128"/>
              </a:rPr>
              <a:t>Use Conference Code  849387</a:t>
            </a:r>
          </a:p>
          <a:p>
            <a:pPr algn="ctr"/>
            <a:endParaRPr kumimoji="1" lang="en-US" altLang="zh-TW" sz="2000" b="1" dirty="0">
              <a:solidFill>
                <a:srgbClr val="FFFF00"/>
              </a:solidFill>
              <a:latin typeface="Yu Gothic UI" panose="020B0500000000000000" pitchFamily="34" charset="-128"/>
              <a:ea typeface="Yu Gothic UI" panose="020B0500000000000000" pitchFamily="34" charset="-128"/>
            </a:endParaRPr>
          </a:p>
          <a:p>
            <a:pPr algn="ctr"/>
            <a:r>
              <a:rPr kumimoji="1" lang="en-US" altLang="zh-TW" sz="3200" b="1" dirty="0">
                <a:latin typeface="Yu Gothic UI" panose="020B0500000000000000" pitchFamily="34" charset="-128"/>
                <a:ea typeface="Yu Gothic UI" panose="020B0500000000000000" pitchFamily="34" charset="-128"/>
              </a:rPr>
              <a:t>In House</a:t>
            </a:r>
          </a:p>
          <a:p>
            <a:pPr algn="ctr"/>
            <a:r>
              <a:rPr kumimoji="1" lang="en-US" altLang="zh-TW" sz="4400" dirty="0">
                <a:latin typeface="Yu Gothic UI" panose="020B0500000000000000" pitchFamily="34" charset="-128"/>
                <a:ea typeface="Yu Gothic UI" panose="020B0500000000000000" pitchFamily="34" charset="-128"/>
              </a:rPr>
              <a:t>WI-FI Network = Listen Everywhere</a:t>
            </a:r>
          </a:p>
          <a:p>
            <a:pPr algn="ctr"/>
            <a:r>
              <a:rPr kumimoji="1" lang="en-US" altLang="zh-TW" sz="4400" dirty="0">
                <a:latin typeface="Yu Gothic UI" panose="020B0500000000000000" pitchFamily="34" charset="-128"/>
                <a:ea typeface="Yu Gothic UI" panose="020B0500000000000000" pitchFamily="34" charset="-128"/>
              </a:rPr>
              <a:t>Password: 12345678</a:t>
            </a:r>
          </a:p>
          <a:p>
            <a:pPr algn="ctr"/>
            <a:r>
              <a:rPr kumimoji="1" lang="en-US" altLang="zh-TW" sz="4400" dirty="0">
                <a:latin typeface="Yu Gothic UI" panose="020B0500000000000000" pitchFamily="34" charset="-128"/>
                <a:ea typeface="Yu Gothic UI" panose="020B0500000000000000" pitchFamily="34" charset="-128"/>
              </a:rPr>
              <a:t>Open </a:t>
            </a:r>
            <a:r>
              <a:rPr kumimoji="1" lang="en-US" altLang="zh-TW" sz="4400" b="1" dirty="0">
                <a:latin typeface="Yu Gothic UI" panose="020B0500000000000000" pitchFamily="34" charset="-128"/>
                <a:ea typeface="Yu Gothic UI" panose="020B0500000000000000" pitchFamily="34" charset="-128"/>
              </a:rPr>
              <a:t>Listen</a:t>
            </a:r>
            <a:r>
              <a:rPr kumimoji="1" lang="en-US" altLang="zh-TW" sz="4400" dirty="0">
                <a:latin typeface="Yu Gothic UI" panose="020B0500000000000000" pitchFamily="34" charset="-128"/>
                <a:ea typeface="Yu Gothic UI" panose="020B0500000000000000" pitchFamily="34" charset="-128"/>
              </a:rPr>
              <a:t> </a:t>
            </a:r>
            <a:r>
              <a:rPr kumimoji="1" lang="en-US" altLang="zh-TW" sz="4400" b="1" dirty="0">
                <a:latin typeface="Yu Gothic UI" panose="020B0500000000000000" pitchFamily="34" charset="-128"/>
                <a:ea typeface="Yu Gothic UI" panose="020B0500000000000000" pitchFamily="34" charset="-128"/>
              </a:rPr>
              <a:t>Everywhere </a:t>
            </a:r>
            <a:r>
              <a:rPr kumimoji="1" lang="en-US" altLang="zh-TW" sz="4400" dirty="0">
                <a:latin typeface="Yu Gothic UI" panose="020B0500000000000000" pitchFamily="34" charset="-128"/>
                <a:ea typeface="Yu Gothic UI" panose="020B0500000000000000" pitchFamily="34" charset="-128"/>
              </a:rPr>
              <a:t>App</a:t>
            </a:r>
            <a:endParaRPr kumimoji="1" lang="en-US" altLang="zh-TW" sz="14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375542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37425BF-9AB9-324C-8663-93D8400476F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38079" y="1052305"/>
            <a:ext cx="8315842" cy="4753389"/>
          </a:xfrm>
          <a:prstGeom prst="rect">
            <a:avLst/>
          </a:prstGeom>
          <a:ln>
            <a:noFill/>
          </a:ln>
          <a:effectLst>
            <a:softEdge rad="112500"/>
          </a:effectLst>
        </p:spPr>
      </p:pic>
    </p:spTree>
    <p:extLst>
      <p:ext uri="{BB962C8B-B14F-4D97-AF65-F5344CB8AC3E}">
        <p14:creationId xmlns:p14="http://schemas.microsoft.com/office/powerpoint/2010/main" val="3853928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F573526-083B-DF4B-8CF9-38C5AA3C3B1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898650" y="1125054"/>
            <a:ext cx="8154629" cy="4607891"/>
          </a:xfrm>
          <a:prstGeom prst="rect">
            <a:avLst/>
          </a:prstGeom>
          <a:ln>
            <a:noFill/>
          </a:ln>
          <a:effectLst>
            <a:softEdge rad="112500"/>
          </a:effectLst>
        </p:spPr>
      </p:pic>
    </p:spTree>
    <p:extLst>
      <p:ext uri="{BB962C8B-B14F-4D97-AF65-F5344CB8AC3E}">
        <p14:creationId xmlns:p14="http://schemas.microsoft.com/office/powerpoint/2010/main" val="1492050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3AF3A000-5D7B-434D-AFBD-4A0E1F49D07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775790" y="1183607"/>
            <a:ext cx="8348871" cy="4713610"/>
          </a:xfrm>
          <a:prstGeom prst="rect">
            <a:avLst/>
          </a:prstGeom>
          <a:ln>
            <a:noFill/>
          </a:ln>
          <a:effectLst>
            <a:softEdge rad="112500"/>
          </a:effectLst>
        </p:spPr>
      </p:pic>
    </p:spTree>
    <p:extLst>
      <p:ext uri="{BB962C8B-B14F-4D97-AF65-F5344CB8AC3E}">
        <p14:creationId xmlns:p14="http://schemas.microsoft.com/office/powerpoint/2010/main" val="3547645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631353" y="2105561"/>
            <a:ext cx="9378686"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en-US" altLang="zh-TW" sz="4400" b="1" dirty="0">
                <a:solidFill>
                  <a:srgbClr val="FFC000"/>
                </a:solidFill>
                <a:latin typeface="Yu Gothic UI" panose="020B0500000000000000" pitchFamily="34" charset="-128"/>
                <a:ea typeface="Yu Gothic UI" panose="020B0500000000000000" pitchFamily="34" charset="-128"/>
              </a:rPr>
              <a:t>3. </a:t>
            </a:r>
            <a:r>
              <a:rPr kumimoji="1" lang="zh-TW" altLang="en-US" sz="4400" b="1" dirty="0">
                <a:solidFill>
                  <a:srgbClr val="FFC000"/>
                </a:solidFill>
                <a:latin typeface="Yu Gothic UI" panose="020B0500000000000000" pitchFamily="34" charset="-128"/>
                <a:ea typeface="Yu Gothic UI" panose="020B0500000000000000" pitchFamily="34" charset="-128"/>
              </a:rPr>
              <a:t>领受圣灵内住</a:t>
            </a:r>
            <a:endParaRPr kumimoji="1" lang="en-US" altLang="zh-TW" sz="4400" b="1" dirty="0">
              <a:solidFill>
                <a:srgbClr val="FFC0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3600" b="1" dirty="0">
                <a:latin typeface="Yu Gothic UI" panose="020B0500000000000000" pitchFamily="34" charset="-128"/>
                <a:ea typeface="Yu Gothic UI" panose="020B0500000000000000" pitchFamily="34" charset="-128"/>
              </a:rPr>
              <a:t>Receive the indwelling Spirit.</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20347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984049" y="858360"/>
            <a:ext cx="8897311" cy="440120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約 翰 福 音</a:t>
            </a:r>
            <a:r>
              <a:rPr kumimoji="1" lang="en-US" altLang="zh-TW" sz="4000" b="1" dirty="0">
                <a:solidFill>
                  <a:srgbClr val="FFC000"/>
                </a:solidFill>
                <a:latin typeface="Yu Gothic UI" panose="020B0500000000000000" pitchFamily="34" charset="-128"/>
                <a:ea typeface="Yu Gothic UI" panose="020B0500000000000000" pitchFamily="34" charset="-128"/>
              </a:rPr>
              <a:t> </a:t>
            </a:r>
            <a:r>
              <a:rPr kumimoji="1" lang="en-US" altLang="zh-TW" sz="4000" b="1" dirty="0">
                <a:latin typeface="Yu Gothic UI" panose="020B0500000000000000" pitchFamily="34" charset="-128"/>
                <a:ea typeface="Yu Gothic UI" panose="020B0500000000000000" pitchFamily="34" charset="-128"/>
              </a:rPr>
              <a:t>John</a:t>
            </a:r>
            <a:r>
              <a:rPr kumimoji="1" lang="zh-TW" altLang="en-US" sz="4000" b="1" dirty="0">
                <a:solidFill>
                  <a:srgbClr val="FFC000"/>
                </a:solidFill>
                <a:latin typeface="Yu Gothic UI" panose="020B0500000000000000" pitchFamily="34" charset="-128"/>
                <a:ea typeface="Yu Gothic UI" panose="020B0500000000000000" pitchFamily="34" charset="-128"/>
              </a:rPr>
              <a:t> </a:t>
            </a:r>
            <a:r>
              <a:rPr kumimoji="1" lang="en-US" altLang="zh-TW" sz="4000" b="1" dirty="0">
                <a:solidFill>
                  <a:srgbClr val="FFC000"/>
                </a:solidFill>
                <a:latin typeface="Yu Gothic UI" panose="020B0500000000000000" pitchFamily="34" charset="-128"/>
                <a:ea typeface="Yu Gothic UI" panose="020B0500000000000000" pitchFamily="34" charset="-128"/>
              </a:rPr>
              <a:t>14:16~17</a:t>
            </a:r>
          </a:p>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16 </a:t>
            </a:r>
            <a:r>
              <a:rPr kumimoji="1" lang="zh-TW" altLang="en-US" sz="4000" b="1" dirty="0">
                <a:solidFill>
                  <a:srgbClr val="FFC000"/>
                </a:solidFill>
                <a:latin typeface="Yu Gothic UI" panose="020B0500000000000000" pitchFamily="34" charset="-128"/>
                <a:ea typeface="Yu Gothic UI" panose="020B0500000000000000" pitchFamily="34" charset="-128"/>
              </a:rPr>
              <a:t>我 要 求 父 ， 父 就 另 外 赐 给 你 们 一 位 保 惠 师 （ 或 作 ： 训 慰 师 ； 下 同 ） ， 叫 他 永 远 与 你 们 同 在 ，</a:t>
            </a:r>
          </a:p>
          <a:p>
            <a:pPr>
              <a:tabLst>
                <a:tab pos="1330325" algn="l"/>
              </a:tabLst>
            </a:pPr>
            <a:r>
              <a:rPr kumimoji="1" lang="en-US" altLang="zh-TW" sz="4000" b="1" dirty="0">
                <a:latin typeface="Yu Gothic UI" panose="020B0500000000000000" pitchFamily="34" charset="-128"/>
                <a:ea typeface="Yu Gothic UI" panose="020B0500000000000000" pitchFamily="34" charset="-128"/>
              </a:rPr>
              <a:t>16 And I will ask the Father, and he will give you another advocate to help you and be with you forever—</a:t>
            </a:r>
          </a:p>
        </p:txBody>
      </p:sp>
    </p:spTree>
    <p:extLst>
      <p:ext uri="{BB962C8B-B14F-4D97-AF65-F5344CB8AC3E}">
        <p14:creationId xmlns:p14="http://schemas.microsoft.com/office/powerpoint/2010/main" val="500828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2036300" y="305068"/>
            <a:ext cx="8897311" cy="6247864"/>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17 </a:t>
            </a:r>
            <a:r>
              <a:rPr kumimoji="1" lang="zh-TW" altLang="en-US" sz="4000" b="1" dirty="0">
                <a:solidFill>
                  <a:srgbClr val="FFC000"/>
                </a:solidFill>
                <a:latin typeface="Yu Gothic UI" panose="020B0500000000000000" pitchFamily="34" charset="-128"/>
                <a:ea typeface="Yu Gothic UI" panose="020B0500000000000000" pitchFamily="34" charset="-128"/>
              </a:rPr>
              <a:t>就 是 真 理 的 圣 灵 ， 乃 世 人 不 能 接 受 的 ； 因 为 不 见 他 ， 也 不 认 识 他 。 你 们 却 认 识 他 ， 因 他 常 与 你 们 同 在 ， 也 要 在 你 们 里 面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17 the Spirit of truth. The world cannot accept him, because it neither sees him nor knows him. But you know him, for he lives with you and will be in you.</a:t>
            </a:r>
          </a:p>
        </p:txBody>
      </p:sp>
    </p:spTree>
    <p:extLst>
      <p:ext uri="{BB962C8B-B14F-4D97-AF65-F5344CB8AC3E}">
        <p14:creationId xmlns:p14="http://schemas.microsoft.com/office/powerpoint/2010/main" val="1025051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r code&#10;&#10;Description automatically generated with medium confidence">
            <a:extLst>
              <a:ext uri="{FF2B5EF4-FFF2-40B4-BE49-F238E27FC236}">
                <a16:creationId xmlns:a16="http://schemas.microsoft.com/office/drawing/2014/main" id="{50B40C21-0A7D-784E-B699-5724199996DF}"/>
              </a:ext>
            </a:extLst>
          </p:cNvPr>
          <p:cNvPicPr>
            <a:picLocks noChangeAspect="1"/>
          </p:cNvPicPr>
          <p:nvPr/>
        </p:nvPicPr>
        <p:blipFill>
          <a:blip r:embed="rId2"/>
          <a:stretch>
            <a:fillRect/>
          </a:stretch>
        </p:blipFill>
        <p:spPr>
          <a:xfrm>
            <a:off x="4048844" y="667265"/>
            <a:ext cx="4094311" cy="5325762"/>
          </a:xfrm>
          <a:prstGeom prst="rect">
            <a:avLst/>
          </a:prstGeom>
          <a:ln>
            <a:noFill/>
          </a:ln>
          <a:effectLst>
            <a:softEdge rad="112500"/>
          </a:effectLst>
        </p:spPr>
      </p:pic>
    </p:spTree>
    <p:extLst>
      <p:ext uri="{BB962C8B-B14F-4D97-AF65-F5344CB8AC3E}">
        <p14:creationId xmlns:p14="http://schemas.microsoft.com/office/powerpoint/2010/main" val="3175707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sign&#10;&#10;Description automatically generated with low confidence">
            <a:extLst>
              <a:ext uri="{FF2B5EF4-FFF2-40B4-BE49-F238E27FC236}">
                <a16:creationId xmlns:a16="http://schemas.microsoft.com/office/drawing/2014/main" id="{D98D4048-8E5F-4D43-A5FF-2B47897D2AE2}"/>
              </a:ext>
            </a:extLst>
          </p:cNvPr>
          <p:cNvPicPr>
            <a:picLocks noChangeAspect="1"/>
          </p:cNvPicPr>
          <p:nvPr/>
        </p:nvPicPr>
        <p:blipFill>
          <a:blip r:embed="rId2"/>
          <a:stretch>
            <a:fillRect/>
          </a:stretch>
        </p:blipFill>
        <p:spPr>
          <a:xfrm>
            <a:off x="2351660" y="1670942"/>
            <a:ext cx="7488679" cy="2977258"/>
          </a:xfrm>
          <a:prstGeom prst="rect">
            <a:avLst/>
          </a:prstGeom>
          <a:ln>
            <a:noFill/>
          </a:ln>
          <a:effectLst>
            <a:softEdge rad="112500"/>
          </a:effectLst>
        </p:spPr>
      </p:pic>
    </p:spTree>
    <p:extLst>
      <p:ext uri="{BB962C8B-B14F-4D97-AF65-F5344CB8AC3E}">
        <p14:creationId xmlns:p14="http://schemas.microsoft.com/office/powerpoint/2010/main" val="2573889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61AB9D33-D59A-674E-8B0A-3BBD6780EFD4}"/>
              </a:ext>
            </a:extLst>
          </p:cNvPr>
          <p:cNvPicPr>
            <a:picLocks noChangeAspect="1"/>
          </p:cNvPicPr>
          <p:nvPr/>
        </p:nvPicPr>
        <p:blipFill>
          <a:blip r:embed="rId2"/>
          <a:stretch>
            <a:fillRect/>
          </a:stretch>
        </p:blipFill>
        <p:spPr>
          <a:xfrm>
            <a:off x="2161859" y="592441"/>
            <a:ext cx="7868281" cy="5363515"/>
          </a:xfrm>
          <a:prstGeom prst="rect">
            <a:avLst/>
          </a:prstGeom>
          <a:ln>
            <a:noFill/>
          </a:ln>
          <a:effectLst>
            <a:softEdge rad="112500"/>
          </a:effectLst>
        </p:spPr>
      </p:pic>
    </p:spTree>
    <p:extLst>
      <p:ext uri="{BB962C8B-B14F-4D97-AF65-F5344CB8AC3E}">
        <p14:creationId xmlns:p14="http://schemas.microsoft.com/office/powerpoint/2010/main" val="3464156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970986" y="1119617"/>
            <a:ext cx="8897311" cy="34163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路 加 福 音 </a:t>
            </a:r>
            <a:r>
              <a:rPr kumimoji="1" lang="en-US" altLang="zh-TW" sz="4000" b="1" dirty="0">
                <a:latin typeface="Yu Gothic UI" panose="020B0500000000000000" pitchFamily="34" charset="-128"/>
                <a:ea typeface="Yu Gothic UI" panose="020B0500000000000000" pitchFamily="34" charset="-128"/>
              </a:rPr>
              <a:t>Luke</a:t>
            </a:r>
            <a:r>
              <a:rPr kumimoji="1" lang="en-US" altLang="zh-TW" sz="4000" b="1" dirty="0">
                <a:solidFill>
                  <a:srgbClr val="FFC000"/>
                </a:solidFill>
                <a:latin typeface="Yu Gothic UI" panose="020B0500000000000000" pitchFamily="34" charset="-128"/>
                <a:ea typeface="Yu Gothic UI" panose="020B0500000000000000" pitchFamily="34" charset="-128"/>
              </a:rPr>
              <a:t> 19:10</a:t>
            </a:r>
          </a:p>
          <a:p>
            <a:pPr>
              <a:tabLst>
                <a:tab pos="1330325" algn="l"/>
              </a:tabLst>
            </a:pPr>
            <a:r>
              <a:rPr kumimoji="1" lang="en-US" altLang="zh-TW" sz="4400" b="1" dirty="0">
                <a:solidFill>
                  <a:srgbClr val="FFC000"/>
                </a:solidFill>
                <a:latin typeface="Yu Gothic UI" panose="020B0500000000000000" pitchFamily="34" charset="-128"/>
                <a:ea typeface="Yu Gothic UI" panose="020B0500000000000000" pitchFamily="34" charset="-128"/>
              </a:rPr>
              <a:t>10 </a:t>
            </a:r>
            <a:r>
              <a:rPr kumimoji="1" lang="zh-TW" altLang="en-US" sz="4400" b="1" dirty="0">
                <a:solidFill>
                  <a:srgbClr val="FFC000"/>
                </a:solidFill>
                <a:latin typeface="Yu Gothic UI" panose="020B0500000000000000" pitchFamily="34" charset="-128"/>
                <a:ea typeface="Yu Gothic UI" panose="020B0500000000000000" pitchFamily="34" charset="-128"/>
              </a:rPr>
              <a:t>人 子 来 ， 为 要 寻 找 ， 拯 救 失 丧 的 人 。</a:t>
            </a:r>
            <a:endParaRPr kumimoji="1" lang="en-US" altLang="zh-TW" sz="44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4400" b="1" dirty="0">
                <a:latin typeface="Yu Gothic UI" panose="020B0500000000000000" pitchFamily="34" charset="-128"/>
                <a:ea typeface="Yu Gothic UI" panose="020B0500000000000000" pitchFamily="34" charset="-128"/>
              </a:rPr>
              <a:t>10 For the Son of Man came to seek and to save the lost.”</a:t>
            </a:r>
          </a:p>
        </p:txBody>
      </p:sp>
    </p:spTree>
    <p:extLst>
      <p:ext uri="{BB962C8B-B14F-4D97-AF65-F5344CB8AC3E}">
        <p14:creationId xmlns:p14="http://schemas.microsoft.com/office/powerpoint/2010/main" val="880751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around a christmas tree&#10;&#10;Description automatically generated with medium confidence">
            <a:extLst>
              <a:ext uri="{FF2B5EF4-FFF2-40B4-BE49-F238E27FC236}">
                <a16:creationId xmlns:a16="http://schemas.microsoft.com/office/drawing/2014/main" id="{547E82BF-1FA8-CF4C-BB4E-DCBE179A1F18}"/>
              </a:ext>
            </a:extLst>
          </p:cNvPr>
          <p:cNvPicPr>
            <a:picLocks noChangeAspect="1"/>
          </p:cNvPicPr>
          <p:nvPr/>
        </p:nvPicPr>
        <p:blipFill>
          <a:blip r:embed="rId2"/>
          <a:stretch>
            <a:fillRect/>
          </a:stretch>
        </p:blipFill>
        <p:spPr>
          <a:xfrm>
            <a:off x="0" y="7895"/>
            <a:ext cx="12192000" cy="6850105"/>
          </a:xfrm>
          <a:prstGeom prst="rect">
            <a:avLst/>
          </a:prstGeom>
        </p:spPr>
      </p:pic>
      <p:sp>
        <p:nvSpPr>
          <p:cNvPr id="6" name="文字方塊 6">
            <a:extLst>
              <a:ext uri="{FF2B5EF4-FFF2-40B4-BE49-F238E27FC236}">
                <a16:creationId xmlns:a16="http://schemas.microsoft.com/office/drawing/2014/main" id="{7FB2DC64-171C-F34E-9151-19F6E08A8FB9}"/>
              </a:ext>
            </a:extLst>
          </p:cNvPr>
          <p:cNvSpPr txBox="1"/>
          <p:nvPr/>
        </p:nvSpPr>
        <p:spPr>
          <a:xfrm>
            <a:off x="1822017" y="5268440"/>
            <a:ext cx="2549228" cy="830997"/>
          </a:xfrm>
          <a:prstGeom prst="rect">
            <a:avLst/>
          </a:prstGeom>
          <a:noFill/>
          <a:effectLst>
            <a:glow>
              <a:srgbClr val="790C00"/>
            </a:glow>
          </a:effectLst>
        </p:spPr>
        <p:txBody>
          <a:bodyPr wrap="square" rtlCol="0">
            <a:spAutoFit/>
          </a:bodyPr>
          <a:lstStyle/>
          <a:p>
            <a:r>
              <a:rPr lang="zh-TW" altLang="en-US" sz="2400" dirty="0">
                <a:latin typeface="Yu Gothic UI" panose="020B0500000000000000" pitchFamily="34" charset="-128"/>
                <a:ea typeface="Yu Gothic UI" panose="020B0500000000000000" pitchFamily="34" charset="-128"/>
              </a:rPr>
              <a:t>房正豪牧師</a:t>
            </a:r>
            <a:endParaRPr lang="en-US" altLang="zh-TW" sz="2400" dirty="0">
              <a:latin typeface="Yu Gothic UI" panose="020B0500000000000000" pitchFamily="34" charset="-128"/>
              <a:ea typeface="Yu Gothic UI" panose="020B0500000000000000" pitchFamily="34" charset="-128"/>
            </a:endParaRPr>
          </a:p>
          <a:p>
            <a:r>
              <a:rPr lang="en-US" altLang="zh-TW" sz="2400" dirty="0">
                <a:latin typeface="Yu Gothic UI" panose="020B0500000000000000" pitchFamily="34" charset="-128"/>
                <a:ea typeface="Yu Gothic UI" panose="020B0500000000000000" pitchFamily="34" charset="-128"/>
              </a:rPr>
              <a:t>Rev. Steven Fang</a:t>
            </a:r>
            <a:endParaRPr kumimoji="1" lang="zh-TW" altLang="en-US" sz="2800" dirty="0">
              <a:ln w="10160">
                <a:solidFill>
                  <a:schemeClr val="accent5"/>
                </a:solidFill>
                <a:prstDash val="solid"/>
              </a:ln>
              <a:effectLst>
                <a:glow rad="50800">
                  <a:schemeClr val="bg1"/>
                </a:glow>
                <a:outerShdw blurRad="38100" dist="22860" dir="5400000" algn="tl" rotWithShape="0">
                  <a:srgbClr val="000000">
                    <a:alpha val="30000"/>
                  </a:srgbClr>
                </a:outerShd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473279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631353" y="2105561"/>
            <a:ext cx="9378686"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en-US" altLang="zh-TW" sz="4400" b="1" dirty="0">
                <a:solidFill>
                  <a:srgbClr val="FFC000"/>
                </a:solidFill>
                <a:latin typeface="Yu Gothic UI" panose="020B0500000000000000" pitchFamily="34" charset="-128"/>
                <a:ea typeface="Yu Gothic UI" panose="020B0500000000000000" pitchFamily="34" charset="-128"/>
              </a:rPr>
              <a:t>4. </a:t>
            </a:r>
            <a:r>
              <a:rPr kumimoji="1" lang="zh-TW" altLang="en-US" sz="4400" b="1" dirty="0">
                <a:solidFill>
                  <a:srgbClr val="FFC000"/>
                </a:solidFill>
                <a:latin typeface="Yu Gothic UI" panose="020B0500000000000000" pitchFamily="34" charset="-128"/>
                <a:ea typeface="Yu Gothic UI" panose="020B0500000000000000" pitchFamily="34" charset="-128"/>
              </a:rPr>
              <a:t>我们生命被改变</a:t>
            </a:r>
            <a:endParaRPr kumimoji="1" lang="en-US" altLang="zh-TW" sz="4400" b="1" dirty="0">
              <a:solidFill>
                <a:srgbClr val="FFC0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3600" b="1" dirty="0">
                <a:latin typeface="Yu Gothic UI" panose="020B0500000000000000" pitchFamily="34" charset="-128"/>
                <a:ea typeface="Yu Gothic UI" panose="020B0500000000000000" pitchFamily="34" charset="-128"/>
              </a:rPr>
              <a:t>Our Lives are being changed.</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30590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605078" y="1539891"/>
            <a:ext cx="9378686" cy="415498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400" b="1" dirty="0">
                <a:solidFill>
                  <a:srgbClr val="FFC000"/>
                </a:solidFill>
                <a:latin typeface="Yu Gothic UI" panose="020B0500000000000000" pitchFamily="34" charset="-128"/>
                <a:ea typeface="Yu Gothic UI" panose="020B0500000000000000" pitchFamily="34" charset="-128"/>
              </a:rPr>
              <a:t>人生观改变了 </a:t>
            </a:r>
            <a:endParaRPr kumimoji="1" lang="en-US" altLang="zh-TW" sz="4400" b="1" dirty="0">
              <a:solidFill>
                <a:srgbClr val="FFC0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4000" b="1" dirty="0">
                <a:latin typeface="Yu Gothic UI" panose="020B0500000000000000" pitchFamily="34" charset="-128"/>
                <a:ea typeface="Yu Gothic UI" panose="020B0500000000000000" pitchFamily="34" charset="-128"/>
              </a:rPr>
              <a:t>Outlook on Life has changed.</a:t>
            </a:r>
            <a:r>
              <a:rPr kumimoji="1" lang="en-US" altLang="zh-TW" sz="4400" b="1" dirty="0">
                <a:solidFill>
                  <a:srgbClr val="FFC000"/>
                </a:solidFill>
                <a:latin typeface="Yu Gothic UI" panose="020B0500000000000000" pitchFamily="34" charset="-128"/>
                <a:ea typeface="Yu Gothic UI" panose="020B0500000000000000" pitchFamily="34" charset="-128"/>
              </a:rPr>
              <a:t>
</a:t>
            </a:r>
            <a:r>
              <a:rPr kumimoji="1" lang="zh-TW" altLang="en-US" sz="4400" b="1" dirty="0">
                <a:solidFill>
                  <a:srgbClr val="FFC000"/>
                </a:solidFill>
                <a:latin typeface="Yu Gothic UI" panose="020B0500000000000000" pitchFamily="34" charset="-128"/>
                <a:ea typeface="Yu Gothic UI" panose="020B0500000000000000" pitchFamily="34" charset="-128"/>
              </a:rPr>
              <a:t>价值观改变了 </a:t>
            </a:r>
            <a:endParaRPr kumimoji="1" lang="en-US" altLang="zh-TW" sz="4400" b="1" dirty="0">
              <a:solidFill>
                <a:srgbClr val="FFC0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4000" b="1" dirty="0">
                <a:latin typeface="Yu Gothic UI" panose="020B0500000000000000" pitchFamily="34" charset="-128"/>
                <a:ea typeface="Yu Gothic UI" panose="020B0500000000000000" pitchFamily="34" charset="-128"/>
              </a:rPr>
              <a:t>Value of life has changed.</a:t>
            </a:r>
            <a:r>
              <a:rPr kumimoji="1" lang="en-US" altLang="zh-TW" sz="4400" b="1" dirty="0">
                <a:solidFill>
                  <a:srgbClr val="FFC000"/>
                </a:solidFill>
                <a:latin typeface="Yu Gothic UI" panose="020B0500000000000000" pitchFamily="34" charset="-128"/>
                <a:ea typeface="Yu Gothic UI" panose="020B0500000000000000" pitchFamily="34" charset="-128"/>
              </a:rPr>
              <a:t>
</a:t>
            </a:r>
            <a:r>
              <a:rPr kumimoji="1" lang="zh-TW" altLang="en-US" sz="4400" b="1" dirty="0">
                <a:solidFill>
                  <a:srgbClr val="FFC000"/>
                </a:solidFill>
                <a:latin typeface="Yu Gothic UI" panose="020B0500000000000000" pitchFamily="34" charset="-128"/>
                <a:ea typeface="Yu Gothic UI" panose="020B0500000000000000" pitchFamily="34" charset="-128"/>
              </a:rPr>
              <a:t>宇宙观改变了</a:t>
            </a:r>
            <a:endParaRPr kumimoji="1" lang="en-US" altLang="zh-TW" sz="4400" b="1" dirty="0">
              <a:solidFill>
                <a:srgbClr val="FFC000"/>
              </a:solidFill>
              <a:latin typeface="Yu Gothic UI" panose="020B0500000000000000" pitchFamily="34" charset="-128"/>
              <a:ea typeface="Yu Gothic UI" panose="020B0500000000000000" pitchFamily="34" charset="-128"/>
            </a:endParaRPr>
          </a:p>
          <a:p>
            <a:pPr algn="ctr">
              <a:tabLst>
                <a:tab pos="1330325" algn="l"/>
              </a:tabLst>
            </a:pPr>
            <a:r>
              <a:rPr kumimoji="1" lang="zh-TW" altLang="en-US" sz="4400" b="1" dirty="0">
                <a:solidFill>
                  <a:srgbClr val="FFC000"/>
                </a:solidFill>
                <a:latin typeface="Yu Gothic UI" panose="020B0500000000000000" pitchFamily="34" charset="-128"/>
                <a:ea typeface="Yu Gothic UI" panose="020B0500000000000000" pitchFamily="34" charset="-128"/>
              </a:rPr>
              <a:t> </a:t>
            </a:r>
            <a:r>
              <a:rPr kumimoji="1" lang="en-US" altLang="zh-TW" sz="4000" b="1" dirty="0">
                <a:latin typeface="Yu Gothic UI" panose="020B0500000000000000" pitchFamily="34" charset="-128"/>
                <a:ea typeface="Yu Gothic UI" panose="020B0500000000000000" pitchFamily="34" charset="-128"/>
              </a:rPr>
              <a:t>Worldview has changed.</a:t>
            </a:r>
            <a:endParaRPr kumimoji="1" lang="en-US" altLang="zh-TW" sz="44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814246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631353" y="1277658"/>
            <a:ext cx="9378686" cy="280076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400" b="1" dirty="0">
                <a:solidFill>
                  <a:srgbClr val="FFC000"/>
                </a:solidFill>
                <a:latin typeface="Yu Gothic UI" panose="020B0500000000000000" pitchFamily="34" charset="-128"/>
                <a:ea typeface="Yu Gothic UI" panose="020B0500000000000000" pitchFamily="34" charset="-128"/>
              </a:rPr>
              <a:t>燕京大学校训
因真理、得自由，以服务。
</a:t>
            </a:r>
            <a:r>
              <a:rPr kumimoji="1" lang="en-US" altLang="zh-TW" sz="4400" b="1" dirty="0" err="1">
                <a:latin typeface="Yu Gothic UI" panose="020B0500000000000000" pitchFamily="34" charset="-128"/>
                <a:ea typeface="Yu Gothic UI" panose="020B0500000000000000" pitchFamily="34" charset="-128"/>
              </a:rPr>
              <a:t>Yenching</a:t>
            </a:r>
            <a:r>
              <a:rPr kumimoji="1" lang="en-US" altLang="zh-TW" sz="4400" b="1" dirty="0">
                <a:latin typeface="Yu Gothic UI" panose="020B0500000000000000" pitchFamily="34" charset="-128"/>
                <a:ea typeface="Yu Gothic UI" panose="020B0500000000000000" pitchFamily="34" charset="-128"/>
              </a:rPr>
              <a:t> University’s Motto</a:t>
            </a:r>
          </a:p>
          <a:p>
            <a:pPr algn="ctr">
              <a:tabLst>
                <a:tab pos="1330325" algn="l"/>
              </a:tabLst>
            </a:pPr>
            <a:r>
              <a:rPr kumimoji="1" lang="en-US" altLang="zh-TW" sz="4400" b="1" i="1" dirty="0">
                <a:latin typeface="Yu Gothic UI" panose="020B0500000000000000" pitchFamily="34" charset="-128"/>
                <a:ea typeface="Yu Gothic UI" panose="020B0500000000000000" pitchFamily="34" charset="-128"/>
              </a:rPr>
              <a:t>“Freedom Through Truth for Service”</a:t>
            </a:r>
          </a:p>
        </p:txBody>
      </p:sp>
    </p:spTree>
    <p:extLst>
      <p:ext uri="{BB962C8B-B14F-4D97-AF65-F5344CB8AC3E}">
        <p14:creationId xmlns:p14="http://schemas.microsoft.com/office/powerpoint/2010/main" val="364786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631353" y="2105561"/>
            <a:ext cx="9378686"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en-US" altLang="zh-TW" sz="4400" b="1" dirty="0">
                <a:solidFill>
                  <a:srgbClr val="FFC000"/>
                </a:solidFill>
                <a:latin typeface="Yu Gothic UI" panose="020B0500000000000000" pitchFamily="34" charset="-128"/>
                <a:ea typeface="Yu Gothic UI" panose="020B0500000000000000" pitchFamily="34" charset="-128"/>
              </a:rPr>
              <a:t>5. </a:t>
            </a:r>
            <a:r>
              <a:rPr kumimoji="1" lang="zh-TW" altLang="en-US" sz="4400" b="1" dirty="0">
                <a:solidFill>
                  <a:srgbClr val="FFC000"/>
                </a:solidFill>
                <a:latin typeface="Yu Gothic UI" panose="020B0500000000000000" pitchFamily="34" charset="-128"/>
                <a:ea typeface="Yu Gothic UI" panose="020B0500000000000000" pitchFamily="34" charset="-128"/>
              </a:rPr>
              <a:t>神應許永生給我們</a:t>
            </a:r>
            <a:endParaRPr kumimoji="1" lang="en-US" altLang="zh-TW" sz="4400" b="1" dirty="0">
              <a:solidFill>
                <a:srgbClr val="FFC0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3600" b="1" dirty="0">
                <a:latin typeface="Yu Gothic UI" panose="020B0500000000000000" pitchFamily="34" charset="-128"/>
                <a:ea typeface="Yu Gothic UI" panose="020B0500000000000000" pitchFamily="34" charset="-128"/>
              </a:rPr>
              <a:t>God promises Eternal Life.</a:t>
            </a:r>
          </a:p>
        </p:txBody>
      </p:sp>
    </p:spTree>
    <p:extLst>
      <p:ext uri="{BB962C8B-B14F-4D97-AF65-F5344CB8AC3E}">
        <p14:creationId xmlns:p14="http://schemas.microsoft.com/office/powerpoint/2010/main" val="2947158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2036301" y="335845"/>
            <a:ext cx="8897311" cy="624786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歌 林 多 前 書</a:t>
            </a:r>
            <a:r>
              <a:rPr kumimoji="1" lang="en-US" altLang="zh-TW" sz="4000" b="1" dirty="0">
                <a:solidFill>
                  <a:srgbClr val="FFC000"/>
                </a:solidFill>
                <a:latin typeface="Yu Gothic UI" panose="020B0500000000000000" pitchFamily="34" charset="-128"/>
                <a:ea typeface="Yu Gothic UI" panose="020B0500000000000000" pitchFamily="34" charset="-128"/>
              </a:rPr>
              <a:t> </a:t>
            </a:r>
            <a:r>
              <a:rPr kumimoji="1" lang="en-US" altLang="zh-TW" sz="4000" b="1" dirty="0">
                <a:latin typeface="Yu Gothic UI" panose="020B0500000000000000" pitchFamily="34" charset="-128"/>
                <a:ea typeface="Yu Gothic UI" panose="020B0500000000000000" pitchFamily="34" charset="-128"/>
              </a:rPr>
              <a:t>1 Corinthians </a:t>
            </a:r>
            <a:r>
              <a:rPr kumimoji="1" lang="en-US" altLang="zh-TW" sz="4000" b="1" dirty="0">
                <a:solidFill>
                  <a:srgbClr val="FFC000"/>
                </a:solidFill>
                <a:latin typeface="Yu Gothic UI" panose="020B0500000000000000" pitchFamily="34" charset="-128"/>
                <a:ea typeface="Yu Gothic UI" panose="020B0500000000000000" pitchFamily="34" charset="-128"/>
              </a:rPr>
              <a:t>15:52~54</a:t>
            </a:r>
          </a:p>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52 </a:t>
            </a:r>
            <a:r>
              <a:rPr kumimoji="1" lang="zh-TW" altLang="en-US" sz="4000" b="1" dirty="0">
                <a:solidFill>
                  <a:srgbClr val="FFC000"/>
                </a:solidFill>
                <a:latin typeface="Yu Gothic UI" panose="020B0500000000000000" pitchFamily="34" charset="-128"/>
                <a:ea typeface="Yu Gothic UI" panose="020B0500000000000000" pitchFamily="34" charset="-128"/>
              </a:rPr>
              <a:t>就 在 一 霎 时 ， 眨 眼 之 间 ， 号 筒 末 次 吹 响 的 时 候 。 因 号 筒 要 响 ， 死 人 要 复 活 成 为 不 朽 坏 的 ， 我 们 也 要 改 变 。</a:t>
            </a:r>
          </a:p>
          <a:p>
            <a:pPr>
              <a:tabLst>
                <a:tab pos="1330325" algn="l"/>
              </a:tabLst>
            </a:pPr>
            <a:r>
              <a:rPr kumimoji="1" lang="en-US" altLang="zh-TW" sz="4000" b="1" dirty="0">
                <a:latin typeface="Yu Gothic UI" panose="020B0500000000000000" pitchFamily="34" charset="-128"/>
                <a:ea typeface="Yu Gothic UI" panose="020B0500000000000000" pitchFamily="34" charset="-128"/>
              </a:rPr>
              <a:t>52 in a flash, in the twinkling of an eye, at the last trumpet. For the trumpet will sound, the dead will be raised imperishable, and we will be changed.</a:t>
            </a:r>
            <a:endParaRPr kumimoji="1" lang="zh-TW" altLang="en-US" sz="4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662579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2049364" y="492599"/>
            <a:ext cx="8897311" cy="3785652"/>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53 </a:t>
            </a:r>
            <a:r>
              <a:rPr kumimoji="1" lang="zh-TW" altLang="en-US" sz="4000" b="1" dirty="0">
                <a:solidFill>
                  <a:srgbClr val="FFC000"/>
                </a:solidFill>
                <a:latin typeface="Yu Gothic UI" panose="020B0500000000000000" pitchFamily="34" charset="-128"/>
                <a:ea typeface="Yu Gothic UI" panose="020B0500000000000000" pitchFamily="34" charset="-128"/>
              </a:rPr>
              <a:t>这 必 朽 坏 的 总 要 变 成 （ 变 成 ： 原 文 是 穿 ； 下 同 ） 不 朽 坏 的 ， 这 必 死 的 总 要 变 成 不 死 的 。</a:t>
            </a:r>
          </a:p>
          <a:p>
            <a:pPr>
              <a:tabLst>
                <a:tab pos="1330325" algn="l"/>
              </a:tabLst>
            </a:pPr>
            <a:r>
              <a:rPr kumimoji="1" lang="en-US" altLang="zh-TW" sz="4000" b="1" dirty="0">
                <a:latin typeface="Yu Gothic UI" panose="020B0500000000000000" pitchFamily="34" charset="-128"/>
                <a:ea typeface="Yu Gothic UI" panose="020B0500000000000000" pitchFamily="34" charset="-128"/>
              </a:rPr>
              <a:t>53 For the perishable must clothe itself with the imperishable, and the mortal with immortality. </a:t>
            </a:r>
            <a:endParaRPr kumimoji="1" lang="zh-TW" altLang="en-US" sz="4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733217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2036301" y="335845"/>
            <a:ext cx="8897311" cy="6247864"/>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54 </a:t>
            </a:r>
            <a:r>
              <a:rPr kumimoji="1" lang="zh-TW" altLang="en-US" sz="4000" b="1" dirty="0">
                <a:solidFill>
                  <a:srgbClr val="FFC000"/>
                </a:solidFill>
                <a:latin typeface="Yu Gothic UI" panose="020B0500000000000000" pitchFamily="34" charset="-128"/>
                <a:ea typeface="Yu Gothic UI" panose="020B0500000000000000" pitchFamily="34" charset="-128"/>
              </a:rPr>
              <a:t>这 必 朽 坏 的 既 变 成 不 朽 坏 的 ， 这 必 死 的 既 变 成 不 死 的 ， 那 时 经 上 所 记 死 被 得 胜 吞 灭 的 话 就 应 验 了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54 When the perishable has been clothed with the imperishable, and the mortal with immortality, then the saying that is written will come true: “Death has been swallowed up in victory.”</a:t>
            </a:r>
            <a:endParaRPr kumimoji="1" lang="zh-TW" altLang="en-US" sz="4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46734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631353" y="2105561"/>
            <a:ext cx="9378686"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en-US" altLang="zh-TW" sz="4400" b="1" dirty="0">
                <a:solidFill>
                  <a:srgbClr val="FFC000"/>
                </a:solidFill>
                <a:latin typeface="Yu Gothic UI" panose="020B0500000000000000" pitchFamily="34" charset="-128"/>
                <a:ea typeface="Yu Gothic UI" panose="020B0500000000000000" pitchFamily="34" charset="-128"/>
              </a:rPr>
              <a:t> 6. </a:t>
            </a:r>
            <a:r>
              <a:rPr kumimoji="1" lang="zh-TW" altLang="en-US" sz="4400" b="1" dirty="0">
                <a:solidFill>
                  <a:srgbClr val="FFC000"/>
                </a:solidFill>
                <a:latin typeface="Yu Gothic UI" panose="020B0500000000000000" pitchFamily="34" charset="-128"/>
                <a:ea typeface="Yu Gothic UI" panose="020B0500000000000000" pitchFamily="34" charset="-128"/>
              </a:rPr>
              <a:t>神人同住、同乐</a:t>
            </a:r>
            <a:endParaRPr kumimoji="1" lang="en-US" altLang="zh-TW" sz="4400" b="1" dirty="0">
              <a:solidFill>
                <a:srgbClr val="FFC0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3600" b="1" dirty="0">
                <a:latin typeface="Yu Gothic UI" panose="020B0500000000000000" pitchFamily="34" charset="-128"/>
                <a:ea typeface="Yu Gothic UI" panose="020B0500000000000000" pitchFamily="34" charset="-128"/>
              </a:rPr>
              <a:t>God dwells among Us, rejoices with Us.</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127780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2036301" y="335845"/>
            <a:ext cx="8897311" cy="618630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400" b="1" dirty="0">
                <a:solidFill>
                  <a:srgbClr val="FFC000"/>
                </a:solidFill>
                <a:latin typeface="Yu Gothic UI" panose="020B0500000000000000" pitchFamily="34" charset="-128"/>
                <a:ea typeface="Yu Gothic UI" panose="020B0500000000000000" pitchFamily="34" charset="-128"/>
              </a:rPr>
              <a:t>啟 示 錄</a:t>
            </a:r>
            <a:r>
              <a:rPr kumimoji="1" lang="en-US" altLang="zh-TW" sz="4400" b="1" dirty="0">
                <a:solidFill>
                  <a:srgbClr val="FFC000"/>
                </a:solidFill>
                <a:latin typeface="Yu Gothic UI" panose="020B0500000000000000" pitchFamily="34" charset="-128"/>
                <a:ea typeface="Yu Gothic UI" panose="020B0500000000000000" pitchFamily="34" charset="-128"/>
              </a:rPr>
              <a:t> </a:t>
            </a:r>
            <a:r>
              <a:rPr kumimoji="1" lang="en-US" altLang="zh-TW" sz="4400" b="1" dirty="0">
                <a:latin typeface="Yu Gothic UI" panose="020B0500000000000000" pitchFamily="34" charset="-128"/>
                <a:ea typeface="Yu Gothic UI" panose="020B0500000000000000" pitchFamily="34" charset="-128"/>
              </a:rPr>
              <a:t>Revelation</a:t>
            </a:r>
            <a:r>
              <a:rPr kumimoji="1" lang="zh-TW" altLang="en-US" sz="4400" b="1" dirty="0">
                <a:solidFill>
                  <a:srgbClr val="FFC000"/>
                </a:solidFill>
                <a:latin typeface="Yu Gothic UI" panose="020B0500000000000000" pitchFamily="34" charset="-128"/>
                <a:ea typeface="Yu Gothic UI" panose="020B0500000000000000" pitchFamily="34" charset="-128"/>
              </a:rPr>
              <a:t> </a:t>
            </a:r>
            <a:r>
              <a:rPr kumimoji="1" lang="en-US" altLang="zh-TW" sz="4400" b="1" dirty="0">
                <a:solidFill>
                  <a:srgbClr val="FFC000"/>
                </a:solidFill>
                <a:latin typeface="Yu Gothic UI" panose="020B0500000000000000" pitchFamily="34" charset="-128"/>
                <a:ea typeface="Yu Gothic UI" panose="020B0500000000000000" pitchFamily="34" charset="-128"/>
              </a:rPr>
              <a:t>21:1~3</a:t>
            </a:r>
          </a:p>
          <a:p>
            <a:pPr>
              <a:tabLst>
                <a:tab pos="1330325" algn="l"/>
              </a:tabLst>
            </a:pPr>
            <a:r>
              <a:rPr kumimoji="1" lang="en-US" altLang="zh-TW" sz="4400" b="1" dirty="0">
                <a:solidFill>
                  <a:srgbClr val="FFC000"/>
                </a:solidFill>
                <a:latin typeface="Yu Gothic UI" panose="020B0500000000000000" pitchFamily="34" charset="-128"/>
                <a:ea typeface="Yu Gothic UI" panose="020B0500000000000000" pitchFamily="34" charset="-128"/>
              </a:rPr>
              <a:t>1 </a:t>
            </a:r>
            <a:r>
              <a:rPr kumimoji="1" lang="zh-TW" altLang="en-US" sz="4400" b="1" dirty="0">
                <a:solidFill>
                  <a:srgbClr val="FFC000"/>
                </a:solidFill>
                <a:latin typeface="Yu Gothic UI" panose="020B0500000000000000" pitchFamily="34" charset="-128"/>
                <a:ea typeface="Yu Gothic UI" panose="020B0500000000000000" pitchFamily="34" charset="-128"/>
              </a:rPr>
              <a:t>我 又 看 见 一 个 新 天 新 地 ； 因 为 先 前 的 天 地 已 经 过 去 了 ， 海 也 不 再 有 了 。</a:t>
            </a:r>
            <a:endParaRPr kumimoji="1" lang="en-US" altLang="zh-TW" sz="44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4400" b="1" dirty="0">
                <a:latin typeface="Yu Gothic UI" panose="020B0500000000000000" pitchFamily="34" charset="-128"/>
                <a:ea typeface="Yu Gothic UI" panose="020B0500000000000000" pitchFamily="34" charset="-128"/>
              </a:rPr>
              <a:t>1 Then I saw “a new heaven and a new earth,” for the first heaven and the first earth had passed away, and there was no longer any sea.</a:t>
            </a:r>
            <a:endParaRPr kumimoji="1" lang="zh-TW" altLang="en-US" sz="4400" b="1" dirty="0">
              <a:solidFill>
                <a:srgbClr val="FFC000"/>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626630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2036300" y="335845"/>
            <a:ext cx="8897311" cy="6186309"/>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400" b="1" dirty="0">
                <a:solidFill>
                  <a:srgbClr val="FFC000"/>
                </a:solidFill>
                <a:latin typeface="Yu Gothic UI" panose="020B0500000000000000" pitchFamily="34" charset="-128"/>
                <a:ea typeface="Yu Gothic UI" panose="020B0500000000000000" pitchFamily="34" charset="-128"/>
              </a:rPr>
              <a:t>2 </a:t>
            </a:r>
            <a:r>
              <a:rPr kumimoji="1" lang="zh-TW" altLang="en-US" sz="4400" b="1" dirty="0">
                <a:solidFill>
                  <a:srgbClr val="FFC000"/>
                </a:solidFill>
                <a:latin typeface="Yu Gothic UI" panose="020B0500000000000000" pitchFamily="34" charset="-128"/>
                <a:ea typeface="Yu Gothic UI" panose="020B0500000000000000" pitchFamily="34" charset="-128"/>
              </a:rPr>
              <a:t>我 又 看 见 圣 城 新 耶 路 撒 冷 由 神 那 里 从 天 而 降 ， 预 备 好 了 ， 就 如 新 妇 妆 饰 整 齐 ， 等 候 丈 夫 。</a:t>
            </a:r>
            <a:endParaRPr kumimoji="1" lang="en-US" altLang="zh-TW" sz="44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4400" b="1" dirty="0">
                <a:latin typeface="Yu Gothic UI" panose="020B0500000000000000" pitchFamily="34" charset="-128"/>
                <a:ea typeface="Yu Gothic UI" panose="020B0500000000000000" pitchFamily="34" charset="-128"/>
              </a:rPr>
              <a:t>2 I saw the Holy City, the new Jerusalem, coming down out of heaven from God, prepared as a bride beautifully dressed for her husband. </a:t>
            </a:r>
            <a:endParaRPr kumimoji="1" lang="zh-TW" altLang="en-US" sz="44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152676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631353" y="2105561"/>
            <a:ext cx="9378686"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en-US" altLang="zh-TW" sz="4400" b="1" dirty="0">
                <a:solidFill>
                  <a:srgbClr val="FFC000"/>
                </a:solidFill>
                <a:latin typeface="Yu Gothic UI" panose="020B0500000000000000" pitchFamily="34" charset="-128"/>
                <a:ea typeface="Yu Gothic UI" panose="020B0500000000000000" pitchFamily="34" charset="-128"/>
              </a:rPr>
              <a:t>1. </a:t>
            </a:r>
            <a:r>
              <a:rPr kumimoji="1" lang="zh-TW" altLang="en-US" sz="4400" b="1" dirty="0">
                <a:solidFill>
                  <a:srgbClr val="FFC000"/>
                </a:solidFill>
                <a:latin typeface="Yu Gothic UI" panose="020B0500000000000000" pitchFamily="34" charset="-128"/>
                <a:ea typeface="Yu Gothic UI" panose="020B0500000000000000" pitchFamily="34" charset="-128"/>
              </a:rPr>
              <a:t>应证米赛亚的来到</a:t>
            </a:r>
            <a:endParaRPr kumimoji="1" lang="en-US" altLang="zh-TW" sz="4400" b="1" dirty="0">
              <a:solidFill>
                <a:srgbClr val="FFC0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3600" b="1" dirty="0">
                <a:latin typeface="Yu Gothic UI" panose="020B0500000000000000" pitchFamily="34" charset="-128"/>
                <a:ea typeface="Yu Gothic UI" panose="020B0500000000000000" pitchFamily="34" charset="-128"/>
              </a:rPr>
              <a:t>It typifies the coming of the Messiah.</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630051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2179992" y="181957"/>
            <a:ext cx="8897311" cy="6494085"/>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3 </a:t>
            </a:r>
            <a:r>
              <a:rPr kumimoji="1" lang="zh-TW" altLang="en-US" sz="4000" b="1" dirty="0">
                <a:solidFill>
                  <a:srgbClr val="FFC000"/>
                </a:solidFill>
                <a:latin typeface="Yu Gothic UI" panose="020B0500000000000000" pitchFamily="34" charset="-128"/>
                <a:ea typeface="Yu Gothic UI" panose="020B0500000000000000" pitchFamily="34" charset="-128"/>
              </a:rPr>
              <a:t>我 听 见 有 大 声 音 从 宝 座 出 来 说 ： 看 哪 ， 神 的 帐 幕 在 人 间 。 他 要 与 人 同 住 ， 他 们 要 作 他 的 子 民 。 神 要 亲 自 与 他 们 同 在 ， 作 他 们 的 神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3 And I heard a loud voice from the throne saying, “Look! God’s dwelling place is now among the people, and he will dwell with them. They will be his people, and God himself will be with them and be their God. </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973026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631353" y="2105561"/>
            <a:ext cx="9378686"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400" b="1" dirty="0">
                <a:solidFill>
                  <a:srgbClr val="FFC000"/>
                </a:solidFill>
                <a:latin typeface="Yu Gothic UI" panose="020B0500000000000000" pitchFamily="34" charset="-128"/>
                <a:ea typeface="Yu Gothic UI" panose="020B0500000000000000" pitchFamily="34" charset="-128"/>
              </a:rPr>
              <a:t>你的家人都在哪里？
</a:t>
            </a:r>
            <a:r>
              <a:rPr kumimoji="1" lang="en-US" altLang="zh-TW" sz="3600" b="1" dirty="0">
                <a:latin typeface="Yu Gothic UI" panose="020B0500000000000000" pitchFamily="34" charset="-128"/>
                <a:ea typeface="Yu Gothic UI" panose="020B0500000000000000" pitchFamily="34" charset="-128"/>
              </a:rPr>
              <a:t>Where are your Family members?</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953122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3516758" y="533965"/>
            <a:ext cx="5627242" cy="6063198"/>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3200" b="1" dirty="0">
                <a:solidFill>
                  <a:srgbClr val="FFC000"/>
                </a:solidFill>
                <a:latin typeface="Yu Gothic UI" panose="020B0500000000000000" pitchFamily="34" charset="-128"/>
                <a:ea typeface="Yu Gothic UI" panose="020B0500000000000000" pitchFamily="34" charset="-128"/>
              </a:rPr>
              <a:t>1.</a:t>
            </a:r>
            <a:r>
              <a:rPr kumimoji="1" lang="zh-TW" altLang="en-US" sz="3200" b="1" dirty="0">
                <a:solidFill>
                  <a:srgbClr val="FFC000"/>
                </a:solidFill>
                <a:latin typeface="Yu Gothic UI" panose="020B0500000000000000" pitchFamily="34" charset="-128"/>
                <a:ea typeface="Yu Gothic UI" panose="020B0500000000000000" pitchFamily="34" charset="-128"/>
              </a:rPr>
              <a:t>应証米赛亚的来到</a:t>
            </a:r>
            <a:endParaRPr kumimoji="1" lang="en-US" altLang="zh-TW" sz="32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2400" b="1" dirty="0">
                <a:latin typeface="Yu Gothic UI" panose="020B0500000000000000" pitchFamily="34" charset="-128"/>
                <a:ea typeface="Yu Gothic UI" panose="020B0500000000000000" pitchFamily="34" charset="-128"/>
              </a:rPr>
              <a:t>It typifies the coming of the Messiah.</a:t>
            </a:r>
            <a:r>
              <a:rPr kumimoji="1" lang="zh-TW" altLang="en-US" sz="3200" b="1" dirty="0">
                <a:solidFill>
                  <a:srgbClr val="FFC000"/>
                </a:solidFill>
                <a:latin typeface="Yu Gothic UI" panose="020B0500000000000000" pitchFamily="34" charset="-128"/>
                <a:ea typeface="Yu Gothic UI" panose="020B0500000000000000" pitchFamily="34" charset="-128"/>
              </a:rPr>
              <a:t>
</a:t>
            </a:r>
            <a:r>
              <a:rPr kumimoji="1" lang="en-US" altLang="zh-TW" sz="3200" b="1" dirty="0">
                <a:solidFill>
                  <a:srgbClr val="FFC000"/>
                </a:solidFill>
                <a:latin typeface="Yu Gothic UI" panose="020B0500000000000000" pitchFamily="34" charset="-128"/>
                <a:ea typeface="Yu Gothic UI" panose="020B0500000000000000" pitchFamily="34" charset="-128"/>
              </a:rPr>
              <a:t>2.</a:t>
            </a:r>
            <a:r>
              <a:rPr kumimoji="1" lang="zh-TW" altLang="en-US" sz="3200" b="1" dirty="0">
                <a:solidFill>
                  <a:srgbClr val="FFC000"/>
                </a:solidFill>
                <a:latin typeface="Yu Gothic UI" panose="020B0500000000000000" pitchFamily="34" charset="-128"/>
                <a:ea typeface="Yu Gothic UI" panose="020B0500000000000000" pitchFamily="34" charset="-128"/>
              </a:rPr>
              <a:t>因耶稣带来赦罪恩典</a:t>
            </a:r>
            <a:endParaRPr kumimoji="1" lang="en-US" altLang="zh-TW" sz="32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2400" b="1" dirty="0">
                <a:latin typeface="Yu Gothic UI" panose="020B0500000000000000" pitchFamily="34" charset="-128"/>
                <a:ea typeface="Yu Gothic UI" panose="020B0500000000000000" pitchFamily="34" charset="-128"/>
              </a:rPr>
              <a:t>It provides the Forgiveness of sin.</a:t>
            </a:r>
            <a:r>
              <a:rPr kumimoji="1" lang="zh-TW" altLang="en-US" sz="3200" b="1" dirty="0">
                <a:solidFill>
                  <a:srgbClr val="FFC000"/>
                </a:solidFill>
                <a:latin typeface="Yu Gothic UI" panose="020B0500000000000000" pitchFamily="34" charset="-128"/>
                <a:ea typeface="Yu Gothic UI" panose="020B0500000000000000" pitchFamily="34" charset="-128"/>
              </a:rPr>
              <a:t>
</a:t>
            </a:r>
            <a:r>
              <a:rPr kumimoji="1" lang="en-US" altLang="zh-TW" sz="3200" b="1" dirty="0">
                <a:solidFill>
                  <a:srgbClr val="FFC000"/>
                </a:solidFill>
                <a:latin typeface="Yu Gothic UI" panose="020B0500000000000000" pitchFamily="34" charset="-128"/>
                <a:ea typeface="Yu Gothic UI" panose="020B0500000000000000" pitchFamily="34" charset="-128"/>
              </a:rPr>
              <a:t>3.</a:t>
            </a:r>
            <a:r>
              <a:rPr kumimoji="1" lang="zh-TW" altLang="en-US" sz="3200" b="1" dirty="0">
                <a:solidFill>
                  <a:srgbClr val="FFC000"/>
                </a:solidFill>
                <a:latin typeface="Yu Gothic UI" panose="020B0500000000000000" pitchFamily="34" charset="-128"/>
                <a:ea typeface="Yu Gothic UI" panose="020B0500000000000000" pitchFamily="34" charset="-128"/>
              </a:rPr>
              <a:t>领受圣灵内住</a:t>
            </a:r>
            <a:endParaRPr kumimoji="1" lang="en-US" altLang="zh-TW" sz="32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2400" b="1" dirty="0">
                <a:latin typeface="Yu Gothic UI" panose="020B0500000000000000" pitchFamily="34" charset="-128"/>
                <a:ea typeface="Yu Gothic UI" panose="020B0500000000000000" pitchFamily="34" charset="-128"/>
              </a:rPr>
              <a:t>Receive the indwelling Spirit.</a:t>
            </a:r>
            <a:r>
              <a:rPr kumimoji="1" lang="zh-TW" altLang="en-US" sz="3200" b="1" dirty="0">
                <a:solidFill>
                  <a:srgbClr val="FFC000"/>
                </a:solidFill>
                <a:latin typeface="Yu Gothic UI" panose="020B0500000000000000" pitchFamily="34" charset="-128"/>
                <a:ea typeface="Yu Gothic UI" panose="020B0500000000000000" pitchFamily="34" charset="-128"/>
              </a:rPr>
              <a:t>
</a:t>
            </a:r>
            <a:r>
              <a:rPr kumimoji="1" lang="en-US" altLang="zh-TW" sz="3200" b="1" dirty="0">
                <a:solidFill>
                  <a:srgbClr val="FFC000"/>
                </a:solidFill>
                <a:latin typeface="Yu Gothic UI" panose="020B0500000000000000" pitchFamily="34" charset="-128"/>
                <a:ea typeface="Yu Gothic UI" panose="020B0500000000000000" pitchFamily="34" charset="-128"/>
              </a:rPr>
              <a:t>4.</a:t>
            </a:r>
            <a:r>
              <a:rPr kumimoji="1" lang="zh-TW" altLang="en-US" sz="3200" b="1" dirty="0">
                <a:solidFill>
                  <a:srgbClr val="FFC000"/>
                </a:solidFill>
                <a:latin typeface="Yu Gothic UI" panose="020B0500000000000000" pitchFamily="34" charset="-128"/>
                <a:ea typeface="Yu Gothic UI" panose="020B0500000000000000" pitchFamily="34" charset="-128"/>
              </a:rPr>
              <a:t>我们生命被改变</a:t>
            </a:r>
            <a:endParaRPr kumimoji="1" lang="en-US" altLang="zh-TW" sz="32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2400" b="1" dirty="0">
                <a:latin typeface="Yu Gothic UI" panose="020B0500000000000000" pitchFamily="34" charset="-128"/>
                <a:ea typeface="Yu Gothic UI" panose="020B0500000000000000" pitchFamily="34" charset="-128"/>
              </a:rPr>
              <a:t>Our Lives are being changed.</a:t>
            </a:r>
            <a:r>
              <a:rPr kumimoji="1" lang="zh-TW" altLang="en-US" sz="3200" b="1" dirty="0">
                <a:solidFill>
                  <a:srgbClr val="FFC000"/>
                </a:solidFill>
                <a:latin typeface="Yu Gothic UI" panose="020B0500000000000000" pitchFamily="34" charset="-128"/>
                <a:ea typeface="Yu Gothic UI" panose="020B0500000000000000" pitchFamily="34" charset="-128"/>
              </a:rPr>
              <a:t>
</a:t>
            </a:r>
            <a:r>
              <a:rPr kumimoji="1" lang="en-US" altLang="zh-TW" sz="3200" b="1" dirty="0">
                <a:solidFill>
                  <a:srgbClr val="FFC000"/>
                </a:solidFill>
                <a:latin typeface="Yu Gothic UI" panose="020B0500000000000000" pitchFamily="34" charset="-128"/>
                <a:ea typeface="Yu Gothic UI" panose="020B0500000000000000" pitchFamily="34" charset="-128"/>
              </a:rPr>
              <a:t>5.</a:t>
            </a:r>
            <a:r>
              <a:rPr kumimoji="1" lang="zh-TW" altLang="en-US" sz="3200" b="1" dirty="0">
                <a:solidFill>
                  <a:srgbClr val="FFC000"/>
                </a:solidFill>
                <a:latin typeface="Yu Gothic UI" panose="020B0500000000000000" pitchFamily="34" charset="-128"/>
                <a:ea typeface="Yu Gothic UI" panose="020B0500000000000000" pitchFamily="34" charset="-128"/>
              </a:rPr>
              <a:t>神应许永生给我们</a:t>
            </a:r>
            <a:endParaRPr kumimoji="1" lang="en-US" altLang="zh-TW" sz="32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2400" b="1" dirty="0">
                <a:latin typeface="Yu Gothic UI" panose="020B0500000000000000" pitchFamily="34" charset="-128"/>
                <a:ea typeface="Yu Gothic UI" panose="020B0500000000000000" pitchFamily="34" charset="-128"/>
              </a:rPr>
              <a:t>God promises Eternal Life.</a:t>
            </a:r>
            <a:r>
              <a:rPr kumimoji="1" lang="zh-TW" altLang="en-US" sz="3200" b="1" dirty="0">
                <a:solidFill>
                  <a:srgbClr val="FFC000"/>
                </a:solidFill>
                <a:latin typeface="Yu Gothic UI" panose="020B0500000000000000" pitchFamily="34" charset="-128"/>
                <a:ea typeface="Yu Gothic UI" panose="020B0500000000000000" pitchFamily="34" charset="-128"/>
              </a:rPr>
              <a:t>
</a:t>
            </a:r>
            <a:r>
              <a:rPr kumimoji="1" lang="en-US" altLang="zh-TW" sz="3200" b="1" dirty="0">
                <a:solidFill>
                  <a:srgbClr val="FFC000"/>
                </a:solidFill>
                <a:latin typeface="Yu Gothic UI" panose="020B0500000000000000" pitchFamily="34" charset="-128"/>
                <a:ea typeface="Yu Gothic UI" panose="020B0500000000000000" pitchFamily="34" charset="-128"/>
              </a:rPr>
              <a:t>6.</a:t>
            </a:r>
            <a:r>
              <a:rPr kumimoji="1" lang="zh-TW" altLang="en-US" sz="3200" b="1" dirty="0">
                <a:solidFill>
                  <a:srgbClr val="FFC000"/>
                </a:solidFill>
                <a:latin typeface="Yu Gothic UI" panose="020B0500000000000000" pitchFamily="34" charset="-128"/>
                <a:ea typeface="Yu Gothic UI" panose="020B0500000000000000" pitchFamily="34" charset="-128"/>
              </a:rPr>
              <a:t>神人同住、同乐</a:t>
            </a:r>
            <a:endParaRPr kumimoji="1" lang="en-US" altLang="zh-TW" sz="32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2400" b="1" dirty="0">
                <a:latin typeface="Yu Gothic UI" panose="020B0500000000000000" pitchFamily="34" charset="-128"/>
                <a:ea typeface="Yu Gothic UI" panose="020B0500000000000000" pitchFamily="34" charset="-128"/>
              </a:rPr>
              <a:t>God dwells among Us, rejoices with Us.</a:t>
            </a:r>
            <a:endParaRPr kumimoji="1" lang="zh-TW" altLang="en-US" sz="24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60402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918735" y="674400"/>
            <a:ext cx="8897311" cy="550920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400" b="1" dirty="0">
                <a:solidFill>
                  <a:srgbClr val="FFC000"/>
                </a:solidFill>
                <a:latin typeface="Yu Gothic UI" panose="020B0500000000000000" pitchFamily="34" charset="-128"/>
                <a:ea typeface="Yu Gothic UI" panose="020B0500000000000000" pitchFamily="34" charset="-128"/>
              </a:rPr>
              <a:t>約 翰 一 書</a:t>
            </a:r>
            <a:r>
              <a:rPr kumimoji="1" lang="en-US" altLang="zh-TW" sz="4400" b="1" dirty="0">
                <a:solidFill>
                  <a:srgbClr val="FFC000"/>
                </a:solidFill>
                <a:latin typeface="Yu Gothic UI" panose="020B0500000000000000" pitchFamily="34" charset="-128"/>
                <a:ea typeface="Yu Gothic UI" panose="020B0500000000000000" pitchFamily="34" charset="-128"/>
              </a:rPr>
              <a:t> </a:t>
            </a:r>
            <a:r>
              <a:rPr kumimoji="1" lang="en-US" altLang="zh-TW" sz="4400" b="1" dirty="0">
                <a:latin typeface="Yu Gothic UI" panose="020B0500000000000000" pitchFamily="34" charset="-128"/>
                <a:ea typeface="Yu Gothic UI" panose="020B0500000000000000" pitchFamily="34" charset="-128"/>
              </a:rPr>
              <a:t>1 John</a:t>
            </a:r>
            <a:r>
              <a:rPr kumimoji="1" lang="zh-TW" altLang="en-US" sz="4400" b="1" dirty="0">
                <a:latin typeface="Yu Gothic UI" panose="020B0500000000000000" pitchFamily="34" charset="-128"/>
                <a:ea typeface="Yu Gothic UI" panose="020B0500000000000000" pitchFamily="34" charset="-128"/>
              </a:rPr>
              <a:t> </a:t>
            </a:r>
            <a:r>
              <a:rPr kumimoji="1" lang="en-US" altLang="zh-TW" sz="4400" b="1" dirty="0">
                <a:solidFill>
                  <a:srgbClr val="FFC000"/>
                </a:solidFill>
                <a:latin typeface="Yu Gothic UI" panose="020B0500000000000000" pitchFamily="34" charset="-128"/>
                <a:ea typeface="Yu Gothic UI" panose="020B0500000000000000" pitchFamily="34" charset="-128"/>
              </a:rPr>
              <a:t>4:9</a:t>
            </a:r>
          </a:p>
          <a:p>
            <a:pPr>
              <a:tabLst>
                <a:tab pos="1330325" algn="l"/>
              </a:tabLst>
            </a:pPr>
            <a:r>
              <a:rPr kumimoji="1" lang="en-US" altLang="zh-TW" sz="4400" b="1" dirty="0">
                <a:solidFill>
                  <a:srgbClr val="FFC000"/>
                </a:solidFill>
                <a:latin typeface="Yu Gothic UI" panose="020B0500000000000000" pitchFamily="34" charset="-128"/>
                <a:ea typeface="Yu Gothic UI" panose="020B0500000000000000" pitchFamily="34" charset="-128"/>
              </a:rPr>
              <a:t>9 </a:t>
            </a:r>
            <a:r>
              <a:rPr kumimoji="1" lang="zh-TW" altLang="en-US" sz="4400" b="1" dirty="0">
                <a:solidFill>
                  <a:srgbClr val="FFC000"/>
                </a:solidFill>
                <a:latin typeface="Yu Gothic UI" panose="020B0500000000000000" pitchFamily="34" charset="-128"/>
                <a:ea typeface="Yu Gothic UI" panose="020B0500000000000000" pitchFamily="34" charset="-128"/>
              </a:rPr>
              <a:t>神 差 他 独 生 子 到 世 间 来 ， 使 我 们 藉 着 他 得 生 ， 神 爱 我 们 的 心 在 此 就 显 明 了 。</a:t>
            </a:r>
            <a:endParaRPr kumimoji="1" lang="en-US" altLang="zh-TW" sz="44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4400" b="1" dirty="0">
                <a:latin typeface="Yu Gothic UI" panose="020B0500000000000000" pitchFamily="34" charset="-128"/>
                <a:ea typeface="Yu Gothic UI" panose="020B0500000000000000" pitchFamily="34" charset="-128"/>
              </a:rPr>
              <a:t>9 This is how God showed his love among us: He sent his one and only Son into the world that we might live through him.</a:t>
            </a:r>
            <a:endParaRPr kumimoji="1" lang="zh-TW" altLang="en-US" sz="44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4293462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2010175" y="675480"/>
            <a:ext cx="8897311" cy="501675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路 加 福 音 </a:t>
            </a:r>
            <a:r>
              <a:rPr kumimoji="1" lang="en-US" altLang="zh-TW" sz="4000" b="1" dirty="0">
                <a:latin typeface="Yu Gothic UI" panose="020B0500000000000000" pitchFamily="34" charset="-128"/>
                <a:ea typeface="Yu Gothic UI" panose="020B0500000000000000" pitchFamily="34" charset="-128"/>
              </a:rPr>
              <a:t>Luke</a:t>
            </a:r>
            <a:r>
              <a:rPr kumimoji="1" lang="en-US" altLang="zh-TW" sz="4000" b="1" dirty="0">
                <a:solidFill>
                  <a:srgbClr val="FFC000"/>
                </a:solidFill>
                <a:latin typeface="Yu Gothic UI" panose="020B0500000000000000" pitchFamily="34" charset="-128"/>
                <a:ea typeface="Yu Gothic UI" panose="020B0500000000000000" pitchFamily="34" charset="-128"/>
              </a:rPr>
              <a:t> 2:10~11</a:t>
            </a:r>
          </a:p>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10 </a:t>
            </a:r>
            <a:r>
              <a:rPr kumimoji="1" lang="zh-TW" altLang="en-US" sz="4000" b="1" dirty="0">
                <a:solidFill>
                  <a:srgbClr val="FFC000"/>
                </a:solidFill>
                <a:latin typeface="Yu Gothic UI" panose="020B0500000000000000" pitchFamily="34" charset="-128"/>
                <a:ea typeface="Yu Gothic UI" panose="020B0500000000000000" pitchFamily="34" charset="-128"/>
              </a:rPr>
              <a:t>那 天 使 对 他 们 说 ： 不 要 惧 怕 ！ 我 报 给 你 们 大 喜 的 信 息 ， 是 关 乎 万 民 的 ；</a:t>
            </a:r>
          </a:p>
          <a:p>
            <a:pPr>
              <a:tabLst>
                <a:tab pos="1330325" algn="l"/>
              </a:tabLst>
            </a:pPr>
            <a:r>
              <a:rPr kumimoji="1" lang="en-US" altLang="zh-TW" sz="4000" b="1" dirty="0">
                <a:latin typeface="Yu Gothic UI" panose="020B0500000000000000" pitchFamily="34" charset="-128"/>
                <a:ea typeface="Yu Gothic UI" panose="020B0500000000000000" pitchFamily="34" charset="-128"/>
              </a:rPr>
              <a:t>10 But the angel said to them, “Do not be afraid. I bring you good news that will cause great joy for all the people. </a:t>
            </a:r>
          </a:p>
        </p:txBody>
      </p:sp>
    </p:spTree>
    <p:extLst>
      <p:ext uri="{BB962C8B-B14F-4D97-AF65-F5344CB8AC3E}">
        <p14:creationId xmlns:p14="http://schemas.microsoft.com/office/powerpoint/2010/main" val="1928522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997112" y="649353"/>
            <a:ext cx="8897311" cy="3170099"/>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11 </a:t>
            </a:r>
            <a:r>
              <a:rPr kumimoji="1" lang="zh-TW" altLang="en-US" sz="4000" b="1" dirty="0">
                <a:solidFill>
                  <a:srgbClr val="FFC000"/>
                </a:solidFill>
                <a:latin typeface="Yu Gothic UI" panose="020B0500000000000000" pitchFamily="34" charset="-128"/>
                <a:ea typeface="Yu Gothic UI" panose="020B0500000000000000" pitchFamily="34" charset="-128"/>
              </a:rPr>
              <a:t>因 今 天 在 大 卫 的 城 里 ， 为 你 们 生 了 救 主 ， 就 是 主 基 督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11 Today in the town of David a Savior has been born to you; he is the Messiah, the Lord.</a:t>
            </a:r>
          </a:p>
        </p:txBody>
      </p:sp>
    </p:spTree>
    <p:extLst>
      <p:ext uri="{BB962C8B-B14F-4D97-AF65-F5344CB8AC3E}">
        <p14:creationId xmlns:p14="http://schemas.microsoft.com/office/powerpoint/2010/main" val="1812377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631353" y="2105561"/>
            <a:ext cx="9378686"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en-US" altLang="zh-TW" sz="4400" b="1" dirty="0">
                <a:solidFill>
                  <a:srgbClr val="FFC000"/>
                </a:solidFill>
                <a:latin typeface="Yu Gothic UI" panose="020B0500000000000000" pitchFamily="34" charset="-128"/>
                <a:ea typeface="Yu Gothic UI" panose="020B0500000000000000" pitchFamily="34" charset="-128"/>
              </a:rPr>
              <a:t>2. </a:t>
            </a:r>
            <a:r>
              <a:rPr kumimoji="1" lang="zh-TW" altLang="en-US" sz="4400" b="1" dirty="0">
                <a:solidFill>
                  <a:srgbClr val="FFC000"/>
                </a:solidFill>
                <a:latin typeface="Yu Gothic UI" panose="020B0500000000000000" pitchFamily="34" charset="-128"/>
                <a:ea typeface="Yu Gothic UI" panose="020B0500000000000000" pitchFamily="34" charset="-128"/>
              </a:rPr>
              <a:t>因耶稣带来赦罪恩典</a:t>
            </a:r>
            <a:endParaRPr kumimoji="1" lang="en-US" altLang="zh-TW" sz="4400" b="1" dirty="0">
              <a:solidFill>
                <a:srgbClr val="FFC0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3600" b="1" dirty="0">
                <a:latin typeface="Yu Gothic UI" panose="020B0500000000000000" pitchFamily="34" charset="-128"/>
                <a:ea typeface="Yu Gothic UI" panose="020B0500000000000000" pitchFamily="34" charset="-128"/>
              </a:rPr>
              <a:t>It provides the Forgiveness of sin.</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827280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631353" y="2105561"/>
            <a:ext cx="9378686"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400" b="1" dirty="0">
                <a:solidFill>
                  <a:srgbClr val="FFC000"/>
                </a:solidFill>
                <a:latin typeface="Yu Gothic UI" panose="020B0500000000000000" pitchFamily="34" charset="-128"/>
                <a:ea typeface="Yu Gothic UI" panose="020B0500000000000000" pitchFamily="34" charset="-128"/>
              </a:rPr>
              <a:t>罪人转成为义人
</a:t>
            </a:r>
            <a:r>
              <a:rPr kumimoji="1" lang="en-US" altLang="zh-TW" sz="3600" b="1" dirty="0">
                <a:latin typeface="Yu Gothic UI" panose="020B0500000000000000" pitchFamily="34" charset="-128"/>
                <a:ea typeface="Yu Gothic UI" panose="020B0500000000000000" pitchFamily="34" charset="-128"/>
              </a:rPr>
              <a:t>Turning from sin to Righteousness.</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042774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631353" y="2105561"/>
            <a:ext cx="9378686" cy="255454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400" b="1" dirty="0">
                <a:solidFill>
                  <a:srgbClr val="FFC000"/>
                </a:solidFill>
                <a:latin typeface="Yu Gothic UI" panose="020B0500000000000000" pitchFamily="34" charset="-128"/>
                <a:ea typeface="Yu Gothic UI" panose="020B0500000000000000" pitchFamily="34" charset="-128"/>
              </a:rPr>
              <a:t>罪人先要认罪悔改
相信主宝血洗罪功效</a:t>
            </a:r>
          </a:p>
          <a:p>
            <a:pPr algn="ctr">
              <a:tabLst>
                <a:tab pos="1330325" algn="l"/>
              </a:tabLst>
            </a:pPr>
            <a:r>
              <a:rPr kumimoji="1" lang="en-US" altLang="zh-TW" sz="3600" b="1" dirty="0">
                <a:latin typeface="Yu Gothic UI" panose="020B0500000000000000" pitchFamily="34" charset="-128"/>
                <a:ea typeface="Yu Gothic UI" panose="020B0500000000000000" pitchFamily="34" charset="-128"/>
              </a:rPr>
              <a:t>Sinner must repent from sin.</a:t>
            </a:r>
          </a:p>
          <a:p>
            <a:pPr algn="ctr">
              <a:tabLst>
                <a:tab pos="1330325" algn="l"/>
              </a:tabLst>
            </a:pPr>
            <a:r>
              <a:rPr kumimoji="1" lang="en-US" altLang="zh-TW" sz="3600" b="1" dirty="0">
                <a:latin typeface="Yu Gothic UI" panose="020B0500000000000000" pitchFamily="34" charset="-128"/>
                <a:ea typeface="Yu Gothic UI" panose="020B0500000000000000" pitchFamily="34" charset="-128"/>
              </a:rPr>
              <a:t>Believe in the cleansing power of His blood.</a:t>
            </a:r>
          </a:p>
        </p:txBody>
      </p:sp>
    </p:spTree>
    <p:extLst>
      <p:ext uri="{BB962C8B-B14F-4D97-AF65-F5344CB8AC3E}">
        <p14:creationId xmlns:p14="http://schemas.microsoft.com/office/powerpoint/2010/main" val="3212749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631353" y="2105561"/>
            <a:ext cx="9378686" cy="138499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800" b="1" dirty="0">
                <a:solidFill>
                  <a:srgbClr val="FFC000"/>
                </a:solidFill>
                <a:latin typeface="Yu Gothic UI" panose="020B0500000000000000" pitchFamily="34" charset="-128"/>
                <a:ea typeface="Yu Gothic UI" panose="020B0500000000000000" pitchFamily="34" charset="-128"/>
              </a:rPr>
              <a:t>因信称义
</a:t>
            </a:r>
            <a:r>
              <a:rPr kumimoji="1" lang="en-US" altLang="zh-TW" sz="3600" b="1" dirty="0">
                <a:latin typeface="Yu Gothic UI" panose="020B0500000000000000" pitchFamily="34" charset="-128"/>
                <a:ea typeface="Yu Gothic UI" panose="020B0500000000000000" pitchFamily="34" charset="-128"/>
              </a:rPr>
              <a:t>Justification by Faith.</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3791143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網狀">
  <a:themeElements>
    <a:clrScheme name="網狀">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網狀">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網狀">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{E6577B33-B32A-1140-A93D-BE4C3BAD63A4}tf16401378</Template>
  <TotalTime>4183</TotalTime>
  <Words>1210</Words>
  <Application>Microsoft Macintosh PowerPoint</Application>
  <PresentationFormat>Widescreen</PresentationFormat>
  <Paragraphs>73</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Yu Gothic UI</vt:lpstr>
      <vt:lpstr>Arial</vt:lpstr>
      <vt:lpstr>Century Gothic</vt:lpstr>
      <vt:lpstr>網狀</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LCCC Church</dc:creator>
  <cp:lastModifiedBy>LCCC Church</cp:lastModifiedBy>
  <cp:revision>345</cp:revision>
  <cp:lastPrinted>2021-10-05T16:27:42Z</cp:lastPrinted>
  <dcterms:created xsi:type="dcterms:W3CDTF">2021-01-06T18:08:20Z</dcterms:created>
  <dcterms:modified xsi:type="dcterms:W3CDTF">2021-12-08T16:50:07Z</dcterms:modified>
</cp:coreProperties>
</file>