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256" r:id="rId5"/>
    <p:sldId id="274" r:id="rId6"/>
    <p:sldId id="322" r:id="rId7"/>
    <p:sldId id="321" r:id="rId8"/>
    <p:sldId id="323" r:id="rId9"/>
    <p:sldId id="284" r:id="rId10"/>
    <p:sldId id="271" r:id="rId11"/>
    <p:sldId id="306" r:id="rId12"/>
    <p:sldId id="307" r:id="rId13"/>
    <p:sldId id="308" r:id="rId14"/>
    <p:sldId id="309" r:id="rId15"/>
    <p:sldId id="310" r:id="rId16"/>
    <p:sldId id="311" r:id="rId17"/>
    <p:sldId id="312" r:id="rId18"/>
    <p:sldId id="313" r:id="rId19"/>
    <p:sldId id="299" r:id="rId20"/>
    <p:sldId id="314" r:id="rId21"/>
    <p:sldId id="315" r:id="rId22"/>
    <p:sldId id="316" r:id="rId23"/>
    <p:sldId id="317" r:id="rId24"/>
    <p:sldId id="318" r:id="rId25"/>
    <p:sldId id="319" r:id="rId26"/>
    <p:sldId id="304"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8" autoAdjust="0"/>
    <p:restoredTop sz="94598" autoAdjust="0"/>
  </p:normalViewPr>
  <p:slideViewPr>
    <p:cSldViewPr snapToGrid="0">
      <p:cViewPr varScale="1">
        <p:scale>
          <a:sx n="109" d="100"/>
          <a:sy n="109" d="100"/>
        </p:scale>
        <p:origin x="816" y="108"/>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12/15/2022</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12/15/2022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406358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14</a:t>
            </a:fld>
            <a:endParaRPr lang="en-US" dirty="0"/>
          </a:p>
        </p:txBody>
      </p:sp>
    </p:spTree>
    <p:extLst>
      <p:ext uri="{BB962C8B-B14F-4D97-AF65-F5344CB8AC3E}">
        <p14:creationId xmlns:p14="http://schemas.microsoft.com/office/powerpoint/2010/main" val="428423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352478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20</a:t>
            </a:fld>
            <a:endParaRPr lang="en-US" dirty="0"/>
          </a:p>
        </p:txBody>
      </p:sp>
    </p:spTree>
    <p:extLst>
      <p:ext uri="{BB962C8B-B14F-4D97-AF65-F5344CB8AC3E}">
        <p14:creationId xmlns:p14="http://schemas.microsoft.com/office/powerpoint/2010/main" val="189638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21</a:t>
            </a:fld>
            <a:endParaRPr lang="en-US" dirty="0"/>
          </a:p>
        </p:txBody>
      </p:sp>
    </p:spTree>
    <p:extLst>
      <p:ext uri="{BB962C8B-B14F-4D97-AF65-F5344CB8AC3E}">
        <p14:creationId xmlns:p14="http://schemas.microsoft.com/office/powerpoint/2010/main" val="192600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112978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4</a:t>
            </a:fld>
            <a:endParaRPr lang="en-US" dirty="0"/>
          </a:p>
        </p:txBody>
      </p:sp>
    </p:spTree>
    <p:extLst>
      <p:ext uri="{BB962C8B-B14F-4D97-AF65-F5344CB8AC3E}">
        <p14:creationId xmlns:p14="http://schemas.microsoft.com/office/powerpoint/2010/main" val="383242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5</a:t>
            </a:fld>
            <a:endParaRPr lang="en-US" dirty="0"/>
          </a:p>
        </p:txBody>
      </p:sp>
    </p:spTree>
    <p:extLst>
      <p:ext uri="{BB962C8B-B14F-4D97-AF65-F5344CB8AC3E}">
        <p14:creationId xmlns:p14="http://schemas.microsoft.com/office/powerpoint/2010/main" val="377848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6</a:t>
            </a:fld>
            <a:endParaRPr lang="en-US" dirty="0"/>
          </a:p>
        </p:txBody>
      </p:sp>
    </p:spTree>
    <p:extLst>
      <p:ext uri="{BB962C8B-B14F-4D97-AF65-F5344CB8AC3E}">
        <p14:creationId xmlns:p14="http://schemas.microsoft.com/office/powerpoint/2010/main" val="166688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7</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8</a:t>
            </a:fld>
            <a:endParaRPr lang="en-US" dirty="0"/>
          </a:p>
        </p:txBody>
      </p:sp>
    </p:spTree>
    <p:extLst>
      <p:ext uri="{BB962C8B-B14F-4D97-AF65-F5344CB8AC3E}">
        <p14:creationId xmlns:p14="http://schemas.microsoft.com/office/powerpoint/2010/main" val="319329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9</a:t>
            </a:fld>
            <a:endParaRPr lang="en-US" dirty="0"/>
          </a:p>
        </p:txBody>
      </p:sp>
    </p:spTree>
    <p:extLst>
      <p:ext uri="{BB962C8B-B14F-4D97-AF65-F5344CB8AC3E}">
        <p14:creationId xmlns:p14="http://schemas.microsoft.com/office/powerpoint/2010/main" val="364519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10</a:t>
            </a:fld>
            <a:endParaRPr lang="en-US" dirty="0"/>
          </a:p>
        </p:txBody>
      </p:sp>
    </p:spTree>
    <p:extLst>
      <p:ext uri="{BB962C8B-B14F-4D97-AF65-F5344CB8AC3E}">
        <p14:creationId xmlns:p14="http://schemas.microsoft.com/office/powerpoint/2010/main" val="38029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r>
              <a:rPr lang="en-US">
                <a:solidFill>
                  <a:srgbClr val="FFFFFF"/>
                </a:solidFill>
                <a:effectLst>
                  <a:outerShdw blurRad="50800" dist="38100" dir="2700000" algn="tl" rotWithShape="0">
                    <a:prstClr val="black">
                      <a:alpha val="43000"/>
                    </a:prstClr>
                  </a:outerShdw>
                </a:effectLst>
              </a:rPr>
              <a:t>2/1/20XX</a:t>
            </a:r>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a:t>2/1/20XX</a:t>
            </a:r>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a:t>2/1/20XX</a:t>
            </a:r>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r>
              <a:rPr lang="en-US"/>
              <a:t>2/1/20XX</a:t>
            </a:r>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a:t>2/1/20XX</a:t>
            </a:r>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a:t>2/1/20XX</a:t>
            </a:r>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r>
              <a:rPr lang="en-US">
                <a:solidFill>
                  <a:schemeClr val="tx2"/>
                </a:solidFill>
              </a:rPr>
              <a:t>2/1/20XX</a:t>
            </a:r>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r>
              <a:rPr lang="en-US"/>
              <a:t>2/1/20XX</a:t>
            </a:r>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r>
              <a:rPr lang="en-US"/>
              <a:t>2/1/20XX</a:t>
            </a:r>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a:t>2/1/20XX</a:t>
            </a:r>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r>
              <a:rPr lang="en-US"/>
              <a:t>2/1/20XX</a:t>
            </a:r>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7259975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r>
              <a:rPr lang="en-US"/>
              <a:t>2/1/20XX</a:t>
            </a:r>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2/1/20XX</a:t>
            </a:r>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112346&amp;picture=opened-bible"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Hiroo_Onoda"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publicdomainpictures.net/view-image.php?image=201512&amp;picture=sun-ray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flickr.com/photos/fatmanad/268020448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Rectangle 6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80" name="Rectangle 6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70">
            <a:extLst>
              <a:ext uri="{FF2B5EF4-FFF2-40B4-BE49-F238E27FC236}">
                <a16:creationId xmlns:a16="http://schemas.microsoft.com/office/drawing/2014/main" id="{F45F8234-3080-4C07-B575-B79541029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Placeholder 4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t="7865" b="7865"/>
          <a:stretch/>
        </p:blipFill>
        <p:spPr>
          <a:xfrm>
            <a:off x="20" y="10"/>
            <a:ext cx="12191980" cy="6857990"/>
          </a:xfrm>
          <a:prstGeom prst="rect">
            <a:avLst/>
          </a:prstGeom>
        </p:spPr>
      </p:pic>
      <p:sp>
        <p:nvSpPr>
          <p:cNvPr id="82" name="Rectangle 72">
            <a:extLst>
              <a:ext uri="{FF2B5EF4-FFF2-40B4-BE49-F238E27FC236}">
                <a16:creationId xmlns:a16="http://schemas.microsoft.com/office/drawing/2014/main" id="{1B0E0466-9F2F-4C27-AE6F-953F891B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54430" y="1148464"/>
            <a:ext cx="4637567" cy="50191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8197352" y="1479340"/>
            <a:ext cx="3351729" cy="3015280"/>
          </a:xfrm>
        </p:spPr>
        <p:txBody>
          <a:bodyPr vert="horz" lIns="109728" tIns="109728" rIns="109728" bIns="91440" rtlCol="0" anchor="b">
            <a:normAutofit/>
          </a:bodyPr>
          <a:lstStyle/>
          <a:p>
            <a:pPr>
              <a:lnSpc>
                <a:spcPct val="125000"/>
              </a:lnSpc>
            </a:pPr>
            <a:r>
              <a:rPr lang="en-US" sz="3600" b="0" dirty="0">
                <a:solidFill>
                  <a:schemeClr val="tx1">
                    <a:lumMod val="75000"/>
                    <a:lumOff val="25000"/>
                  </a:schemeClr>
                </a:solidFill>
              </a:rPr>
              <a:t>The power of Scripture</a:t>
            </a:r>
            <a:r>
              <a:rPr lang="zh-TW" altLang="en-US" sz="3600" b="0" dirty="0">
                <a:solidFill>
                  <a:schemeClr val="tx1">
                    <a:lumMod val="75000"/>
                    <a:lumOff val="25000"/>
                  </a:schemeClr>
                </a:solidFill>
              </a:rPr>
              <a:t>圣经的</a:t>
            </a:r>
            <a:r>
              <a:rPr lang="zh-CN" altLang="en-US" sz="3600" b="0" dirty="0">
                <a:solidFill>
                  <a:schemeClr val="tx1">
                    <a:lumMod val="75000"/>
                    <a:lumOff val="25000"/>
                  </a:schemeClr>
                </a:solidFill>
              </a:rPr>
              <a:t>能力</a:t>
            </a:r>
            <a:endParaRPr lang="en-US" sz="3600" b="0" dirty="0">
              <a:solidFill>
                <a:schemeClr val="tx1">
                  <a:lumMod val="75000"/>
                  <a:lumOff val="25000"/>
                </a:schemeClr>
              </a:solidFill>
            </a:endParaRPr>
          </a:p>
        </p:txBody>
      </p:sp>
      <p:sp>
        <p:nvSpPr>
          <p:cNvPr id="8" name="Subtitle 7">
            <a:extLst>
              <a:ext uri="{FF2B5EF4-FFF2-40B4-BE49-F238E27FC236}">
                <a16:creationId xmlns:a16="http://schemas.microsoft.com/office/drawing/2014/main" id="{4B0552E2-3F84-4A73-A16B-C54043C663D5}"/>
              </a:ext>
            </a:extLst>
          </p:cNvPr>
          <p:cNvSpPr>
            <a:spLocks noGrp="1"/>
          </p:cNvSpPr>
          <p:nvPr>
            <p:ph type="subTitle" idx="1"/>
          </p:nvPr>
        </p:nvSpPr>
        <p:spPr>
          <a:xfrm>
            <a:off x="8197352" y="4500438"/>
            <a:ext cx="3351729" cy="1482698"/>
          </a:xfrm>
        </p:spPr>
        <p:txBody>
          <a:bodyPr vert="horz" lIns="109728" tIns="109728" rIns="109728" bIns="91440" rtlCol="0" anchor="t">
            <a:normAutofit/>
          </a:bodyPr>
          <a:lstStyle/>
          <a:p>
            <a:pPr>
              <a:lnSpc>
                <a:spcPct val="150000"/>
              </a:lnSpc>
            </a:pPr>
            <a:r>
              <a:rPr lang="en-US" sz="2000" dirty="0">
                <a:solidFill>
                  <a:schemeClr val="tx1">
                    <a:lumMod val="85000"/>
                    <a:lumOff val="15000"/>
                  </a:schemeClr>
                </a:solidFill>
              </a:rPr>
              <a:t>II Timothy</a:t>
            </a:r>
            <a:r>
              <a:rPr lang="zh-TW" altLang="en-US" sz="2000" dirty="0">
                <a:solidFill>
                  <a:schemeClr val="tx1">
                    <a:lumMod val="85000"/>
                    <a:lumOff val="15000"/>
                  </a:schemeClr>
                </a:solidFill>
              </a:rPr>
              <a:t> 提摩太后书</a:t>
            </a:r>
            <a:r>
              <a:rPr lang="en-US" sz="2000" dirty="0">
                <a:solidFill>
                  <a:schemeClr val="tx1">
                    <a:lumMod val="85000"/>
                    <a:lumOff val="15000"/>
                  </a:schemeClr>
                </a:solidFill>
              </a:rPr>
              <a:t> 3:10-17</a:t>
            </a:r>
          </a:p>
        </p:txBody>
      </p:sp>
      <p:sp>
        <p:nvSpPr>
          <p:cNvPr id="75" name="Rectangle 74">
            <a:extLst>
              <a:ext uri="{FF2B5EF4-FFF2-40B4-BE49-F238E27FC236}">
                <a16:creationId xmlns:a16="http://schemas.microsoft.com/office/drawing/2014/main" id="{E4F2DCBC-B44F-4E3C-871F-87CC2B8BD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5"/>
            <a:ext cx="6858002"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43065B8-2E07-4810-B74C-42FD0409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1084456"/>
            <a:ext cx="463600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D529F17-FB87-4ECB-9485-C58500A1B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6109423"/>
            <a:ext cx="463600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1115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6088B-1C38-BE37-36A7-0A4E9C673F54}"/>
              </a:ext>
            </a:extLst>
          </p:cNvPr>
          <p:cNvSpPr>
            <a:spLocks noGrp="1"/>
          </p:cNvSpPr>
          <p:nvPr>
            <p:ph type="title"/>
          </p:nvPr>
        </p:nvSpPr>
        <p:spPr/>
        <p:txBody>
          <a:bodyPr vert="horz" lIns="109728" tIns="109728" rIns="109728" bIns="91440" rtlCol="0" anchor="ctr">
            <a:normAutofit/>
          </a:bodyPr>
          <a:lstStyle/>
          <a:p>
            <a:r>
              <a:rPr lang="en-US" dirty="0"/>
              <a:t>Romans </a:t>
            </a:r>
            <a:r>
              <a:rPr lang="zh-TW" altLang="en-US" dirty="0"/>
              <a:t>罗马书 </a:t>
            </a:r>
            <a:r>
              <a:rPr lang="en-US" dirty="0"/>
              <a:t>10:17-19</a:t>
            </a:r>
          </a:p>
        </p:txBody>
      </p:sp>
      <p:sp>
        <p:nvSpPr>
          <p:cNvPr id="2" name="TextBox 1">
            <a:extLst>
              <a:ext uri="{FF2B5EF4-FFF2-40B4-BE49-F238E27FC236}">
                <a16:creationId xmlns:a16="http://schemas.microsoft.com/office/drawing/2014/main" id="{AE119745-3DE9-9D09-AF62-34F9EC040D01}"/>
              </a:ext>
            </a:extLst>
          </p:cNvPr>
          <p:cNvSpPr txBox="1"/>
          <p:nvPr/>
        </p:nvSpPr>
        <p:spPr>
          <a:xfrm>
            <a:off x="1342866" y="2444819"/>
            <a:ext cx="9935571" cy="4321742"/>
          </a:xfrm>
          <a:prstGeom prst="rect">
            <a:avLst/>
          </a:prstGeom>
        </p:spPr>
        <p:txBody>
          <a:bodyPr vert="horz" lIns="109728" tIns="109728" rIns="109728" bIns="91440" rtlCol="0" anchor="t">
            <a:normAutofit fontScale="92500" lnSpcReduction="10000"/>
          </a:bodyPr>
          <a:lstStyle/>
          <a:p>
            <a:r>
              <a:rPr lang="en-US" sz="2800" dirty="0">
                <a:solidFill>
                  <a:schemeClr val="tx2"/>
                </a:solidFill>
                <a:effectLst/>
              </a:rPr>
              <a:t>So faith comes from hearing, and hearing through the word of Christ.</a:t>
            </a:r>
            <a:r>
              <a:rPr lang="zh-TW" altLang="en-US" sz="2800" dirty="0">
                <a:solidFill>
                  <a:schemeClr val="tx2"/>
                </a:solidFill>
                <a:effectLst/>
              </a:rPr>
              <a:t> </a:t>
            </a:r>
            <a:endParaRPr lang="en-US" altLang="zh-TW" sz="2800" dirty="0">
              <a:solidFill>
                <a:schemeClr val="tx2"/>
              </a:solidFill>
              <a:effectLst/>
            </a:endParaRPr>
          </a:p>
          <a:p>
            <a:r>
              <a:rPr lang="zh-TW" altLang="en-US" sz="2800" dirty="0">
                <a:solidFill>
                  <a:schemeClr val="tx2"/>
                </a:solidFill>
                <a:effectLst/>
              </a:rPr>
              <a:t>可见信道是从听道来的，听道是从基督的话来的。</a:t>
            </a:r>
          </a:p>
          <a:p>
            <a:r>
              <a:rPr lang="en-US" sz="2800" dirty="0">
                <a:solidFill>
                  <a:schemeClr val="tx2"/>
                </a:solidFill>
                <a:effectLst/>
              </a:rPr>
              <a:t>But I ask, have they not heard? Indeed they have, for “Their voice has gone out to all the earth, and their words to the ends of the world.” </a:t>
            </a:r>
          </a:p>
          <a:p>
            <a:r>
              <a:rPr lang="zh-TW" altLang="en-US" sz="2800" dirty="0">
                <a:solidFill>
                  <a:schemeClr val="tx2"/>
                </a:solidFill>
                <a:effectLst/>
              </a:rPr>
              <a:t>但我说，人没有听见吗？诚然听见了。他们的声音传遍天下，他们的言语传到地极。</a:t>
            </a:r>
            <a:endParaRPr lang="en-US" sz="2800" dirty="0">
              <a:solidFill>
                <a:schemeClr val="tx2"/>
              </a:solidFill>
              <a:effectLst/>
            </a:endParaRPr>
          </a:p>
          <a:p>
            <a:r>
              <a:rPr lang="en-US" sz="2800" dirty="0">
                <a:solidFill>
                  <a:schemeClr val="tx2"/>
                </a:solidFill>
                <a:effectLst/>
              </a:rPr>
              <a:t>But I ask, did Israel not understand?</a:t>
            </a:r>
            <a:r>
              <a:rPr lang="en-US" altLang="zh-TW" sz="2800" dirty="0">
                <a:solidFill>
                  <a:schemeClr val="tx2"/>
                </a:solidFill>
                <a:effectLst/>
              </a:rPr>
              <a:t> </a:t>
            </a:r>
          </a:p>
          <a:p>
            <a:r>
              <a:rPr lang="zh-TW" altLang="en-US" sz="2800" dirty="0">
                <a:solidFill>
                  <a:schemeClr val="tx2"/>
                </a:solidFill>
                <a:effectLst/>
              </a:rPr>
              <a:t>我再说，以色列人不知道吗？先有摩西说，我要用那不成子民的，惹动你们的愤恨。我要用那无知的民，触动你们的怒气。</a:t>
            </a:r>
            <a:r>
              <a:rPr lang="en-US" sz="2800" dirty="0">
                <a:solidFill>
                  <a:schemeClr val="tx2"/>
                </a:solidFill>
                <a:effectLst/>
              </a:rPr>
              <a:t> </a:t>
            </a:r>
          </a:p>
          <a:p>
            <a:endParaRPr lang="en-US" sz="2800" dirty="0">
              <a:solidFill>
                <a:schemeClr val="tx2"/>
              </a:solidFill>
              <a:effectLst/>
            </a:endParaRPr>
          </a:p>
        </p:txBody>
      </p:sp>
    </p:spTree>
    <p:extLst>
      <p:ext uri="{BB962C8B-B14F-4D97-AF65-F5344CB8AC3E}">
        <p14:creationId xmlns:p14="http://schemas.microsoft.com/office/powerpoint/2010/main" val="122127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7" name="Rectangle 16">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stack of newspaper">
            <a:extLst>
              <a:ext uri="{FF2B5EF4-FFF2-40B4-BE49-F238E27FC236}">
                <a16:creationId xmlns:a16="http://schemas.microsoft.com/office/drawing/2014/main" id="{7DADBA8D-9A0E-40AD-AEE6-AF859F4692A5}"/>
              </a:ext>
            </a:extLst>
          </p:cNvPr>
          <p:cNvPicPr>
            <a:picLocks noChangeAspect="1"/>
          </p:cNvPicPr>
          <p:nvPr/>
        </p:nvPicPr>
        <p:blipFill rotWithShape="1">
          <a:blip r:embed="rId2"/>
          <a:srcRect t="18738" b="2591"/>
          <a:stretch/>
        </p:blipFill>
        <p:spPr>
          <a:xfrm>
            <a:off x="20" y="-2"/>
            <a:ext cx="12191980" cy="6858002"/>
          </a:xfrm>
          <a:prstGeom prst="rect">
            <a:avLst/>
          </a:prstGeom>
        </p:spPr>
      </p:pic>
      <p:sp>
        <p:nvSpPr>
          <p:cNvPr id="21" name="Rectangle 20">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5C3D523-79C9-245A-759C-6E513175301C}"/>
              </a:ext>
            </a:extLst>
          </p:cNvPr>
          <p:cNvSpPr>
            <a:spLocks noGrp="1"/>
          </p:cNvSpPr>
          <p:nvPr>
            <p:ph type="title"/>
          </p:nvPr>
        </p:nvSpPr>
        <p:spPr>
          <a:xfrm>
            <a:off x="855663" y="863600"/>
            <a:ext cx="6007100" cy="4998476"/>
          </a:xfrm>
          <a:solidFill>
            <a:schemeClr val="tx1">
              <a:alpha val="57000"/>
            </a:schemeClr>
          </a:solidFill>
        </p:spPr>
        <p:txBody>
          <a:bodyPr vert="horz" lIns="109728" tIns="109728" rIns="109728" bIns="91440" rtlCol="0" anchor="b">
            <a:normAutofit/>
          </a:bodyPr>
          <a:lstStyle/>
          <a:p>
            <a:pPr>
              <a:lnSpc>
                <a:spcPct val="115000"/>
              </a:lnSpc>
              <a:spcBef>
                <a:spcPct val="0"/>
              </a:spcBef>
            </a:pPr>
            <a:r>
              <a:rPr lang="en-US" sz="6000" b="0" cap="all" dirty="0"/>
              <a:t>Good news has great power!</a:t>
            </a:r>
            <a:r>
              <a:rPr lang="zh-TW" altLang="en-US" sz="6000" b="0" cap="all" dirty="0"/>
              <a:t> </a:t>
            </a:r>
            <a:br>
              <a:rPr lang="en-US" altLang="zh-TW" sz="6000" b="0" cap="all" dirty="0"/>
            </a:br>
            <a:r>
              <a:rPr lang="zh-CN" altLang="en-US" sz="6000" b="0" cap="all" dirty="0"/>
              <a:t>福音满有大能</a:t>
            </a:r>
            <a:r>
              <a:rPr lang="zh-TW" altLang="en-US" sz="6000" b="0" cap="all" dirty="0"/>
              <a:t>！</a:t>
            </a:r>
            <a:endParaRPr lang="en-US" sz="6000" b="0" cap="all" dirty="0"/>
          </a:p>
        </p:txBody>
      </p:sp>
    </p:spTree>
    <p:extLst>
      <p:ext uri="{BB962C8B-B14F-4D97-AF65-F5344CB8AC3E}">
        <p14:creationId xmlns:p14="http://schemas.microsoft.com/office/powerpoint/2010/main" val="366858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8" name="Rectangle 37">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7582419"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erson in a military uniform&#10;&#10;Description automatically generated with medium confidence">
            <a:extLst>
              <a:ext uri="{FF2B5EF4-FFF2-40B4-BE49-F238E27FC236}">
                <a16:creationId xmlns:a16="http://schemas.microsoft.com/office/drawing/2014/main" id="{FDD610DA-F52C-DEFE-1087-3A30808538CA}"/>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598" r="4691" b="2"/>
          <a:stretch/>
        </p:blipFill>
        <p:spPr>
          <a:xfrm>
            <a:off x="8284096" y="1555288"/>
            <a:ext cx="3185652" cy="4097333"/>
          </a:xfrm>
          <a:prstGeom prst="rect">
            <a:avLst/>
          </a:prstGeom>
        </p:spPr>
      </p:pic>
      <p:sp>
        <p:nvSpPr>
          <p:cNvPr id="48" name="Rectangle 47">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D7A4F1-2CF0-8CAA-39EE-7590E34DD301}"/>
              </a:ext>
            </a:extLst>
          </p:cNvPr>
          <p:cNvSpPr txBox="1"/>
          <p:nvPr/>
        </p:nvSpPr>
        <p:spPr>
          <a:xfrm>
            <a:off x="8699439" y="5452566"/>
            <a:ext cx="27703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Hiroo_Onod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6" name="TextBox 15">
            <a:extLst>
              <a:ext uri="{FF2B5EF4-FFF2-40B4-BE49-F238E27FC236}">
                <a16:creationId xmlns:a16="http://schemas.microsoft.com/office/drawing/2014/main" id="{96799625-4F6D-6FB2-05B6-F7B71CEA01CC}"/>
              </a:ext>
            </a:extLst>
          </p:cNvPr>
          <p:cNvSpPr txBox="1"/>
          <p:nvPr/>
        </p:nvSpPr>
        <p:spPr>
          <a:xfrm>
            <a:off x="895507" y="2304823"/>
            <a:ext cx="5373748" cy="2862322"/>
          </a:xfrm>
          <a:prstGeom prst="rect">
            <a:avLst/>
          </a:prstGeom>
          <a:noFill/>
        </p:spPr>
        <p:txBody>
          <a:bodyPr wrap="square" rtlCol="0">
            <a:spAutoFit/>
          </a:bodyPr>
          <a:lstStyle/>
          <a:p>
            <a:pPr algn="ctr"/>
            <a:r>
              <a:rPr lang="en-US" sz="6000" dirty="0">
                <a:solidFill>
                  <a:schemeClr val="tx2"/>
                </a:solidFill>
              </a:rPr>
              <a:t>ONODA HIROO</a:t>
            </a:r>
          </a:p>
          <a:p>
            <a:pPr algn="ctr"/>
            <a:r>
              <a:rPr lang="zh-CN" altLang="en-US" sz="6000" dirty="0">
                <a:solidFill>
                  <a:schemeClr val="tx2"/>
                </a:solidFill>
              </a:rPr>
              <a:t>小野田宽郎</a:t>
            </a:r>
            <a:endParaRPr lang="en-US" sz="6000" dirty="0">
              <a:solidFill>
                <a:schemeClr val="tx2"/>
              </a:solidFill>
            </a:endParaRPr>
          </a:p>
        </p:txBody>
      </p:sp>
    </p:spTree>
    <p:extLst>
      <p:ext uri="{BB962C8B-B14F-4D97-AF65-F5344CB8AC3E}">
        <p14:creationId xmlns:p14="http://schemas.microsoft.com/office/powerpoint/2010/main" val="271293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1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A picture containing text, newspaper&#10;&#10;Description automatically generated">
            <a:extLst>
              <a:ext uri="{FF2B5EF4-FFF2-40B4-BE49-F238E27FC236}">
                <a16:creationId xmlns:a16="http://schemas.microsoft.com/office/drawing/2014/main" id="{65D54826-C9AD-6FAA-2B39-C236C144B329}"/>
              </a:ext>
            </a:extLst>
          </p:cNvPr>
          <p:cNvPicPr>
            <a:picLocks noGrp="1" noChangeAspect="1"/>
          </p:cNvPicPr>
          <p:nvPr>
            <p:ph type="pic" sz="quarter" idx="13"/>
          </p:nvPr>
        </p:nvPicPr>
        <p:blipFill rotWithShape="1">
          <a:blip r:embed="rId2"/>
          <a:srcRect b="31402"/>
          <a:stretch/>
        </p:blipFill>
        <p:spPr>
          <a:xfrm>
            <a:off x="20" y="10"/>
            <a:ext cx="12191981" cy="6857990"/>
          </a:xfrm>
          <a:prstGeom prst="rect">
            <a:avLst/>
          </a:prstGeom>
        </p:spPr>
      </p:pic>
    </p:spTree>
    <p:extLst>
      <p:ext uri="{BB962C8B-B14F-4D97-AF65-F5344CB8AC3E}">
        <p14:creationId xmlns:p14="http://schemas.microsoft.com/office/powerpoint/2010/main" val="205644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3" name="Rectangle 2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1635102" y="592947"/>
            <a:ext cx="8791787" cy="3895085"/>
          </a:xfrm>
        </p:spPr>
        <p:txBody>
          <a:bodyPr vert="horz" lIns="109728" tIns="109728" rIns="109728" bIns="91440" rtlCol="0" anchor="b">
            <a:normAutofit fontScale="90000"/>
          </a:bodyPr>
          <a:lstStyle/>
          <a:p>
            <a:pPr>
              <a:lnSpc>
                <a:spcPct val="125000"/>
              </a:lnSpc>
            </a:pPr>
            <a:r>
              <a:rPr lang="en-US" sz="7200" b="0" cap="all" dirty="0">
                <a:solidFill>
                  <a:schemeClr val="tx1">
                    <a:lumMod val="65000"/>
                    <a:lumOff val="35000"/>
                  </a:schemeClr>
                </a:solidFill>
              </a:rPr>
              <a:t>The Source of Scripture</a:t>
            </a:r>
            <a:br>
              <a:rPr lang="en-US" sz="7200" b="0" cap="all" dirty="0">
                <a:solidFill>
                  <a:schemeClr val="tx1">
                    <a:lumMod val="65000"/>
                    <a:lumOff val="35000"/>
                  </a:schemeClr>
                </a:solidFill>
              </a:rPr>
            </a:br>
            <a:r>
              <a:rPr lang="zh-TW" altLang="en-US" sz="7200" b="0" cap="all" dirty="0">
                <a:solidFill>
                  <a:schemeClr val="tx1">
                    <a:lumMod val="65000"/>
                    <a:lumOff val="35000"/>
                  </a:schemeClr>
                </a:solidFill>
              </a:rPr>
              <a:t>圣经的来源</a:t>
            </a:r>
            <a:endParaRPr lang="en-US" sz="7200" b="0" cap="all" dirty="0">
              <a:solidFill>
                <a:schemeClr val="tx1">
                  <a:lumMod val="65000"/>
                  <a:lumOff val="35000"/>
                </a:schemeClr>
              </a:solidFill>
            </a:endParaRPr>
          </a:p>
        </p:txBody>
      </p:sp>
      <p:sp>
        <p:nvSpPr>
          <p:cNvPr id="29" name="Rectangle 28">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93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6088B-1C38-BE37-36A7-0A4E9C673F54}"/>
              </a:ext>
            </a:extLst>
          </p:cNvPr>
          <p:cNvSpPr>
            <a:spLocks noGrp="1"/>
          </p:cNvSpPr>
          <p:nvPr>
            <p:ph type="title"/>
          </p:nvPr>
        </p:nvSpPr>
        <p:spPr/>
        <p:txBody>
          <a:bodyPr vert="horz" lIns="109728" tIns="109728" rIns="109728" bIns="91440" rtlCol="0" anchor="ctr">
            <a:normAutofit/>
          </a:bodyPr>
          <a:lstStyle/>
          <a:p>
            <a:r>
              <a:rPr lang="en-US" dirty="0"/>
              <a:t>II Timothy </a:t>
            </a:r>
            <a:r>
              <a:rPr lang="zh-TW" altLang="en-US" dirty="0"/>
              <a:t>提摩太后书 </a:t>
            </a:r>
            <a:r>
              <a:rPr lang="en-US" dirty="0"/>
              <a:t>3:16</a:t>
            </a:r>
          </a:p>
        </p:txBody>
      </p:sp>
      <p:sp>
        <p:nvSpPr>
          <p:cNvPr id="2" name="TextBox 1">
            <a:extLst>
              <a:ext uri="{FF2B5EF4-FFF2-40B4-BE49-F238E27FC236}">
                <a16:creationId xmlns:a16="http://schemas.microsoft.com/office/drawing/2014/main" id="{AE119745-3DE9-9D09-AF62-34F9EC040D01}"/>
              </a:ext>
            </a:extLst>
          </p:cNvPr>
          <p:cNvSpPr txBox="1"/>
          <p:nvPr/>
        </p:nvSpPr>
        <p:spPr>
          <a:xfrm>
            <a:off x="1535371" y="2702257"/>
            <a:ext cx="9935571" cy="3426158"/>
          </a:xfrm>
          <a:prstGeom prst="rect">
            <a:avLst/>
          </a:prstGeom>
        </p:spPr>
        <p:txBody>
          <a:bodyPr vert="horz" lIns="109728" tIns="109728" rIns="109728" bIns="91440" rtlCol="0" anchor="t">
            <a:normAutofit/>
          </a:bodyPr>
          <a:lstStyle/>
          <a:p>
            <a:r>
              <a:rPr lang="en-US" sz="2800" dirty="0">
                <a:solidFill>
                  <a:schemeClr val="tx2"/>
                </a:solidFill>
                <a:effectLst/>
              </a:rPr>
              <a:t>“All Scripture is breathed out by God...”</a:t>
            </a:r>
            <a:r>
              <a:rPr lang="zh-TW" altLang="en-US" sz="2800" dirty="0">
                <a:solidFill>
                  <a:schemeClr val="tx2"/>
                </a:solidFill>
                <a:effectLst/>
              </a:rPr>
              <a:t> </a:t>
            </a:r>
            <a:endParaRPr lang="en-US" altLang="zh-TW" sz="2800" dirty="0">
              <a:solidFill>
                <a:schemeClr val="tx2"/>
              </a:solidFill>
              <a:effectLst/>
            </a:endParaRPr>
          </a:p>
          <a:p>
            <a:r>
              <a:rPr lang="zh-TW" altLang="en-US" sz="2800" dirty="0">
                <a:solidFill>
                  <a:schemeClr val="tx2"/>
                </a:solidFill>
                <a:effectLst/>
              </a:rPr>
              <a:t>圣经都是神所默示的</a:t>
            </a:r>
            <a:endParaRPr lang="en-US" sz="2800" dirty="0">
              <a:solidFill>
                <a:schemeClr val="tx2"/>
              </a:solidFill>
              <a:effectLst/>
            </a:endParaRPr>
          </a:p>
        </p:txBody>
      </p:sp>
    </p:spTree>
    <p:extLst>
      <p:ext uri="{BB962C8B-B14F-4D97-AF65-F5344CB8AC3E}">
        <p14:creationId xmlns:p14="http://schemas.microsoft.com/office/powerpoint/2010/main" val="425799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Rectangle 6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93" name="Rectangle 7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4" name="Rectangle 72">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Placeholder 25">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4311" b="39439"/>
          <a:stretch/>
        </p:blipFill>
        <p:spPr>
          <a:xfrm>
            <a:off x="20" y="-2"/>
            <a:ext cx="12191980" cy="6858002"/>
          </a:xfrm>
          <a:prstGeom prst="rect">
            <a:avLst/>
          </a:prstGeom>
        </p:spPr>
      </p:pic>
      <p:sp>
        <p:nvSpPr>
          <p:cNvPr id="95" name="Rectangle 74">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1"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329237" y="863599"/>
            <a:ext cx="6007100" cy="4093411"/>
          </a:xfrm>
        </p:spPr>
        <p:txBody>
          <a:bodyPr vert="horz" lIns="109728" tIns="109728" rIns="109728" bIns="91440" rtlCol="0" anchor="b">
            <a:normAutofit fontScale="90000"/>
          </a:bodyPr>
          <a:lstStyle/>
          <a:p>
            <a:pPr>
              <a:lnSpc>
                <a:spcPct val="125000"/>
              </a:lnSpc>
            </a:pPr>
            <a:r>
              <a:rPr lang="en-US" sz="5600" cap="all" dirty="0">
                <a:solidFill>
                  <a:schemeClr val="bg1"/>
                </a:solidFill>
              </a:rPr>
              <a:t>All Scripture Comes From God</a:t>
            </a:r>
            <a:br>
              <a:rPr lang="en-US" sz="5600" cap="all" dirty="0">
                <a:solidFill>
                  <a:schemeClr val="bg1"/>
                </a:solidFill>
              </a:rPr>
            </a:br>
            <a:r>
              <a:rPr lang="zh-TW" altLang="en-US" sz="5600" cap="all" dirty="0">
                <a:solidFill>
                  <a:schemeClr val="bg1"/>
                </a:solidFill>
              </a:rPr>
              <a:t>圣经</a:t>
            </a:r>
            <a:r>
              <a:rPr lang="zh-CN" altLang="en-US" sz="5600" cap="all" dirty="0">
                <a:solidFill>
                  <a:schemeClr val="bg1"/>
                </a:solidFill>
              </a:rPr>
              <a:t>都是</a:t>
            </a:r>
            <a:r>
              <a:rPr lang="zh-TW" altLang="en-US" sz="5600" cap="all" dirty="0">
                <a:solidFill>
                  <a:schemeClr val="bg1"/>
                </a:solidFill>
              </a:rPr>
              <a:t>出于神</a:t>
            </a:r>
            <a:r>
              <a:rPr lang="zh-CN" altLang="en-US" sz="5600" cap="all" dirty="0">
                <a:solidFill>
                  <a:schemeClr val="bg1"/>
                </a:solidFill>
              </a:rPr>
              <a:t>的</a:t>
            </a:r>
            <a:endParaRPr lang="en-US" sz="5600" cap="all" dirty="0">
              <a:solidFill>
                <a:schemeClr val="bg1"/>
              </a:solidFill>
            </a:endParaRPr>
          </a:p>
        </p:txBody>
      </p:sp>
    </p:spTree>
    <p:extLst>
      <p:ext uri="{BB962C8B-B14F-4D97-AF65-F5344CB8AC3E}">
        <p14:creationId xmlns:p14="http://schemas.microsoft.com/office/powerpoint/2010/main" val="110933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7" name="Rectangle 26">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868" y="1095508"/>
            <a:ext cx="4640132"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004810FB-2B68-009F-A245-36B6DB2A2388}"/>
              </a:ext>
            </a:extLst>
          </p:cNvPr>
          <p:cNvSpPr>
            <a:spLocks noGrp="1"/>
          </p:cNvSpPr>
          <p:nvPr>
            <p:ph type="ctrTitle"/>
          </p:nvPr>
        </p:nvSpPr>
        <p:spPr>
          <a:xfrm>
            <a:off x="7973503" y="1709530"/>
            <a:ext cx="3754671" cy="2528515"/>
          </a:xfrm>
        </p:spPr>
        <p:txBody>
          <a:bodyPr vert="horz" lIns="109728" tIns="109728" rIns="109728" bIns="91440" rtlCol="0" anchor="b">
            <a:normAutofit/>
          </a:bodyPr>
          <a:lstStyle/>
          <a:p>
            <a:pPr>
              <a:lnSpc>
                <a:spcPct val="125000"/>
              </a:lnSpc>
            </a:pPr>
            <a:endParaRPr lang="en-US" sz="3600" b="0" dirty="0"/>
          </a:p>
        </p:txBody>
      </p:sp>
      <p:sp>
        <p:nvSpPr>
          <p:cNvPr id="15" name="Subtitle 14">
            <a:extLst>
              <a:ext uri="{FF2B5EF4-FFF2-40B4-BE49-F238E27FC236}">
                <a16:creationId xmlns:a16="http://schemas.microsoft.com/office/drawing/2014/main" id="{7C5755E2-DCE6-824C-737B-3BBCD03018D4}"/>
              </a:ext>
            </a:extLst>
          </p:cNvPr>
          <p:cNvSpPr>
            <a:spLocks noGrp="1"/>
          </p:cNvSpPr>
          <p:nvPr>
            <p:ph type="subTitle" idx="1"/>
          </p:nvPr>
        </p:nvSpPr>
        <p:spPr>
          <a:xfrm>
            <a:off x="7976914" y="4238046"/>
            <a:ext cx="3806919" cy="1741404"/>
          </a:xfrm>
        </p:spPr>
        <p:txBody>
          <a:bodyPr vert="horz" lIns="109728" tIns="109728" rIns="109728" bIns="91440" rtlCol="0" anchor="t">
            <a:normAutofit/>
          </a:bodyPr>
          <a:lstStyle/>
          <a:p>
            <a:pPr>
              <a:lnSpc>
                <a:spcPct val="150000"/>
              </a:lnSpc>
            </a:pPr>
            <a:endParaRPr lang="en-US" sz="2000">
              <a:solidFill>
                <a:schemeClr val="bg1"/>
              </a:solidFill>
            </a:endParaRPr>
          </a:p>
        </p:txBody>
      </p:sp>
      <p:sp>
        <p:nvSpPr>
          <p:cNvPr id="33" name="Rectangle 3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7" descr="A picture containing nature&#10;&#10;Description automatically generated">
            <a:extLst>
              <a:ext uri="{FF2B5EF4-FFF2-40B4-BE49-F238E27FC236}">
                <a16:creationId xmlns:a16="http://schemas.microsoft.com/office/drawing/2014/main" id="{0F6D6E8D-4997-B786-7D50-5690779CE78E}"/>
              </a:ext>
            </a:extLst>
          </p:cNvPr>
          <p:cNvPicPr>
            <a:picLocks noGrp="1" noChangeAspect="1"/>
          </p:cNvPicPr>
          <p:nvPr>
            <p:ph type="pic" sz="quarter" idx="13"/>
          </p:nvPr>
        </p:nvPicPr>
        <p:blipFill rotWithShape="1">
          <a:blip r:embed="rId2"/>
          <a:srcRect t="29899" r="-1" b="13836"/>
          <a:stretch/>
        </p:blipFill>
        <p:spPr>
          <a:xfrm>
            <a:off x="1525" y="10"/>
            <a:ext cx="12188950" cy="6857990"/>
          </a:xfrm>
          <a:prstGeom prst="rect">
            <a:avLst/>
          </a:prstGeom>
        </p:spPr>
      </p:pic>
      <p:pic>
        <p:nvPicPr>
          <p:cNvPr id="22" name="Graphic 21" descr="Marker with solid fill">
            <a:extLst>
              <a:ext uri="{FF2B5EF4-FFF2-40B4-BE49-F238E27FC236}">
                <a16:creationId xmlns:a16="http://schemas.microsoft.com/office/drawing/2014/main" id="{767C3EE7-C549-CDD4-81B7-586DDA2DD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8425" y="908050"/>
            <a:ext cx="914400" cy="914400"/>
          </a:xfrm>
          <a:prstGeom prst="rect">
            <a:avLst/>
          </a:prstGeom>
        </p:spPr>
      </p:pic>
      <p:sp>
        <p:nvSpPr>
          <p:cNvPr id="24" name="TextBox 23">
            <a:extLst>
              <a:ext uri="{FF2B5EF4-FFF2-40B4-BE49-F238E27FC236}">
                <a16:creationId xmlns:a16="http://schemas.microsoft.com/office/drawing/2014/main" id="{5F656B4A-BA09-EDEB-6141-BDFBE35602D5}"/>
              </a:ext>
            </a:extLst>
          </p:cNvPr>
          <p:cNvSpPr txBox="1"/>
          <p:nvPr/>
        </p:nvSpPr>
        <p:spPr>
          <a:xfrm>
            <a:off x="224287" y="1527237"/>
            <a:ext cx="4141338" cy="1446550"/>
          </a:xfrm>
          <a:prstGeom prst="rect">
            <a:avLst/>
          </a:prstGeom>
          <a:noFill/>
        </p:spPr>
        <p:txBody>
          <a:bodyPr wrap="square" rtlCol="0">
            <a:spAutoFit/>
          </a:bodyPr>
          <a:lstStyle/>
          <a:p>
            <a:pPr algn="ctr"/>
            <a:r>
              <a:rPr lang="en-US" sz="4400" dirty="0" err="1">
                <a:solidFill>
                  <a:schemeClr val="tx2"/>
                </a:solidFill>
              </a:rPr>
              <a:t>Lubang</a:t>
            </a:r>
            <a:r>
              <a:rPr lang="en-US" sz="4400" dirty="0">
                <a:solidFill>
                  <a:schemeClr val="tx2"/>
                </a:solidFill>
              </a:rPr>
              <a:t> Island</a:t>
            </a:r>
          </a:p>
          <a:p>
            <a:pPr algn="ctr"/>
            <a:r>
              <a:rPr lang="zh-CN" altLang="en-US" sz="4400" dirty="0">
                <a:solidFill>
                  <a:schemeClr val="tx2"/>
                </a:solidFill>
              </a:rPr>
              <a:t>卢</a:t>
            </a:r>
            <a:r>
              <a:rPr lang="zh-TW" altLang="en-US" sz="4400" dirty="0">
                <a:solidFill>
                  <a:schemeClr val="tx2"/>
                </a:solidFill>
              </a:rPr>
              <a:t>邦</a:t>
            </a:r>
            <a:r>
              <a:rPr lang="zh-CN" altLang="en-US" sz="4400" dirty="0">
                <a:solidFill>
                  <a:schemeClr val="tx2"/>
                </a:solidFill>
              </a:rPr>
              <a:t>岛</a:t>
            </a:r>
            <a:endParaRPr lang="en-US" sz="4400" dirty="0">
              <a:solidFill>
                <a:schemeClr val="tx2"/>
              </a:solidFill>
            </a:endParaRPr>
          </a:p>
        </p:txBody>
      </p:sp>
    </p:spTree>
    <p:extLst>
      <p:ext uri="{BB962C8B-B14F-4D97-AF65-F5344CB8AC3E}">
        <p14:creationId xmlns:p14="http://schemas.microsoft.com/office/powerpoint/2010/main" val="89851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iroo Onoda, pictured in 1974 leaving the Lubang jungle, where he had hidden for nearly 30 years (Credit: Getty Images)">
            <a:extLst>
              <a:ext uri="{FF2B5EF4-FFF2-40B4-BE49-F238E27FC236}">
                <a16:creationId xmlns:a16="http://schemas.microsoft.com/office/drawing/2014/main" id="{42F74E38-CEEC-D54A-318B-C712744E03E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4278" r="-2" b="44639"/>
          <a:stretch/>
        </p:blipFill>
        <p:spPr bwMode="auto">
          <a:xfrm>
            <a:off x="642917" y="643467"/>
            <a:ext cx="10906168" cy="5571066"/>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04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66" name="Rectangle 6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Green dialogue boxes">
            <a:extLst>
              <a:ext uri="{FF2B5EF4-FFF2-40B4-BE49-F238E27FC236}">
                <a16:creationId xmlns:a16="http://schemas.microsoft.com/office/drawing/2014/main" id="{E2C8BFEE-9B72-73D3-31B5-89061F25080D}"/>
              </a:ext>
            </a:extLst>
          </p:cNvPr>
          <p:cNvPicPr>
            <a:picLocks noChangeAspect="1"/>
          </p:cNvPicPr>
          <p:nvPr/>
        </p:nvPicPr>
        <p:blipFill rotWithShape="1">
          <a:blip r:embed="rId2"/>
          <a:srcRect t="17111" b="15321"/>
          <a:stretch/>
        </p:blipFill>
        <p:spPr>
          <a:xfrm>
            <a:off x="20" y="-1"/>
            <a:ext cx="12191980" cy="6858002"/>
          </a:xfrm>
          <a:prstGeom prst="rect">
            <a:avLst/>
          </a:prstGeom>
        </p:spPr>
      </p:pic>
      <p:sp>
        <p:nvSpPr>
          <p:cNvPr id="70" name="Rectangle 69">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607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C114489-20BA-13DE-57D9-80035449B9FD}"/>
              </a:ext>
            </a:extLst>
          </p:cNvPr>
          <p:cNvSpPr>
            <a:spLocks noGrp="1"/>
          </p:cNvSpPr>
          <p:nvPr>
            <p:ph type="ctrTitle"/>
          </p:nvPr>
        </p:nvSpPr>
        <p:spPr>
          <a:xfrm>
            <a:off x="5759395" y="1064632"/>
            <a:ext cx="4797502" cy="1957701"/>
          </a:xfrm>
        </p:spPr>
        <p:txBody>
          <a:bodyPr vert="horz" lIns="109728" tIns="109728" rIns="109728" bIns="91440" rtlCol="0" anchor="b">
            <a:normAutofit fontScale="90000"/>
          </a:bodyPr>
          <a:lstStyle/>
          <a:p>
            <a:pPr>
              <a:lnSpc>
                <a:spcPct val="125000"/>
              </a:lnSpc>
            </a:pPr>
            <a:r>
              <a:rPr lang="en-US" sz="3300" b="0" dirty="0"/>
              <a:t>The source of a message matters</a:t>
            </a:r>
            <a:br>
              <a:rPr lang="en-US" sz="3300" b="0" dirty="0"/>
            </a:br>
            <a:r>
              <a:rPr lang="zh-TW" altLang="en-US" sz="3300" b="0" dirty="0"/>
              <a:t>信息来源</a:t>
            </a:r>
            <a:r>
              <a:rPr lang="zh-CN" altLang="en-US" sz="3300" b="0" dirty="0"/>
              <a:t>至关</a:t>
            </a:r>
            <a:r>
              <a:rPr lang="zh-TW" altLang="en-US" sz="3300" b="0" dirty="0"/>
              <a:t>重要</a:t>
            </a:r>
            <a:endParaRPr lang="en-US" sz="3300" b="0" dirty="0"/>
          </a:p>
        </p:txBody>
      </p:sp>
      <p:sp>
        <p:nvSpPr>
          <p:cNvPr id="72" name="Rectangle 71">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21226"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24230"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5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8C0F62-9551-4822-9F73-B10AB6719B49}"/>
              </a:ext>
            </a:extLst>
          </p:cNvPr>
          <p:cNvSpPr>
            <a:spLocks noGrp="1"/>
          </p:cNvSpPr>
          <p:nvPr>
            <p:ph type="title"/>
          </p:nvPr>
        </p:nvSpPr>
        <p:spPr>
          <a:xfrm>
            <a:off x="1535371" y="1044054"/>
            <a:ext cx="10013709" cy="1030360"/>
          </a:xfrm>
        </p:spPr>
        <p:txBody>
          <a:bodyPr/>
          <a:lstStyle/>
          <a:p>
            <a:r>
              <a:rPr lang="en-US" dirty="0"/>
              <a:t>II Timothy </a:t>
            </a:r>
            <a:r>
              <a:rPr lang="zh-TW" altLang="en-US" dirty="0"/>
              <a:t>提摩太后书 </a:t>
            </a:r>
            <a:r>
              <a:rPr lang="en-US" dirty="0"/>
              <a:t>3:10-13</a:t>
            </a:r>
          </a:p>
        </p:txBody>
      </p:sp>
      <p:sp>
        <p:nvSpPr>
          <p:cNvPr id="2" name="TextBox 1">
            <a:extLst>
              <a:ext uri="{FF2B5EF4-FFF2-40B4-BE49-F238E27FC236}">
                <a16:creationId xmlns:a16="http://schemas.microsoft.com/office/drawing/2014/main" id="{AE119745-3DE9-9D09-AF62-34F9EC040D01}"/>
              </a:ext>
            </a:extLst>
          </p:cNvPr>
          <p:cNvSpPr txBox="1"/>
          <p:nvPr/>
        </p:nvSpPr>
        <p:spPr>
          <a:xfrm>
            <a:off x="1235373" y="2456795"/>
            <a:ext cx="10497823" cy="3970318"/>
          </a:xfrm>
          <a:prstGeom prst="rect">
            <a:avLst/>
          </a:prstGeom>
          <a:noFill/>
        </p:spPr>
        <p:txBody>
          <a:bodyPr wrap="square" rtlCol="0">
            <a:spAutoFit/>
          </a:bodyPr>
          <a:lstStyle/>
          <a:p>
            <a:r>
              <a:rPr lang="en-US" sz="2800" dirty="0">
                <a:solidFill>
                  <a:schemeClr val="tx2"/>
                </a:solidFill>
                <a:effectLst/>
              </a:rPr>
              <a:t>You, however, have followed my teaching, my conduct, my aim in life, my faith, my patience, my love, my steadfastness,</a:t>
            </a:r>
          </a:p>
          <a:p>
            <a:r>
              <a:rPr lang="zh-TW" altLang="en-US" sz="2800" dirty="0">
                <a:solidFill>
                  <a:schemeClr val="tx2"/>
                </a:solidFill>
                <a:effectLst/>
              </a:rPr>
              <a:t>但你已经服从了我的教训，品行，志向，信心，宽容，爱心，忍耐，</a:t>
            </a:r>
            <a:endParaRPr lang="en-US" sz="2800" dirty="0">
              <a:solidFill>
                <a:schemeClr val="tx2"/>
              </a:solidFill>
              <a:effectLst/>
            </a:endParaRPr>
          </a:p>
          <a:p>
            <a:r>
              <a:rPr lang="en-US" sz="2800" dirty="0">
                <a:solidFill>
                  <a:schemeClr val="tx2"/>
                </a:solidFill>
                <a:effectLst/>
              </a:rPr>
              <a:t>my persecutions and sufferings that happened to me at Antioch, at Iconium, and at Lystra—which persecutions I endured; yet from them all the Lord rescued me. </a:t>
            </a:r>
          </a:p>
          <a:p>
            <a:r>
              <a:rPr lang="zh-TW" altLang="en-US" sz="2800" dirty="0">
                <a:solidFill>
                  <a:schemeClr val="tx2"/>
                </a:solidFill>
                <a:effectLst/>
              </a:rPr>
              <a:t>以及我在安提阿，以哥念，路司得，所遭遇的逼迫，苦难。我所忍受是何等的逼迫。但从这一切苦难中主都把我救出来了。</a:t>
            </a:r>
            <a:endParaRPr lang="en-US" sz="2800" dirty="0">
              <a:solidFill>
                <a:schemeClr val="tx2"/>
              </a:solidFill>
              <a:effectLst/>
            </a:endParaRPr>
          </a:p>
        </p:txBody>
      </p:sp>
    </p:spTree>
    <p:extLst>
      <p:ext uri="{BB962C8B-B14F-4D97-AF65-F5344CB8AC3E}">
        <p14:creationId xmlns:p14="http://schemas.microsoft.com/office/powerpoint/2010/main" val="358508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3" name="Rectangle 2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1635102" y="592947"/>
            <a:ext cx="8791787" cy="3895085"/>
          </a:xfrm>
        </p:spPr>
        <p:txBody>
          <a:bodyPr vert="horz" lIns="109728" tIns="109728" rIns="109728" bIns="91440" rtlCol="0" anchor="b">
            <a:normAutofit fontScale="90000"/>
          </a:bodyPr>
          <a:lstStyle/>
          <a:p>
            <a:pPr>
              <a:lnSpc>
                <a:spcPct val="125000"/>
              </a:lnSpc>
            </a:pPr>
            <a:r>
              <a:rPr lang="en-US" sz="7200" b="0" cap="all" dirty="0">
                <a:solidFill>
                  <a:schemeClr val="tx1">
                    <a:lumMod val="65000"/>
                    <a:lumOff val="35000"/>
                  </a:schemeClr>
                </a:solidFill>
              </a:rPr>
              <a:t>The Benefits of Scripture</a:t>
            </a:r>
            <a:br>
              <a:rPr lang="en-US" sz="7200" b="0" cap="all" dirty="0">
                <a:solidFill>
                  <a:schemeClr val="tx1">
                    <a:lumMod val="65000"/>
                    <a:lumOff val="35000"/>
                  </a:schemeClr>
                </a:solidFill>
              </a:rPr>
            </a:br>
            <a:r>
              <a:rPr lang="zh-TW" altLang="en-US" sz="7200" b="0" cap="all" dirty="0">
                <a:solidFill>
                  <a:schemeClr val="tx1">
                    <a:lumMod val="65000"/>
                    <a:lumOff val="35000"/>
                  </a:schemeClr>
                </a:solidFill>
              </a:rPr>
              <a:t>圣经的益处</a:t>
            </a:r>
            <a:endParaRPr lang="en-US" sz="7200" b="0" cap="all" dirty="0">
              <a:solidFill>
                <a:schemeClr val="tx1">
                  <a:lumMod val="65000"/>
                  <a:lumOff val="35000"/>
                </a:schemeClr>
              </a:solidFill>
            </a:endParaRPr>
          </a:p>
        </p:txBody>
      </p:sp>
      <p:sp>
        <p:nvSpPr>
          <p:cNvPr id="29" name="Rectangle 28">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55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6088B-1C38-BE37-36A7-0A4E9C673F54}"/>
              </a:ext>
            </a:extLst>
          </p:cNvPr>
          <p:cNvSpPr>
            <a:spLocks noGrp="1"/>
          </p:cNvSpPr>
          <p:nvPr>
            <p:ph type="title"/>
          </p:nvPr>
        </p:nvSpPr>
        <p:spPr/>
        <p:txBody>
          <a:bodyPr vert="horz" lIns="109728" tIns="109728" rIns="109728" bIns="91440" rtlCol="0" anchor="ctr">
            <a:normAutofit/>
          </a:bodyPr>
          <a:lstStyle/>
          <a:p>
            <a:r>
              <a:rPr lang="en-US" dirty="0"/>
              <a:t>II Timothy </a:t>
            </a:r>
            <a:r>
              <a:rPr lang="zh-TW" altLang="en-US" dirty="0"/>
              <a:t>提摩太后书 </a:t>
            </a:r>
            <a:r>
              <a:rPr lang="en-US" dirty="0"/>
              <a:t>3:16-17</a:t>
            </a:r>
          </a:p>
        </p:txBody>
      </p:sp>
      <p:sp>
        <p:nvSpPr>
          <p:cNvPr id="2" name="TextBox 1">
            <a:extLst>
              <a:ext uri="{FF2B5EF4-FFF2-40B4-BE49-F238E27FC236}">
                <a16:creationId xmlns:a16="http://schemas.microsoft.com/office/drawing/2014/main" id="{AE119745-3DE9-9D09-AF62-34F9EC040D01}"/>
              </a:ext>
            </a:extLst>
          </p:cNvPr>
          <p:cNvSpPr txBox="1"/>
          <p:nvPr/>
        </p:nvSpPr>
        <p:spPr>
          <a:xfrm>
            <a:off x="1535371" y="2702257"/>
            <a:ext cx="9935571" cy="3426158"/>
          </a:xfrm>
          <a:prstGeom prst="rect">
            <a:avLst/>
          </a:prstGeom>
        </p:spPr>
        <p:txBody>
          <a:bodyPr vert="horz" lIns="109728" tIns="109728" rIns="109728" bIns="91440" rtlCol="0" anchor="t">
            <a:normAutofit/>
          </a:bodyPr>
          <a:lstStyle/>
          <a:p>
            <a:r>
              <a:rPr lang="en-US" sz="2800" dirty="0">
                <a:solidFill>
                  <a:schemeClr val="tx2"/>
                </a:solidFill>
                <a:effectLst/>
              </a:rPr>
              <a:t>“All Scripture is breathed out by God and profitable for teaching, for reproof, for correction, and for training in righteousness, that the man of God may be complete, equipped for every good work.”</a:t>
            </a:r>
            <a:r>
              <a:rPr lang="zh-TW" altLang="en-US" sz="2800" dirty="0">
                <a:solidFill>
                  <a:schemeClr val="tx2"/>
                </a:solidFill>
                <a:effectLst/>
              </a:rPr>
              <a:t> </a:t>
            </a:r>
            <a:endParaRPr lang="en-US" altLang="zh-TW" sz="2800" dirty="0">
              <a:solidFill>
                <a:schemeClr val="tx2"/>
              </a:solidFill>
              <a:effectLst/>
            </a:endParaRPr>
          </a:p>
          <a:p>
            <a:r>
              <a:rPr lang="zh-TW" altLang="en-US" sz="2800" dirty="0">
                <a:solidFill>
                  <a:schemeClr val="tx2"/>
                </a:solidFill>
                <a:effectLst/>
              </a:rPr>
              <a:t>圣经都是神所默示的，于教训，督责，使人归正，教导人学义，都是有益的。叫属神的人得以完全，预备行各样的善事。</a:t>
            </a:r>
            <a:endParaRPr lang="en-US" sz="2800" dirty="0">
              <a:solidFill>
                <a:schemeClr val="tx2"/>
              </a:solidFill>
              <a:effectLst/>
            </a:endParaRPr>
          </a:p>
        </p:txBody>
      </p:sp>
    </p:spTree>
    <p:extLst>
      <p:ext uri="{BB962C8B-B14F-4D97-AF65-F5344CB8AC3E}">
        <p14:creationId xmlns:p14="http://schemas.microsoft.com/office/powerpoint/2010/main" val="4001404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69D75F-7DAB-D0FA-3878-A1725645A357}"/>
              </a:ext>
            </a:extLst>
          </p:cNvPr>
          <p:cNvSpPr>
            <a:spLocks noGrp="1"/>
          </p:cNvSpPr>
          <p:nvPr>
            <p:ph type="title"/>
          </p:nvPr>
        </p:nvSpPr>
        <p:spPr/>
        <p:txBody>
          <a:bodyPr/>
          <a:lstStyle/>
          <a:p>
            <a:r>
              <a:rPr lang="en-US" dirty="0"/>
              <a:t>4 Benefits of Scripture</a:t>
            </a:r>
            <a:r>
              <a:rPr lang="zh-TW" altLang="en-US" dirty="0"/>
              <a:t> 圣经的益处</a:t>
            </a:r>
            <a:endParaRPr lang="en-US" dirty="0"/>
          </a:p>
        </p:txBody>
      </p:sp>
      <p:sp>
        <p:nvSpPr>
          <p:cNvPr id="9" name="Content Placeholder 8">
            <a:extLst>
              <a:ext uri="{FF2B5EF4-FFF2-40B4-BE49-F238E27FC236}">
                <a16:creationId xmlns:a16="http://schemas.microsoft.com/office/drawing/2014/main" id="{5BA11B81-CA04-3926-DCF9-09728321B9C8}"/>
              </a:ext>
            </a:extLst>
          </p:cNvPr>
          <p:cNvSpPr>
            <a:spLocks noGrp="1"/>
          </p:cNvSpPr>
          <p:nvPr>
            <p:ph idx="14"/>
          </p:nvPr>
        </p:nvSpPr>
        <p:spPr>
          <a:xfrm>
            <a:off x="1316593" y="1601776"/>
            <a:ext cx="7362952" cy="4087824"/>
          </a:xfrm>
        </p:spPr>
        <p:txBody>
          <a:bodyPr/>
          <a:lstStyle/>
          <a:p>
            <a:pPr marL="457200" indent="-457200">
              <a:lnSpc>
                <a:spcPct val="200000"/>
              </a:lnSpc>
              <a:buFont typeface="+mj-lt"/>
              <a:buAutoNum type="arabicPeriod"/>
            </a:pPr>
            <a:r>
              <a:rPr lang="en-US" sz="2400" dirty="0"/>
              <a:t>Teaching </a:t>
            </a:r>
            <a:r>
              <a:rPr lang="zh-TW" altLang="en-US" sz="2400" dirty="0"/>
              <a:t>教训</a:t>
            </a:r>
          </a:p>
          <a:p>
            <a:pPr marL="457200" indent="-457200">
              <a:lnSpc>
                <a:spcPct val="200000"/>
              </a:lnSpc>
              <a:buFont typeface="+mj-lt"/>
              <a:buAutoNum type="arabicPeriod"/>
            </a:pPr>
            <a:r>
              <a:rPr lang="en-US" sz="2400" dirty="0"/>
              <a:t>Reproof </a:t>
            </a:r>
            <a:r>
              <a:rPr lang="zh-TW" altLang="en-US" sz="2400" dirty="0"/>
              <a:t>督责</a:t>
            </a:r>
          </a:p>
          <a:p>
            <a:pPr marL="457200" indent="-457200">
              <a:lnSpc>
                <a:spcPct val="200000"/>
              </a:lnSpc>
              <a:buFont typeface="+mj-lt"/>
              <a:buAutoNum type="arabicPeriod"/>
            </a:pPr>
            <a:r>
              <a:rPr lang="en-US" sz="2400" dirty="0"/>
              <a:t>Correction </a:t>
            </a:r>
            <a:r>
              <a:rPr lang="zh-TW" altLang="en-US" sz="2400" dirty="0"/>
              <a:t>使人归正</a:t>
            </a:r>
            <a:endParaRPr lang="en-US" sz="2400" dirty="0"/>
          </a:p>
          <a:p>
            <a:pPr marL="457200" indent="-457200">
              <a:lnSpc>
                <a:spcPct val="200000"/>
              </a:lnSpc>
              <a:buFont typeface="+mj-lt"/>
              <a:buAutoNum type="arabicPeriod"/>
            </a:pPr>
            <a:r>
              <a:rPr lang="en-US" sz="2400" dirty="0"/>
              <a:t>Training in Righteousness </a:t>
            </a:r>
            <a:r>
              <a:rPr lang="zh-TW" altLang="en-US" sz="2400" dirty="0"/>
              <a:t>教导人学义</a:t>
            </a:r>
            <a:endParaRPr lang="en-US" sz="2400" dirty="0"/>
          </a:p>
        </p:txBody>
      </p:sp>
    </p:spTree>
    <p:extLst>
      <p:ext uri="{BB962C8B-B14F-4D97-AF65-F5344CB8AC3E}">
        <p14:creationId xmlns:p14="http://schemas.microsoft.com/office/powerpoint/2010/main" val="113938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0AE722-3A17-4292-8B0C-015DEE23F973}"/>
              </a:ext>
            </a:extLst>
          </p:cNvPr>
          <p:cNvSpPr>
            <a:spLocks noGrp="1"/>
          </p:cNvSpPr>
          <p:nvPr>
            <p:ph type="title"/>
          </p:nvPr>
        </p:nvSpPr>
        <p:spPr>
          <a:xfrm>
            <a:off x="648935" y="0"/>
            <a:ext cx="10900146" cy="1337912"/>
          </a:xfrm>
        </p:spPr>
        <p:txBody>
          <a:bodyPr>
            <a:noAutofit/>
          </a:bodyPr>
          <a:lstStyle/>
          <a:p>
            <a:pPr algn="ctr"/>
            <a:r>
              <a:rPr lang="en-US" sz="2800" dirty="0"/>
              <a:t>Disciplines to Engage with God’s Word</a:t>
            </a:r>
            <a:br>
              <a:rPr lang="en-US" sz="2800" dirty="0"/>
            </a:br>
            <a:r>
              <a:rPr lang="zh-CN" altLang="en-US" sz="2800" dirty="0"/>
              <a:t>操练</a:t>
            </a:r>
            <a:r>
              <a:rPr lang="zh-TW" altLang="en-US" sz="2800" dirty="0"/>
              <a:t>神</a:t>
            </a:r>
            <a:r>
              <a:rPr lang="zh-CN" altLang="en-US" sz="2800" dirty="0"/>
              <a:t>的</a:t>
            </a:r>
            <a:r>
              <a:rPr lang="zh-TW" altLang="en-US" sz="2800" dirty="0"/>
              <a:t>话语</a:t>
            </a:r>
            <a:endParaRPr lang="en-US" sz="2800" dirty="0"/>
          </a:p>
        </p:txBody>
      </p:sp>
      <p:sp>
        <p:nvSpPr>
          <p:cNvPr id="12" name="Content Placeholder 11">
            <a:extLst>
              <a:ext uri="{FF2B5EF4-FFF2-40B4-BE49-F238E27FC236}">
                <a16:creationId xmlns:a16="http://schemas.microsoft.com/office/drawing/2014/main" id="{DA519990-3C01-4761-BF8E-8A8BC2C56B38}"/>
              </a:ext>
            </a:extLst>
          </p:cNvPr>
          <p:cNvSpPr>
            <a:spLocks noGrp="1"/>
          </p:cNvSpPr>
          <p:nvPr>
            <p:ph idx="14"/>
          </p:nvPr>
        </p:nvSpPr>
        <p:spPr>
          <a:xfrm>
            <a:off x="648935" y="1568918"/>
            <a:ext cx="3519028" cy="850635"/>
          </a:xfrm>
        </p:spPr>
        <p:txBody>
          <a:bodyPr/>
          <a:lstStyle/>
          <a:p>
            <a:pPr>
              <a:lnSpc>
                <a:spcPct val="100000"/>
              </a:lnSpc>
            </a:pPr>
            <a:r>
              <a:rPr lang="en-US" dirty="0"/>
              <a:t>Hearing God’s Word</a:t>
            </a:r>
          </a:p>
          <a:p>
            <a:pPr>
              <a:lnSpc>
                <a:spcPct val="100000"/>
              </a:lnSpc>
            </a:pPr>
            <a:r>
              <a:rPr lang="zh-TW" altLang="en-US" dirty="0"/>
              <a:t>聆听神的话语</a:t>
            </a:r>
            <a:endParaRPr lang="en-US" dirty="0"/>
          </a:p>
        </p:txBody>
      </p:sp>
      <p:sp>
        <p:nvSpPr>
          <p:cNvPr id="11" name="Content Placeholder 10">
            <a:extLst>
              <a:ext uri="{FF2B5EF4-FFF2-40B4-BE49-F238E27FC236}">
                <a16:creationId xmlns:a16="http://schemas.microsoft.com/office/drawing/2014/main" id="{0ED48AB2-7B87-4FA9-90BB-0B88AD92D396}"/>
              </a:ext>
            </a:extLst>
          </p:cNvPr>
          <p:cNvSpPr>
            <a:spLocks noGrp="1"/>
          </p:cNvSpPr>
          <p:nvPr>
            <p:ph idx="1"/>
          </p:nvPr>
        </p:nvSpPr>
        <p:spPr>
          <a:xfrm>
            <a:off x="437179" y="2570914"/>
            <a:ext cx="3519028" cy="3197260"/>
          </a:xfrm>
        </p:spPr>
        <p:txBody>
          <a:bodyPr>
            <a:normAutofit/>
          </a:bodyPr>
          <a:lstStyle/>
          <a:p>
            <a:r>
              <a:rPr lang="en-US" dirty="0"/>
              <a:t>Church </a:t>
            </a:r>
            <a:r>
              <a:rPr lang="zh-TW" altLang="en-US" dirty="0"/>
              <a:t>教会</a:t>
            </a:r>
          </a:p>
          <a:p>
            <a:r>
              <a:rPr lang="en-US" dirty="0"/>
              <a:t>Classes </a:t>
            </a:r>
            <a:r>
              <a:rPr lang="zh-TW" altLang="en-US" dirty="0"/>
              <a:t>班级</a:t>
            </a:r>
            <a:endParaRPr lang="en-US" dirty="0"/>
          </a:p>
          <a:p>
            <a:r>
              <a:rPr lang="en-US" dirty="0"/>
              <a:t>Media </a:t>
            </a:r>
            <a:r>
              <a:rPr lang="zh-TW" altLang="en-US" dirty="0"/>
              <a:t>媒体</a:t>
            </a:r>
            <a:endParaRPr lang="en-US" dirty="0"/>
          </a:p>
        </p:txBody>
      </p:sp>
      <p:sp>
        <p:nvSpPr>
          <p:cNvPr id="16" name="Content Placeholder 15">
            <a:extLst>
              <a:ext uri="{FF2B5EF4-FFF2-40B4-BE49-F238E27FC236}">
                <a16:creationId xmlns:a16="http://schemas.microsoft.com/office/drawing/2014/main" id="{98A93BCF-7682-4066-8958-65ED5DD2241C}"/>
              </a:ext>
            </a:extLst>
          </p:cNvPr>
          <p:cNvSpPr>
            <a:spLocks noGrp="1"/>
          </p:cNvSpPr>
          <p:nvPr>
            <p:ph idx="18"/>
          </p:nvPr>
        </p:nvSpPr>
        <p:spPr>
          <a:xfrm>
            <a:off x="4336485" y="1563269"/>
            <a:ext cx="3519028" cy="856284"/>
          </a:xfrm>
        </p:spPr>
        <p:txBody>
          <a:bodyPr/>
          <a:lstStyle/>
          <a:p>
            <a:pPr>
              <a:lnSpc>
                <a:spcPct val="100000"/>
              </a:lnSpc>
            </a:pPr>
            <a:r>
              <a:rPr lang="en-US" dirty="0"/>
              <a:t>Reading God’s Word</a:t>
            </a:r>
          </a:p>
          <a:p>
            <a:pPr>
              <a:lnSpc>
                <a:spcPct val="100000"/>
              </a:lnSpc>
            </a:pPr>
            <a:r>
              <a:rPr lang="zh-CN" altLang="en-US" dirty="0"/>
              <a:t>阅</a:t>
            </a:r>
            <a:r>
              <a:rPr lang="zh-TW" altLang="en-US" dirty="0"/>
              <a:t>读神的</a:t>
            </a:r>
            <a:r>
              <a:rPr lang="zh-CN" altLang="en-US" dirty="0"/>
              <a:t>话语</a:t>
            </a:r>
            <a:endParaRPr lang="en-US" dirty="0"/>
          </a:p>
        </p:txBody>
      </p:sp>
      <p:sp>
        <p:nvSpPr>
          <p:cNvPr id="15" name="Content Placeholder 14">
            <a:extLst>
              <a:ext uri="{FF2B5EF4-FFF2-40B4-BE49-F238E27FC236}">
                <a16:creationId xmlns:a16="http://schemas.microsoft.com/office/drawing/2014/main" id="{E73F035B-87AE-4E99-A92D-75E5EC280DE7}"/>
              </a:ext>
            </a:extLst>
          </p:cNvPr>
          <p:cNvSpPr>
            <a:spLocks noGrp="1"/>
          </p:cNvSpPr>
          <p:nvPr>
            <p:ph idx="17"/>
          </p:nvPr>
        </p:nvSpPr>
        <p:spPr>
          <a:xfrm>
            <a:off x="3999440" y="2423165"/>
            <a:ext cx="3687551" cy="3197260"/>
          </a:xfrm>
        </p:spPr>
        <p:txBody>
          <a:bodyPr>
            <a:normAutofit/>
          </a:bodyPr>
          <a:lstStyle/>
          <a:p>
            <a:pPr marL="0" indent="0">
              <a:buNone/>
            </a:pPr>
            <a:r>
              <a:rPr lang="en-US" dirty="0"/>
              <a:t>Tips:</a:t>
            </a:r>
          </a:p>
          <a:p>
            <a:pPr lvl="3"/>
            <a:r>
              <a:rPr lang="en-US" dirty="0"/>
              <a:t>Make time </a:t>
            </a:r>
            <a:r>
              <a:rPr lang="zh-CN" altLang="en-US" dirty="0"/>
              <a:t>花</a:t>
            </a:r>
            <a:r>
              <a:rPr lang="zh-TW" altLang="en-US" dirty="0"/>
              <a:t>时间</a:t>
            </a:r>
            <a:endParaRPr lang="en-US" dirty="0"/>
          </a:p>
          <a:p>
            <a:pPr lvl="3"/>
            <a:r>
              <a:rPr lang="en-US" dirty="0"/>
              <a:t>Make a plan </a:t>
            </a:r>
            <a:r>
              <a:rPr lang="zh-TW" altLang="en-US" dirty="0"/>
              <a:t>定计划</a:t>
            </a:r>
            <a:endParaRPr lang="en-US" dirty="0"/>
          </a:p>
          <a:p>
            <a:pPr lvl="3"/>
            <a:r>
              <a:rPr lang="en-US" dirty="0"/>
              <a:t>Make it practical </a:t>
            </a:r>
            <a:r>
              <a:rPr lang="zh-CN" altLang="en-US" dirty="0"/>
              <a:t>使之</a:t>
            </a:r>
            <a:r>
              <a:rPr lang="zh-TW" altLang="en-US" dirty="0"/>
              <a:t>实用</a:t>
            </a:r>
            <a:endParaRPr lang="en-US" dirty="0"/>
          </a:p>
        </p:txBody>
      </p:sp>
      <p:sp>
        <p:nvSpPr>
          <p:cNvPr id="14" name="Content Placeholder 13">
            <a:extLst>
              <a:ext uri="{FF2B5EF4-FFF2-40B4-BE49-F238E27FC236}">
                <a16:creationId xmlns:a16="http://schemas.microsoft.com/office/drawing/2014/main" id="{9E1BABDF-2D81-4200-AB3D-E2AC2AA85192}"/>
              </a:ext>
            </a:extLst>
          </p:cNvPr>
          <p:cNvSpPr>
            <a:spLocks noGrp="1"/>
          </p:cNvSpPr>
          <p:nvPr>
            <p:ph idx="16"/>
          </p:nvPr>
        </p:nvSpPr>
        <p:spPr>
          <a:xfrm>
            <a:off x="8024035" y="1563269"/>
            <a:ext cx="3882415" cy="856284"/>
          </a:xfrm>
        </p:spPr>
        <p:txBody>
          <a:bodyPr/>
          <a:lstStyle/>
          <a:p>
            <a:pPr>
              <a:lnSpc>
                <a:spcPct val="100000"/>
              </a:lnSpc>
            </a:pPr>
            <a:r>
              <a:rPr lang="en-US" dirty="0"/>
              <a:t>Memorizing God’s Word</a:t>
            </a:r>
          </a:p>
          <a:p>
            <a:pPr>
              <a:lnSpc>
                <a:spcPct val="100000"/>
              </a:lnSpc>
            </a:pPr>
            <a:r>
              <a:rPr lang="zh-CN" altLang="en-US" dirty="0"/>
              <a:t>牢记神</a:t>
            </a:r>
            <a:r>
              <a:rPr lang="zh-TW" altLang="en-US" dirty="0"/>
              <a:t>的话语</a:t>
            </a:r>
            <a:endParaRPr lang="en-US" dirty="0"/>
          </a:p>
        </p:txBody>
      </p:sp>
      <p:sp>
        <p:nvSpPr>
          <p:cNvPr id="13" name="Content Placeholder 12">
            <a:extLst>
              <a:ext uri="{FF2B5EF4-FFF2-40B4-BE49-F238E27FC236}">
                <a16:creationId xmlns:a16="http://schemas.microsoft.com/office/drawing/2014/main" id="{502A2BB6-FCA5-49F9-97E9-DFA867C27B54}"/>
              </a:ext>
            </a:extLst>
          </p:cNvPr>
          <p:cNvSpPr>
            <a:spLocks noGrp="1"/>
          </p:cNvSpPr>
          <p:nvPr>
            <p:ph idx="15"/>
          </p:nvPr>
        </p:nvSpPr>
        <p:spPr>
          <a:xfrm>
            <a:off x="7939775" y="2419553"/>
            <a:ext cx="3519028" cy="3499982"/>
          </a:xfrm>
        </p:spPr>
        <p:txBody>
          <a:bodyPr>
            <a:normAutofit fontScale="92500" lnSpcReduction="10000"/>
          </a:bodyPr>
          <a:lstStyle/>
          <a:p>
            <a:r>
              <a:rPr lang="en-US" dirty="0"/>
              <a:t>Overcoming temptation</a:t>
            </a:r>
          </a:p>
          <a:p>
            <a:pPr marL="0" indent="0">
              <a:buNone/>
            </a:pPr>
            <a:r>
              <a:rPr lang="en-US" altLang="zh-TW" dirty="0"/>
              <a:t>    </a:t>
            </a:r>
            <a:r>
              <a:rPr lang="zh-TW" altLang="en-US" dirty="0"/>
              <a:t>战胜</a:t>
            </a:r>
            <a:r>
              <a:rPr lang="zh-CN" altLang="en-US" dirty="0"/>
              <a:t>试探</a:t>
            </a:r>
            <a:endParaRPr lang="en-US" dirty="0"/>
          </a:p>
          <a:p>
            <a:r>
              <a:rPr lang="en-US" dirty="0"/>
              <a:t>Providing wise counsel</a:t>
            </a:r>
          </a:p>
          <a:p>
            <a:pPr marL="0" indent="0">
              <a:buNone/>
            </a:pPr>
            <a:r>
              <a:rPr lang="en-US" altLang="zh-TW" dirty="0"/>
              <a:t>    </a:t>
            </a:r>
            <a:r>
              <a:rPr lang="zh-TW" altLang="en-US" dirty="0"/>
              <a:t>提供明智的</a:t>
            </a:r>
            <a:r>
              <a:rPr lang="zh-CN" altLang="en-US" dirty="0"/>
              <a:t>辅导</a:t>
            </a:r>
            <a:endParaRPr lang="en-US" dirty="0"/>
          </a:p>
          <a:p>
            <a:r>
              <a:rPr lang="en-US" dirty="0"/>
              <a:t>Spreading the Gospel</a:t>
            </a:r>
          </a:p>
          <a:p>
            <a:pPr marL="0" indent="0">
              <a:buNone/>
            </a:pPr>
            <a:r>
              <a:rPr lang="en-US" altLang="zh-TW" dirty="0"/>
              <a:t>    </a:t>
            </a:r>
            <a:r>
              <a:rPr lang="zh-TW" altLang="en-US" dirty="0"/>
              <a:t>宣扬福音</a:t>
            </a:r>
            <a:endParaRPr lang="en-US" dirty="0"/>
          </a:p>
          <a:p>
            <a:r>
              <a:rPr lang="en-US" dirty="0"/>
              <a:t>Meditation</a:t>
            </a:r>
            <a:endParaRPr lang="zh-TW" altLang="en-US" dirty="0"/>
          </a:p>
          <a:p>
            <a:pPr marL="0" indent="0">
              <a:buNone/>
            </a:pPr>
            <a:r>
              <a:rPr lang="en-US" altLang="zh-TW" dirty="0"/>
              <a:t>    </a:t>
            </a:r>
            <a:r>
              <a:rPr lang="zh-CN" altLang="en-US" dirty="0"/>
              <a:t>默想</a:t>
            </a:r>
            <a:endParaRPr lang="en-US" dirty="0"/>
          </a:p>
        </p:txBody>
      </p:sp>
    </p:spTree>
    <p:extLst>
      <p:ext uri="{BB962C8B-B14F-4D97-AF65-F5344CB8AC3E}">
        <p14:creationId xmlns:p14="http://schemas.microsoft.com/office/powerpoint/2010/main" val="28105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fade">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fade">
                                      <p:cBhvr>
                                        <p:cTn id="44" dur="500"/>
                                        <p:tgtEl>
                                          <p:spTgt spid="15">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500"/>
                                        <p:tgtEl>
                                          <p:spTgt spid="15">
                                            <p:txEl>
                                              <p:pRg st="2" end="2"/>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animEffect transition="in" filter="fade">
                                      <p:cBhvr>
                                        <p:cTn id="51" dur="500"/>
                                        <p:tgtEl>
                                          <p:spTgt spid="1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xEl>
                                              <p:pRg st="1" end="1"/>
                                            </p:txEl>
                                          </p:spTgt>
                                        </p:tgtEl>
                                        <p:attrNameLst>
                                          <p:attrName>style.visibility</p:attrName>
                                        </p:attrNameLst>
                                      </p:cBhvr>
                                      <p:to>
                                        <p:strVal val="visible"/>
                                      </p:to>
                                    </p:set>
                                    <p:animEffect transition="in" filter="fade">
                                      <p:cBhvr>
                                        <p:cTn id="61" dur="500"/>
                                        <p:tgtEl>
                                          <p:spTgt spid="1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500"/>
                                        <p:tgtEl>
                                          <p:spTgt spid="1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xEl>
                                              <p:pRg st="1" end="1"/>
                                            </p:txEl>
                                          </p:spTgt>
                                        </p:tgtEl>
                                        <p:attrNameLst>
                                          <p:attrName>style.visibility</p:attrName>
                                        </p:attrNameLst>
                                      </p:cBhvr>
                                      <p:to>
                                        <p:strVal val="visible"/>
                                      </p:to>
                                    </p:set>
                                    <p:animEffect transition="in" filter="fade">
                                      <p:cBhvr>
                                        <p:cTn id="71" dur="500"/>
                                        <p:tgtEl>
                                          <p:spTgt spid="13">
                                            <p:txEl>
                                              <p:pRg st="1" end="1"/>
                                            </p:txEl>
                                          </p:spTgt>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3">
                                            <p:txEl>
                                              <p:pRg st="2" end="2"/>
                                            </p:txEl>
                                          </p:spTgt>
                                        </p:tgtEl>
                                        <p:attrNameLst>
                                          <p:attrName>style.visibility</p:attrName>
                                        </p:attrNameLst>
                                      </p:cBhvr>
                                      <p:to>
                                        <p:strVal val="visible"/>
                                      </p:to>
                                    </p:set>
                                    <p:animEffect transition="in" filter="fade">
                                      <p:cBhvr>
                                        <p:cTn id="75" dur="500"/>
                                        <p:tgtEl>
                                          <p:spTgt spid="13">
                                            <p:txEl>
                                              <p:pRg st="2" end="2"/>
                                            </p:txEl>
                                          </p:spTgt>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3">
                                            <p:txEl>
                                              <p:pRg st="3" end="3"/>
                                            </p:txEl>
                                          </p:spTgt>
                                        </p:tgtEl>
                                        <p:attrNameLst>
                                          <p:attrName>style.visibility</p:attrName>
                                        </p:attrNameLst>
                                      </p:cBhvr>
                                      <p:to>
                                        <p:strVal val="visible"/>
                                      </p:to>
                                    </p:set>
                                    <p:animEffect transition="in" filter="fade">
                                      <p:cBhvr>
                                        <p:cTn id="79" dur="500"/>
                                        <p:tgtEl>
                                          <p:spTgt spid="13">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
                                            <p:txEl>
                                              <p:pRg st="4" end="4"/>
                                            </p:txEl>
                                          </p:spTgt>
                                        </p:tgtEl>
                                        <p:attrNameLst>
                                          <p:attrName>style.visibility</p:attrName>
                                        </p:attrNameLst>
                                      </p:cBhvr>
                                      <p:to>
                                        <p:strVal val="visible"/>
                                      </p:to>
                                    </p:set>
                                    <p:animEffect transition="in" filter="fade">
                                      <p:cBhvr>
                                        <p:cTn id="84" dur="500"/>
                                        <p:tgtEl>
                                          <p:spTgt spid="13">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
                                            <p:txEl>
                                              <p:pRg st="5" end="5"/>
                                            </p:txEl>
                                          </p:spTgt>
                                        </p:tgtEl>
                                        <p:attrNameLst>
                                          <p:attrName>style.visibility</p:attrName>
                                        </p:attrNameLst>
                                      </p:cBhvr>
                                      <p:to>
                                        <p:strVal val="visible"/>
                                      </p:to>
                                    </p:set>
                                    <p:animEffect transition="in" filter="fade">
                                      <p:cBhvr>
                                        <p:cTn id="89" dur="500"/>
                                        <p:tgtEl>
                                          <p:spTgt spid="13">
                                            <p:txEl>
                                              <p:pRg st="5" end="5"/>
                                            </p:txEl>
                                          </p:spTgt>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13">
                                            <p:txEl>
                                              <p:pRg st="6" end="6"/>
                                            </p:txEl>
                                          </p:spTgt>
                                        </p:tgtEl>
                                        <p:attrNameLst>
                                          <p:attrName>style.visibility</p:attrName>
                                        </p:attrNameLst>
                                      </p:cBhvr>
                                      <p:to>
                                        <p:strVal val="visible"/>
                                      </p:to>
                                    </p:set>
                                    <p:animEffect transition="in" filter="fade">
                                      <p:cBhvr>
                                        <p:cTn id="93" dur="500"/>
                                        <p:tgtEl>
                                          <p:spTgt spid="13">
                                            <p:txEl>
                                              <p:pRg st="6" end="6"/>
                                            </p:txEl>
                                          </p:spTgt>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13">
                                            <p:txEl>
                                              <p:pRg st="7" end="7"/>
                                            </p:txEl>
                                          </p:spTgt>
                                        </p:tgtEl>
                                        <p:attrNameLst>
                                          <p:attrName>style.visibility</p:attrName>
                                        </p:attrNameLst>
                                      </p:cBhvr>
                                      <p:to>
                                        <p:strVal val="visible"/>
                                      </p:to>
                                    </p:set>
                                    <p:animEffect transition="in" filter="fade">
                                      <p:cBhvr>
                                        <p:cTn id="97"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1" grpId="0" uiExpand="1" build="p"/>
      <p:bldP spid="16" grpId="0" build="p"/>
      <p:bldP spid="15" grpId="0" uiExpand="1" build="p"/>
      <p:bldP spid="14" grpId="0" build="p"/>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7" name="Rectangle 36">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Blue colored book">
            <a:extLst>
              <a:ext uri="{FF2B5EF4-FFF2-40B4-BE49-F238E27FC236}">
                <a16:creationId xmlns:a16="http://schemas.microsoft.com/office/drawing/2014/main" id="{B479C1BC-9EB2-2B0D-7EB4-D76422AE1860}"/>
              </a:ext>
            </a:extLst>
          </p:cNvPr>
          <p:cNvPicPr>
            <a:picLocks noChangeAspect="1"/>
          </p:cNvPicPr>
          <p:nvPr/>
        </p:nvPicPr>
        <p:blipFill rotWithShape="1">
          <a:blip r:embed="rId2"/>
          <a:srcRect t="16045"/>
          <a:stretch/>
        </p:blipFill>
        <p:spPr>
          <a:xfrm>
            <a:off x="20" y="-2"/>
            <a:ext cx="12191980" cy="6858002"/>
          </a:xfrm>
          <a:prstGeom prst="rect">
            <a:avLst/>
          </a:prstGeom>
          <a:ln w="88900" cap="sq" cmpd="thickThin">
            <a:solidFill>
              <a:srgbClr val="000000"/>
            </a:solidFill>
            <a:prstDash val="solid"/>
            <a:miter lim="800000"/>
          </a:ln>
          <a:effectLst>
            <a:innerShdw blurRad="76200">
              <a:srgbClr val="000000"/>
            </a:innerShdw>
          </a:effectLst>
        </p:spPr>
      </p:pic>
      <p:sp>
        <p:nvSpPr>
          <p:cNvPr id="41" name="Rectangle 40">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1"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91E502A-647F-3A6D-D5C5-F6FECA993DED}"/>
              </a:ext>
            </a:extLst>
          </p:cNvPr>
          <p:cNvSpPr>
            <a:spLocks noGrp="1"/>
          </p:cNvSpPr>
          <p:nvPr>
            <p:ph type="ctrTitle"/>
          </p:nvPr>
        </p:nvSpPr>
        <p:spPr>
          <a:xfrm>
            <a:off x="3092449" y="213835"/>
            <a:ext cx="6007100" cy="3808730"/>
          </a:xfrm>
        </p:spPr>
        <p:txBody>
          <a:bodyPr vert="horz" lIns="109728" tIns="109728" rIns="109728" bIns="91440" rtlCol="0" anchor="ctr">
            <a:normAutofit/>
          </a:bodyPr>
          <a:lstStyle/>
          <a:p>
            <a:pPr>
              <a:lnSpc>
                <a:spcPct val="125000"/>
              </a:lnSpc>
            </a:pPr>
            <a:r>
              <a:rPr lang="en-US" sz="6000" b="0" dirty="0"/>
              <a:t>Scripture is powerful</a:t>
            </a:r>
            <a:br>
              <a:rPr lang="en-US" sz="6000" b="0" dirty="0"/>
            </a:br>
            <a:r>
              <a:rPr lang="zh-CN" altLang="en-US" sz="6000" b="0" dirty="0"/>
              <a:t>圣经</a:t>
            </a:r>
            <a:r>
              <a:rPr lang="zh-TW" altLang="en-US" sz="6000" b="0" dirty="0"/>
              <a:t>是有力的</a:t>
            </a:r>
            <a:endParaRPr lang="en-US" sz="6000" b="0" dirty="0"/>
          </a:p>
        </p:txBody>
      </p:sp>
      <p:sp>
        <p:nvSpPr>
          <p:cNvPr id="13" name="Subtitle 12">
            <a:extLst>
              <a:ext uri="{FF2B5EF4-FFF2-40B4-BE49-F238E27FC236}">
                <a16:creationId xmlns:a16="http://schemas.microsoft.com/office/drawing/2014/main" id="{1EAAC14E-E464-A314-E1F0-6792A674657F}"/>
              </a:ext>
            </a:extLst>
          </p:cNvPr>
          <p:cNvSpPr>
            <a:spLocks noGrp="1"/>
          </p:cNvSpPr>
          <p:nvPr>
            <p:ph type="subTitle" idx="1"/>
          </p:nvPr>
        </p:nvSpPr>
        <p:spPr>
          <a:xfrm>
            <a:off x="8800196" y="382628"/>
            <a:ext cx="2785365" cy="4247125"/>
          </a:xfrm>
        </p:spPr>
        <p:txBody>
          <a:bodyPr vert="horz" lIns="109728" tIns="109728" rIns="109728" bIns="91440" rtlCol="0" anchor="ctr">
            <a:normAutofit lnSpcReduction="10000"/>
          </a:bodyPr>
          <a:lstStyle/>
          <a:p>
            <a:pPr algn="ctr"/>
            <a:r>
              <a:rPr lang="en-US" sz="2800" dirty="0">
                <a:solidFill>
                  <a:schemeClr val="bg1"/>
                </a:solidFill>
              </a:rPr>
              <a:t>Hear it</a:t>
            </a:r>
          </a:p>
          <a:p>
            <a:pPr algn="ctr"/>
            <a:r>
              <a:rPr lang="zh-CN" altLang="en-US" sz="2800" dirty="0">
                <a:solidFill>
                  <a:schemeClr val="bg1"/>
                </a:solidFill>
              </a:rPr>
              <a:t>聆听它</a:t>
            </a:r>
            <a:endParaRPr lang="en-US" sz="2800" dirty="0">
              <a:solidFill>
                <a:schemeClr val="bg1"/>
              </a:solidFill>
            </a:endParaRPr>
          </a:p>
          <a:p>
            <a:pPr algn="ctr"/>
            <a:r>
              <a:rPr lang="en-US" sz="2800" dirty="0">
                <a:solidFill>
                  <a:schemeClr val="bg1"/>
                </a:solidFill>
              </a:rPr>
              <a:t>Read it</a:t>
            </a:r>
          </a:p>
          <a:p>
            <a:pPr algn="ctr"/>
            <a:r>
              <a:rPr lang="zh-TW" altLang="en-US" sz="2800" dirty="0">
                <a:solidFill>
                  <a:schemeClr val="bg1"/>
                </a:solidFill>
              </a:rPr>
              <a:t>阅读</a:t>
            </a:r>
            <a:r>
              <a:rPr lang="zh-CN" altLang="en-US" sz="2800" dirty="0">
                <a:solidFill>
                  <a:schemeClr val="bg1"/>
                </a:solidFill>
              </a:rPr>
              <a:t>它</a:t>
            </a:r>
            <a:endParaRPr lang="en-US" sz="2800" dirty="0">
              <a:solidFill>
                <a:schemeClr val="bg1"/>
              </a:solidFill>
            </a:endParaRPr>
          </a:p>
          <a:p>
            <a:pPr algn="ctr"/>
            <a:r>
              <a:rPr lang="en-US" sz="2800" dirty="0">
                <a:solidFill>
                  <a:schemeClr val="bg1"/>
                </a:solidFill>
              </a:rPr>
              <a:t>Memorize it</a:t>
            </a:r>
            <a:endParaRPr lang="zh-TW" altLang="en-US" sz="2800" dirty="0">
              <a:solidFill>
                <a:schemeClr val="bg1"/>
              </a:solidFill>
            </a:endParaRPr>
          </a:p>
          <a:p>
            <a:pPr algn="ctr"/>
            <a:r>
              <a:rPr lang="zh-CN" altLang="en-US" sz="2800" dirty="0">
                <a:solidFill>
                  <a:schemeClr val="bg1"/>
                </a:solidFill>
              </a:rPr>
              <a:t>牢记它</a:t>
            </a:r>
            <a:endParaRPr lang="en-US" sz="2800" dirty="0">
              <a:solidFill>
                <a:schemeClr val="bg1"/>
              </a:solidFill>
            </a:endParaRPr>
          </a:p>
        </p:txBody>
      </p:sp>
    </p:spTree>
    <p:extLst>
      <p:ext uri="{BB962C8B-B14F-4D97-AF65-F5344CB8AC3E}">
        <p14:creationId xmlns:p14="http://schemas.microsoft.com/office/powerpoint/2010/main" val="13961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8C0F62-9551-4822-9F73-B10AB6719B49}"/>
              </a:ext>
            </a:extLst>
          </p:cNvPr>
          <p:cNvSpPr>
            <a:spLocks noGrp="1"/>
          </p:cNvSpPr>
          <p:nvPr>
            <p:ph type="title"/>
          </p:nvPr>
        </p:nvSpPr>
        <p:spPr>
          <a:xfrm>
            <a:off x="1535371" y="1044054"/>
            <a:ext cx="10013709" cy="1030360"/>
          </a:xfrm>
        </p:spPr>
        <p:txBody>
          <a:bodyPr/>
          <a:lstStyle/>
          <a:p>
            <a:r>
              <a:rPr lang="en-US" dirty="0"/>
              <a:t>II Timothy </a:t>
            </a:r>
            <a:r>
              <a:rPr lang="zh-TW" altLang="en-US" dirty="0"/>
              <a:t>提摩太后书 </a:t>
            </a:r>
            <a:r>
              <a:rPr lang="en-US" dirty="0"/>
              <a:t>3:10-13</a:t>
            </a:r>
          </a:p>
        </p:txBody>
      </p:sp>
      <p:sp>
        <p:nvSpPr>
          <p:cNvPr id="2" name="TextBox 1">
            <a:extLst>
              <a:ext uri="{FF2B5EF4-FFF2-40B4-BE49-F238E27FC236}">
                <a16:creationId xmlns:a16="http://schemas.microsoft.com/office/drawing/2014/main" id="{AE119745-3DE9-9D09-AF62-34F9EC040D01}"/>
              </a:ext>
            </a:extLst>
          </p:cNvPr>
          <p:cNvSpPr txBox="1"/>
          <p:nvPr/>
        </p:nvSpPr>
        <p:spPr>
          <a:xfrm>
            <a:off x="1302750" y="2756066"/>
            <a:ext cx="9804804" cy="2954655"/>
          </a:xfrm>
          <a:prstGeom prst="rect">
            <a:avLst/>
          </a:prstGeom>
          <a:noFill/>
        </p:spPr>
        <p:txBody>
          <a:bodyPr wrap="square" rtlCol="0">
            <a:spAutoFit/>
          </a:bodyPr>
          <a:lstStyle/>
          <a:p>
            <a:r>
              <a:rPr lang="en-US" sz="2800" dirty="0">
                <a:solidFill>
                  <a:schemeClr val="tx2"/>
                </a:solidFill>
                <a:effectLst/>
              </a:rPr>
              <a:t>Indeed, all who desire to live a godly life in Christ Jesus will be persecuted, </a:t>
            </a:r>
          </a:p>
          <a:p>
            <a:r>
              <a:rPr lang="zh-TW" altLang="en-US" sz="2800" dirty="0">
                <a:solidFill>
                  <a:schemeClr val="tx2"/>
                </a:solidFill>
                <a:effectLst/>
              </a:rPr>
              <a:t>不但如此，凡立志在基督耶稣里敬虔度日的，也都要受逼迫。</a:t>
            </a:r>
            <a:endParaRPr lang="en-US" sz="2800" dirty="0">
              <a:solidFill>
                <a:schemeClr val="tx2"/>
              </a:solidFill>
              <a:effectLst/>
            </a:endParaRPr>
          </a:p>
          <a:p>
            <a:r>
              <a:rPr lang="en-US" sz="2800" dirty="0">
                <a:solidFill>
                  <a:schemeClr val="tx2"/>
                </a:solidFill>
                <a:effectLst/>
              </a:rPr>
              <a:t>while evil people and impostors will go on from bad to worse, deceiving and being deceived.</a:t>
            </a:r>
            <a:r>
              <a:rPr lang="zh-TW" altLang="en-US" sz="2800" dirty="0">
                <a:solidFill>
                  <a:schemeClr val="tx2"/>
                </a:solidFill>
                <a:effectLst/>
              </a:rPr>
              <a:t> </a:t>
            </a:r>
            <a:endParaRPr lang="en-US" altLang="zh-TW" sz="2800" dirty="0">
              <a:solidFill>
                <a:schemeClr val="tx2"/>
              </a:solidFill>
              <a:effectLst/>
            </a:endParaRPr>
          </a:p>
          <a:p>
            <a:r>
              <a:rPr lang="zh-TW" altLang="en-US" sz="2800" dirty="0">
                <a:solidFill>
                  <a:schemeClr val="tx2"/>
                </a:solidFill>
                <a:effectLst/>
              </a:rPr>
              <a:t>只是作恶的，和迷惑人的，必越久越恶，他欺哄人也被人欺哄。</a:t>
            </a:r>
            <a:r>
              <a:rPr lang="en-US" sz="2800" dirty="0">
                <a:solidFill>
                  <a:schemeClr val="tx2"/>
                </a:solidFill>
                <a:effectLst/>
              </a:rPr>
              <a:t> </a:t>
            </a:r>
          </a:p>
          <a:p>
            <a:endParaRPr lang="en-US" dirty="0"/>
          </a:p>
        </p:txBody>
      </p:sp>
    </p:spTree>
    <p:extLst>
      <p:ext uri="{BB962C8B-B14F-4D97-AF65-F5344CB8AC3E}">
        <p14:creationId xmlns:p14="http://schemas.microsoft.com/office/powerpoint/2010/main" val="395357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8C0F62-9551-4822-9F73-B10AB6719B49}"/>
              </a:ext>
            </a:extLst>
          </p:cNvPr>
          <p:cNvSpPr>
            <a:spLocks noGrp="1"/>
          </p:cNvSpPr>
          <p:nvPr>
            <p:ph type="title"/>
          </p:nvPr>
        </p:nvSpPr>
        <p:spPr>
          <a:xfrm>
            <a:off x="1535371" y="1044054"/>
            <a:ext cx="10013709" cy="1030360"/>
          </a:xfrm>
        </p:spPr>
        <p:txBody>
          <a:bodyPr/>
          <a:lstStyle/>
          <a:p>
            <a:r>
              <a:rPr lang="en-US" dirty="0"/>
              <a:t>II Timothy 3:14-17</a:t>
            </a:r>
          </a:p>
        </p:txBody>
      </p:sp>
      <p:sp>
        <p:nvSpPr>
          <p:cNvPr id="2" name="TextBox 1">
            <a:extLst>
              <a:ext uri="{FF2B5EF4-FFF2-40B4-BE49-F238E27FC236}">
                <a16:creationId xmlns:a16="http://schemas.microsoft.com/office/drawing/2014/main" id="{AE119745-3DE9-9D09-AF62-34F9EC040D01}"/>
              </a:ext>
            </a:extLst>
          </p:cNvPr>
          <p:cNvSpPr txBox="1"/>
          <p:nvPr/>
        </p:nvSpPr>
        <p:spPr>
          <a:xfrm>
            <a:off x="1263013" y="2456795"/>
            <a:ext cx="10286067" cy="4401205"/>
          </a:xfrm>
          <a:prstGeom prst="rect">
            <a:avLst/>
          </a:prstGeom>
          <a:noFill/>
        </p:spPr>
        <p:txBody>
          <a:bodyPr wrap="square" rtlCol="0">
            <a:spAutoFit/>
          </a:bodyPr>
          <a:lstStyle/>
          <a:p>
            <a:pPr>
              <a:buFont typeface="Corbel" panose="020B0503020204020204" pitchFamily="34" charset="0"/>
            </a:pPr>
            <a:r>
              <a:rPr lang="en-US" sz="2800" spc="150" dirty="0">
                <a:solidFill>
                  <a:schemeClr val="tx1">
                    <a:lumMod val="75000"/>
                    <a:lumOff val="25000"/>
                  </a:schemeClr>
                </a:solidFill>
                <a:effectLst/>
              </a:rPr>
              <a:t>But as for you, continue in what you have learned and have firmly believed, knowing from whom you learned it </a:t>
            </a:r>
            <a:r>
              <a:rPr lang="zh-TW" altLang="en-US" sz="2800" spc="150" dirty="0">
                <a:solidFill>
                  <a:schemeClr val="tx1">
                    <a:lumMod val="75000"/>
                    <a:lumOff val="25000"/>
                  </a:schemeClr>
                </a:solidFill>
                <a:effectLst/>
              </a:rPr>
              <a:t> </a:t>
            </a:r>
            <a:endParaRPr lang="en-US" altLang="zh-TW" sz="2800" spc="150" dirty="0">
              <a:solidFill>
                <a:schemeClr val="tx1">
                  <a:lumMod val="75000"/>
                  <a:lumOff val="25000"/>
                </a:schemeClr>
              </a:solidFill>
              <a:effectLst/>
            </a:endParaRPr>
          </a:p>
          <a:p>
            <a:pPr>
              <a:buFont typeface="Corbel" panose="020B0503020204020204" pitchFamily="34" charset="0"/>
            </a:pPr>
            <a:r>
              <a:rPr lang="zh-TW" altLang="en-US" sz="2800" spc="150" dirty="0">
                <a:solidFill>
                  <a:schemeClr val="tx1">
                    <a:lumMod val="75000"/>
                    <a:lumOff val="25000"/>
                  </a:schemeClr>
                </a:solidFill>
                <a:effectLst/>
              </a:rPr>
              <a:t>但你所学习的，所确信的，要存在心里。因为你知道是跟谁学的。</a:t>
            </a:r>
            <a:endParaRPr lang="en-US" sz="2800" spc="150" dirty="0">
              <a:solidFill>
                <a:schemeClr val="tx1">
                  <a:lumMod val="75000"/>
                  <a:lumOff val="25000"/>
                </a:schemeClr>
              </a:solidFill>
              <a:effectLst/>
            </a:endParaRPr>
          </a:p>
          <a:p>
            <a:pPr>
              <a:buFont typeface="Corbel" panose="020B0503020204020204" pitchFamily="34" charset="0"/>
            </a:pPr>
            <a:r>
              <a:rPr lang="en-US" sz="2800" spc="150" dirty="0">
                <a:solidFill>
                  <a:schemeClr val="tx1">
                    <a:lumMod val="75000"/>
                    <a:lumOff val="25000"/>
                  </a:schemeClr>
                </a:solidFill>
                <a:effectLst/>
              </a:rPr>
              <a:t>and how from childhood you have been acquainted with the sacred writings, which are able to make you wise for salvation through faith in Christ Jesus.</a:t>
            </a:r>
            <a:r>
              <a:rPr lang="zh-TW" altLang="en-US" sz="2800" spc="150" dirty="0">
                <a:solidFill>
                  <a:schemeClr val="tx1">
                    <a:lumMod val="75000"/>
                    <a:lumOff val="25000"/>
                  </a:schemeClr>
                </a:solidFill>
                <a:effectLst/>
              </a:rPr>
              <a:t> </a:t>
            </a:r>
            <a:endParaRPr lang="en-US" altLang="zh-TW" sz="2800" spc="150" dirty="0">
              <a:solidFill>
                <a:schemeClr val="tx1">
                  <a:lumMod val="75000"/>
                  <a:lumOff val="25000"/>
                </a:schemeClr>
              </a:solidFill>
              <a:effectLst/>
            </a:endParaRPr>
          </a:p>
          <a:p>
            <a:pPr>
              <a:buFont typeface="Corbel" panose="020B0503020204020204" pitchFamily="34" charset="0"/>
            </a:pPr>
            <a:r>
              <a:rPr lang="zh-TW" altLang="en-US" sz="2800" spc="150" dirty="0">
                <a:solidFill>
                  <a:schemeClr val="tx1">
                    <a:lumMod val="75000"/>
                    <a:lumOff val="25000"/>
                  </a:schemeClr>
                </a:solidFill>
                <a:effectLst/>
              </a:rPr>
              <a:t>并且知道你是从小明白圣经。这圣经能使你因信基督耶稣有得救的智慧。</a:t>
            </a:r>
            <a:r>
              <a:rPr lang="en-US" sz="2800" spc="150" dirty="0">
                <a:solidFill>
                  <a:schemeClr val="tx1">
                    <a:lumMod val="75000"/>
                    <a:lumOff val="25000"/>
                  </a:schemeClr>
                </a:solidFill>
                <a:effectLst/>
              </a:rPr>
              <a:t> </a:t>
            </a:r>
          </a:p>
        </p:txBody>
      </p:sp>
    </p:spTree>
    <p:extLst>
      <p:ext uri="{BB962C8B-B14F-4D97-AF65-F5344CB8AC3E}">
        <p14:creationId xmlns:p14="http://schemas.microsoft.com/office/powerpoint/2010/main" val="429235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8C0F62-9551-4822-9F73-B10AB6719B49}"/>
              </a:ext>
            </a:extLst>
          </p:cNvPr>
          <p:cNvSpPr>
            <a:spLocks noGrp="1"/>
          </p:cNvSpPr>
          <p:nvPr>
            <p:ph type="title"/>
          </p:nvPr>
        </p:nvSpPr>
        <p:spPr>
          <a:xfrm>
            <a:off x="1535371" y="1044054"/>
            <a:ext cx="10013709" cy="1030360"/>
          </a:xfrm>
        </p:spPr>
        <p:txBody>
          <a:bodyPr/>
          <a:lstStyle/>
          <a:p>
            <a:r>
              <a:rPr lang="en-US" dirty="0"/>
              <a:t>II Timothy 3:14-17</a:t>
            </a:r>
          </a:p>
        </p:txBody>
      </p:sp>
      <p:sp>
        <p:nvSpPr>
          <p:cNvPr id="2" name="TextBox 1">
            <a:extLst>
              <a:ext uri="{FF2B5EF4-FFF2-40B4-BE49-F238E27FC236}">
                <a16:creationId xmlns:a16="http://schemas.microsoft.com/office/drawing/2014/main" id="{AE119745-3DE9-9D09-AF62-34F9EC040D01}"/>
              </a:ext>
            </a:extLst>
          </p:cNvPr>
          <p:cNvSpPr txBox="1"/>
          <p:nvPr/>
        </p:nvSpPr>
        <p:spPr>
          <a:xfrm>
            <a:off x="1263013" y="2705403"/>
            <a:ext cx="10286067" cy="3108543"/>
          </a:xfrm>
          <a:prstGeom prst="rect">
            <a:avLst/>
          </a:prstGeom>
          <a:noFill/>
        </p:spPr>
        <p:txBody>
          <a:bodyPr wrap="square" rtlCol="0">
            <a:spAutoFit/>
          </a:bodyPr>
          <a:lstStyle/>
          <a:p>
            <a:pPr>
              <a:buFont typeface="Corbel" panose="020B0503020204020204" pitchFamily="34" charset="0"/>
            </a:pPr>
            <a:r>
              <a:rPr lang="en-US" sz="2800" spc="150" dirty="0">
                <a:solidFill>
                  <a:schemeClr val="tx1">
                    <a:lumMod val="75000"/>
                    <a:lumOff val="25000"/>
                  </a:schemeClr>
                </a:solidFill>
                <a:effectLst/>
              </a:rPr>
              <a:t>All Scripture is breathed out by God and profitable for teaching, for reproof, for correction, and for training in righteousness,</a:t>
            </a:r>
            <a:r>
              <a:rPr lang="zh-TW" altLang="en-US" sz="2800" spc="150" dirty="0">
                <a:solidFill>
                  <a:schemeClr val="tx1">
                    <a:lumMod val="75000"/>
                    <a:lumOff val="25000"/>
                  </a:schemeClr>
                </a:solidFill>
                <a:effectLst/>
              </a:rPr>
              <a:t> 圣经都是神所默示的，于教训，督责，使人归正，教导人学义，都是有益的。</a:t>
            </a:r>
            <a:r>
              <a:rPr lang="en-US" sz="2800" spc="150" dirty="0">
                <a:solidFill>
                  <a:schemeClr val="tx1">
                    <a:lumMod val="75000"/>
                    <a:lumOff val="25000"/>
                  </a:schemeClr>
                </a:solidFill>
                <a:effectLst/>
              </a:rPr>
              <a:t> </a:t>
            </a:r>
          </a:p>
          <a:p>
            <a:pPr>
              <a:buFont typeface="Corbel" panose="020B0503020204020204" pitchFamily="34" charset="0"/>
            </a:pPr>
            <a:r>
              <a:rPr lang="en-US" sz="2800" spc="150" dirty="0">
                <a:solidFill>
                  <a:schemeClr val="tx1">
                    <a:lumMod val="75000"/>
                    <a:lumOff val="25000"/>
                  </a:schemeClr>
                </a:solidFill>
                <a:effectLst/>
              </a:rPr>
              <a:t>that the man of God may be complete, equipped for every good work.</a:t>
            </a:r>
            <a:r>
              <a:rPr lang="zh-TW" altLang="en-US" sz="2800" spc="150" dirty="0">
                <a:solidFill>
                  <a:schemeClr val="tx1">
                    <a:lumMod val="75000"/>
                    <a:lumOff val="25000"/>
                  </a:schemeClr>
                </a:solidFill>
                <a:effectLst/>
              </a:rPr>
              <a:t> </a:t>
            </a:r>
            <a:endParaRPr lang="en-US" altLang="zh-TW" sz="2800" spc="150" dirty="0">
              <a:solidFill>
                <a:schemeClr val="tx1">
                  <a:lumMod val="75000"/>
                  <a:lumOff val="25000"/>
                </a:schemeClr>
              </a:solidFill>
              <a:effectLst/>
            </a:endParaRPr>
          </a:p>
          <a:p>
            <a:pPr>
              <a:buFont typeface="Corbel" panose="020B0503020204020204" pitchFamily="34" charset="0"/>
            </a:pPr>
            <a:r>
              <a:rPr lang="zh-TW" altLang="en-US" sz="2800" spc="150" dirty="0">
                <a:solidFill>
                  <a:schemeClr val="tx1">
                    <a:lumMod val="75000"/>
                    <a:lumOff val="25000"/>
                  </a:schemeClr>
                </a:solidFill>
                <a:effectLst/>
              </a:rPr>
              <a:t>叫属神的人得以完全，预备行各样的善事。</a:t>
            </a:r>
            <a:endParaRPr lang="en-US" sz="2800" spc="150" dirty="0">
              <a:solidFill>
                <a:schemeClr val="tx1">
                  <a:lumMod val="75000"/>
                  <a:lumOff val="25000"/>
                </a:schemeClr>
              </a:solidFill>
              <a:effectLst/>
            </a:endParaRPr>
          </a:p>
        </p:txBody>
      </p:sp>
    </p:spTree>
    <p:extLst>
      <p:ext uri="{BB962C8B-B14F-4D97-AF65-F5344CB8AC3E}">
        <p14:creationId xmlns:p14="http://schemas.microsoft.com/office/powerpoint/2010/main" val="36920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65" name="Rectangle 6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Placeholder 55">
            <a:extLst>
              <a:ext uri="{FF2B5EF4-FFF2-40B4-BE49-F238E27FC236}">
                <a16:creationId xmlns:a16="http://schemas.microsoft.com/office/drawing/2014/main" id="{8151A96E-A066-4899-8E11-03CDD28C5500}"/>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t="7986" b="7986"/>
          <a:stretch/>
        </p:blipFill>
        <p:spPr>
          <a:xfrm>
            <a:off x="10" y="-1"/>
            <a:ext cx="12192000" cy="6858000"/>
          </a:xfrm>
          <a:prstGeom prst="rect">
            <a:avLst/>
          </a:prstGeom>
        </p:spPr>
      </p:pic>
      <p:sp>
        <p:nvSpPr>
          <p:cNvPr id="69" name="Rectangle 68">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1"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40">
            <a:extLst>
              <a:ext uri="{FF2B5EF4-FFF2-40B4-BE49-F238E27FC236}">
                <a16:creationId xmlns:a16="http://schemas.microsoft.com/office/drawing/2014/main" id="{1B3AD758-B43F-43DC-8A29-B21D2FA57DB1}"/>
              </a:ext>
            </a:extLst>
          </p:cNvPr>
          <p:cNvSpPr>
            <a:spLocks noGrp="1"/>
          </p:cNvSpPr>
          <p:nvPr>
            <p:ph type="title"/>
          </p:nvPr>
        </p:nvSpPr>
        <p:spPr>
          <a:xfrm>
            <a:off x="5329237" y="863600"/>
            <a:ext cx="6007100" cy="4420670"/>
          </a:xfrm>
          <a:solidFill>
            <a:schemeClr val="tx2">
              <a:alpha val="20000"/>
            </a:schemeClr>
          </a:solidFill>
        </p:spPr>
        <p:txBody>
          <a:bodyPr vert="horz" lIns="109728" tIns="109728" rIns="109728" bIns="91440" rtlCol="0" anchor="b">
            <a:normAutofit fontScale="90000"/>
          </a:bodyPr>
          <a:lstStyle/>
          <a:p>
            <a:pPr>
              <a:lnSpc>
                <a:spcPct val="115000"/>
              </a:lnSpc>
              <a:spcBef>
                <a:spcPct val="0"/>
              </a:spcBef>
            </a:pPr>
            <a:r>
              <a:rPr lang="en-US" sz="3300" b="0" cap="all" dirty="0"/>
              <a:t>We must be people of the Bible who know its potential, its source, and its benefits</a:t>
            </a:r>
            <a:br>
              <a:rPr lang="en-US" sz="3300" b="0" cap="all" dirty="0"/>
            </a:br>
            <a:r>
              <a:rPr lang="zh-TW" altLang="en-US" sz="3300" b="0" cap="all" dirty="0"/>
              <a:t>我们必须是</a:t>
            </a:r>
            <a:r>
              <a:rPr lang="zh-CN" altLang="en-US" sz="3300" b="0" cap="all" dirty="0"/>
              <a:t>熟悉</a:t>
            </a:r>
            <a:r>
              <a:rPr lang="zh-TW" altLang="en-US" sz="3300" b="0" cap="all" dirty="0"/>
              <a:t>圣经的人，知道它的潜力、</a:t>
            </a:r>
            <a:r>
              <a:rPr lang="zh-CN" altLang="en-US" sz="3300" b="0" cap="all" dirty="0"/>
              <a:t>它的</a:t>
            </a:r>
            <a:r>
              <a:rPr lang="zh-TW" altLang="en-US" sz="3300" b="0" cap="all" dirty="0"/>
              <a:t>来源和</a:t>
            </a:r>
            <a:r>
              <a:rPr lang="zh-CN" altLang="en-US" sz="3300" b="0" cap="all" dirty="0"/>
              <a:t>它的</a:t>
            </a:r>
            <a:r>
              <a:rPr lang="zh-TW" altLang="en-US" sz="3300" b="0" cap="all" dirty="0"/>
              <a:t>益处</a:t>
            </a:r>
            <a:r>
              <a:rPr lang="zh-CN" altLang="en-US" sz="3300" b="0" cap="all" dirty="0"/>
              <a:t>。</a:t>
            </a:r>
            <a:endParaRPr lang="en-US" sz="3300" b="0" cap="all" dirty="0"/>
          </a:p>
        </p:txBody>
      </p:sp>
      <p:sp>
        <p:nvSpPr>
          <p:cNvPr id="24" name="Slide Number Placeholder 23">
            <a:extLst>
              <a:ext uri="{FF2B5EF4-FFF2-40B4-BE49-F238E27FC236}">
                <a16:creationId xmlns:a16="http://schemas.microsoft.com/office/drawing/2014/main" id="{8CCD3357-E9A1-4B6C-ACE7-EBAE9E70BFD0}"/>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mtClean="0"/>
              <a:pPr>
                <a:spcAft>
                  <a:spcPts val="600"/>
                </a:spcAft>
              </a:pPr>
              <a:t>6</a:t>
            </a:fld>
            <a:endParaRPr lang="en-US"/>
          </a:p>
        </p:txBody>
      </p:sp>
      <p:sp>
        <p:nvSpPr>
          <p:cNvPr id="4" name="TextBox 3">
            <a:extLst>
              <a:ext uri="{FF2B5EF4-FFF2-40B4-BE49-F238E27FC236}">
                <a16:creationId xmlns:a16="http://schemas.microsoft.com/office/drawing/2014/main" id="{766F1D45-17EC-AFED-CBDA-EC35C652ED40}"/>
              </a:ext>
            </a:extLst>
          </p:cNvPr>
          <p:cNvSpPr txBox="1"/>
          <p:nvPr/>
        </p:nvSpPr>
        <p:spPr>
          <a:xfrm>
            <a:off x="10" y="6857999"/>
            <a:ext cx="12192000" cy="230832"/>
          </a:xfrm>
          <a:prstGeom prst="rect">
            <a:avLst/>
          </a:prstGeom>
          <a:noFill/>
        </p:spPr>
        <p:txBody>
          <a:bodyPr wrap="square" rtlCol="0">
            <a:spAutoFit/>
          </a:bodyPr>
          <a:lstStyle/>
          <a:p>
            <a:r>
              <a:rPr lang="en-US" sz="900">
                <a:hlinkClick r:id="rId4" tooltip="https://flickr.com/photos/fatmanad/2680204486"/>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18511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3" name="Rectangle 2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1635102" y="592947"/>
            <a:ext cx="8791787" cy="3895085"/>
          </a:xfrm>
        </p:spPr>
        <p:txBody>
          <a:bodyPr vert="horz" lIns="109728" tIns="109728" rIns="109728" bIns="91440" rtlCol="0" anchor="b">
            <a:normAutofit fontScale="90000"/>
          </a:bodyPr>
          <a:lstStyle/>
          <a:p>
            <a:pPr>
              <a:lnSpc>
                <a:spcPct val="125000"/>
              </a:lnSpc>
            </a:pPr>
            <a:r>
              <a:rPr lang="en-US" sz="7200" b="0" cap="all" dirty="0">
                <a:solidFill>
                  <a:schemeClr val="tx1">
                    <a:lumMod val="65000"/>
                    <a:lumOff val="35000"/>
                  </a:schemeClr>
                </a:solidFill>
              </a:rPr>
              <a:t>The Potential of Scripture</a:t>
            </a:r>
            <a:br>
              <a:rPr lang="en-US" sz="7200" b="0" cap="all" dirty="0">
                <a:solidFill>
                  <a:schemeClr val="tx1">
                    <a:lumMod val="65000"/>
                    <a:lumOff val="35000"/>
                  </a:schemeClr>
                </a:solidFill>
              </a:rPr>
            </a:br>
            <a:r>
              <a:rPr lang="zh-TW" altLang="en-US" sz="7200" b="0" cap="all" dirty="0">
                <a:solidFill>
                  <a:schemeClr val="tx1">
                    <a:lumMod val="65000"/>
                    <a:lumOff val="35000"/>
                  </a:schemeClr>
                </a:solidFill>
              </a:rPr>
              <a:t>经文的潜力</a:t>
            </a:r>
            <a:endParaRPr lang="en-US" sz="7200" b="0" cap="all" dirty="0">
              <a:solidFill>
                <a:schemeClr val="tx1">
                  <a:lumMod val="65000"/>
                  <a:lumOff val="35000"/>
                </a:schemeClr>
              </a:solidFill>
            </a:endParaRPr>
          </a:p>
        </p:txBody>
      </p:sp>
      <p:sp>
        <p:nvSpPr>
          <p:cNvPr id="29" name="Rectangle 28">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79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6088B-1C38-BE37-36A7-0A4E9C673F54}"/>
              </a:ext>
            </a:extLst>
          </p:cNvPr>
          <p:cNvSpPr>
            <a:spLocks noGrp="1"/>
          </p:cNvSpPr>
          <p:nvPr>
            <p:ph type="title"/>
          </p:nvPr>
        </p:nvSpPr>
        <p:spPr/>
        <p:txBody>
          <a:bodyPr vert="horz" lIns="109728" tIns="109728" rIns="109728" bIns="91440" rtlCol="0" anchor="ctr">
            <a:normAutofit/>
          </a:bodyPr>
          <a:lstStyle/>
          <a:p>
            <a:r>
              <a:rPr lang="en-US" dirty="0"/>
              <a:t>II Timothy 3:15</a:t>
            </a:r>
          </a:p>
        </p:txBody>
      </p:sp>
      <p:sp>
        <p:nvSpPr>
          <p:cNvPr id="2" name="TextBox 1">
            <a:extLst>
              <a:ext uri="{FF2B5EF4-FFF2-40B4-BE49-F238E27FC236}">
                <a16:creationId xmlns:a16="http://schemas.microsoft.com/office/drawing/2014/main" id="{AE119745-3DE9-9D09-AF62-34F9EC040D01}"/>
              </a:ext>
            </a:extLst>
          </p:cNvPr>
          <p:cNvSpPr txBox="1"/>
          <p:nvPr/>
        </p:nvSpPr>
        <p:spPr>
          <a:xfrm>
            <a:off x="1535371" y="2702257"/>
            <a:ext cx="9935571" cy="3426158"/>
          </a:xfrm>
          <a:prstGeom prst="rect">
            <a:avLst/>
          </a:prstGeom>
        </p:spPr>
        <p:txBody>
          <a:bodyPr vert="horz" lIns="109728" tIns="109728" rIns="109728" bIns="91440" rtlCol="0" anchor="t">
            <a:normAutofit/>
          </a:bodyPr>
          <a:lstStyle/>
          <a:p>
            <a:r>
              <a:rPr lang="en-US" sz="2800" dirty="0">
                <a:solidFill>
                  <a:schemeClr val="tx2"/>
                </a:solidFill>
                <a:effectLst/>
              </a:rPr>
              <a:t>“... from childhood you have been acquainted with the sacred writings, which are able to make you wise for salvation through faith in Christ Jesus.” </a:t>
            </a:r>
          </a:p>
          <a:p>
            <a:r>
              <a:rPr lang="zh-TW" altLang="en-US" sz="2800" dirty="0">
                <a:solidFill>
                  <a:schemeClr val="tx2"/>
                </a:solidFill>
                <a:effectLst/>
              </a:rPr>
              <a:t>并且知道你是从小明白圣经。这圣经能使你因信基督耶稣有得救的智慧。</a:t>
            </a:r>
            <a:endParaRPr lang="en-US" sz="2800" dirty="0">
              <a:solidFill>
                <a:schemeClr val="tx2"/>
              </a:solidFill>
              <a:effectLst/>
            </a:endParaRPr>
          </a:p>
        </p:txBody>
      </p:sp>
      <p:cxnSp>
        <p:nvCxnSpPr>
          <p:cNvPr id="4" name="Straight Connector 3">
            <a:extLst>
              <a:ext uri="{FF2B5EF4-FFF2-40B4-BE49-F238E27FC236}">
                <a16:creationId xmlns:a16="http://schemas.microsoft.com/office/drawing/2014/main" id="{B16CB35A-AB51-3B1D-0AC0-45D651EE5720}"/>
              </a:ext>
            </a:extLst>
          </p:cNvPr>
          <p:cNvCxnSpPr/>
          <p:nvPr/>
        </p:nvCxnSpPr>
        <p:spPr>
          <a:xfrm>
            <a:off x="6298162" y="3620278"/>
            <a:ext cx="8229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AFED1A6-CBB5-5B95-EE67-4785526454E1}"/>
              </a:ext>
            </a:extLst>
          </p:cNvPr>
          <p:cNvCxnSpPr>
            <a:cxnSpLocks/>
          </p:cNvCxnSpPr>
          <p:nvPr/>
        </p:nvCxnSpPr>
        <p:spPr>
          <a:xfrm>
            <a:off x="7321660" y="4552324"/>
            <a:ext cx="4122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6088B-1C38-BE37-36A7-0A4E9C673F54}"/>
              </a:ext>
            </a:extLst>
          </p:cNvPr>
          <p:cNvSpPr>
            <a:spLocks noGrp="1"/>
          </p:cNvSpPr>
          <p:nvPr>
            <p:ph type="title"/>
          </p:nvPr>
        </p:nvSpPr>
        <p:spPr/>
        <p:txBody>
          <a:bodyPr vert="horz" lIns="109728" tIns="109728" rIns="109728" bIns="91440" rtlCol="0" anchor="ctr">
            <a:normAutofit/>
          </a:bodyPr>
          <a:lstStyle/>
          <a:p>
            <a:r>
              <a:rPr lang="en-US" dirty="0"/>
              <a:t>Romans </a:t>
            </a:r>
            <a:r>
              <a:rPr lang="zh-TW" altLang="en-US" dirty="0"/>
              <a:t>罗马书 </a:t>
            </a:r>
            <a:r>
              <a:rPr lang="en-US" dirty="0"/>
              <a:t>10:13-15</a:t>
            </a:r>
          </a:p>
        </p:txBody>
      </p:sp>
      <p:sp>
        <p:nvSpPr>
          <p:cNvPr id="2" name="TextBox 1">
            <a:extLst>
              <a:ext uri="{FF2B5EF4-FFF2-40B4-BE49-F238E27FC236}">
                <a16:creationId xmlns:a16="http://schemas.microsoft.com/office/drawing/2014/main" id="{AE119745-3DE9-9D09-AF62-34F9EC040D01}"/>
              </a:ext>
            </a:extLst>
          </p:cNvPr>
          <p:cNvSpPr txBox="1"/>
          <p:nvPr/>
        </p:nvSpPr>
        <p:spPr>
          <a:xfrm>
            <a:off x="1227363" y="2358189"/>
            <a:ext cx="9935571" cy="4499811"/>
          </a:xfrm>
          <a:prstGeom prst="rect">
            <a:avLst/>
          </a:prstGeom>
        </p:spPr>
        <p:txBody>
          <a:bodyPr vert="horz" lIns="109728" tIns="109728" rIns="109728" bIns="91440" rtlCol="0" anchor="t">
            <a:normAutofit fontScale="92500" lnSpcReduction="10000"/>
          </a:bodyPr>
          <a:lstStyle/>
          <a:p>
            <a:r>
              <a:rPr lang="en-US" sz="2800" dirty="0">
                <a:solidFill>
                  <a:schemeClr val="tx2"/>
                </a:solidFill>
                <a:effectLst/>
              </a:rPr>
              <a:t>For “everyone who calls on the name of the Lord will be saved.” </a:t>
            </a:r>
          </a:p>
          <a:p>
            <a:r>
              <a:rPr lang="zh-TW" altLang="en-US" sz="2800" dirty="0">
                <a:solidFill>
                  <a:schemeClr val="tx2"/>
                </a:solidFill>
                <a:effectLst/>
              </a:rPr>
              <a:t>因为凡求告主名的，就必得救。</a:t>
            </a:r>
            <a:endParaRPr lang="en-US" sz="2800" dirty="0">
              <a:solidFill>
                <a:schemeClr val="tx2"/>
              </a:solidFill>
              <a:effectLst/>
            </a:endParaRPr>
          </a:p>
          <a:p>
            <a:r>
              <a:rPr lang="en-US" sz="2800" dirty="0">
                <a:solidFill>
                  <a:schemeClr val="tx2"/>
                </a:solidFill>
                <a:effectLst/>
              </a:rPr>
              <a:t>How then will they call on him in whom they have not believed? And how are they to believe in him of whom they have never heard? </a:t>
            </a:r>
          </a:p>
          <a:p>
            <a:r>
              <a:rPr lang="zh-TW" altLang="en-US" sz="2800" dirty="0">
                <a:solidFill>
                  <a:schemeClr val="tx2"/>
                </a:solidFill>
                <a:effectLst/>
              </a:rPr>
              <a:t>然而人未曾信他，怎能求他呢？未曾听见他，怎能信他呢？没有传道的，怎能听见呢？</a:t>
            </a:r>
            <a:endParaRPr lang="en-US" sz="2800" dirty="0">
              <a:solidFill>
                <a:schemeClr val="tx2"/>
              </a:solidFill>
              <a:effectLst/>
            </a:endParaRPr>
          </a:p>
          <a:p>
            <a:r>
              <a:rPr lang="en-US" sz="2800" dirty="0">
                <a:solidFill>
                  <a:schemeClr val="tx2"/>
                </a:solidFill>
                <a:effectLst/>
              </a:rPr>
              <a:t>And how are they to hear without someone preaching? And how are they to preach unless they are sent? </a:t>
            </a:r>
          </a:p>
          <a:p>
            <a:r>
              <a:rPr lang="zh-TW" altLang="en-US" sz="2800" dirty="0">
                <a:solidFill>
                  <a:schemeClr val="tx2"/>
                </a:solidFill>
                <a:effectLst/>
              </a:rPr>
              <a:t>若没有奉差遣，怎能传道呢？如经上所记，报福音传喜信的人，他们的脚踪何等佳美，</a:t>
            </a:r>
            <a:endParaRPr lang="en-US" sz="2800" dirty="0">
              <a:solidFill>
                <a:schemeClr val="tx2"/>
              </a:solidFill>
              <a:effectLst/>
            </a:endParaRPr>
          </a:p>
        </p:txBody>
      </p:sp>
    </p:spTree>
    <p:extLst>
      <p:ext uri="{BB962C8B-B14F-4D97-AF65-F5344CB8AC3E}">
        <p14:creationId xmlns:p14="http://schemas.microsoft.com/office/powerpoint/2010/main" val="4162164856"/>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F9B764-6365-43A2-B92A-B9C4DD6E9B2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00F1594-3EA9-4B35-B72A-00D8B89F015B}">
  <ds:schemaRefs>
    <ds:schemaRef ds:uri="http://schemas.microsoft.com/sharepoint/v3/contenttype/forms"/>
  </ds:schemaRefs>
</ds:datastoreItem>
</file>

<file path=customXml/itemProps3.xml><?xml version="1.0" encoding="utf-8"?>
<ds:datastoreItem xmlns:ds="http://schemas.openxmlformats.org/officeDocument/2006/customXml" ds:itemID="{99F8CEDD-DC61-403E-AD0F-EF7523F62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Shoji design</Template>
  <TotalTime>232</TotalTime>
  <Words>1122</Words>
  <Application>Microsoft Office PowerPoint</Application>
  <PresentationFormat>宽屏</PresentationFormat>
  <Paragraphs>106</Paragraphs>
  <Slides>24</Slides>
  <Notes>14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Meiryo</vt:lpstr>
      <vt:lpstr>Arial</vt:lpstr>
      <vt:lpstr>Calibri</vt:lpstr>
      <vt:lpstr>Corbel</vt:lpstr>
      <vt:lpstr>ShojiVTI</vt:lpstr>
      <vt:lpstr>The power of Scripture圣经的能力</vt:lpstr>
      <vt:lpstr>II Timothy 提摩太后书 3:10-13</vt:lpstr>
      <vt:lpstr>II Timothy 提摩太后书 3:10-13</vt:lpstr>
      <vt:lpstr>II Timothy 3:14-17</vt:lpstr>
      <vt:lpstr>II Timothy 3:14-17</vt:lpstr>
      <vt:lpstr>We must be people of the Bible who know its potential, its source, and its benefits 我们必须是熟悉圣经的人，知道它的潜力、它的来源和它的益处。</vt:lpstr>
      <vt:lpstr>The Potential of Scripture 经文的潜力</vt:lpstr>
      <vt:lpstr>II Timothy 3:15</vt:lpstr>
      <vt:lpstr>Romans 罗马书 10:13-15</vt:lpstr>
      <vt:lpstr>Romans 罗马书 10:17-19</vt:lpstr>
      <vt:lpstr>Good news has great power!  福音满有大能！</vt:lpstr>
      <vt:lpstr>PowerPoint 演示文稿</vt:lpstr>
      <vt:lpstr>PowerPoint 演示文稿</vt:lpstr>
      <vt:lpstr>The Source of Scripture 圣经的来源</vt:lpstr>
      <vt:lpstr>II Timothy 提摩太后书 3:16</vt:lpstr>
      <vt:lpstr>All Scripture Comes From God 圣经都是出于神的</vt:lpstr>
      <vt:lpstr>PowerPoint 演示文稿</vt:lpstr>
      <vt:lpstr>PowerPoint 演示文稿</vt:lpstr>
      <vt:lpstr>The source of a message matters 信息来源至关重要</vt:lpstr>
      <vt:lpstr>The Benefits of Scripture 圣经的益处</vt:lpstr>
      <vt:lpstr>II Timothy 提摩太后书 3:16-17</vt:lpstr>
      <vt:lpstr>4 Benefits of Scripture 圣经的益处</vt:lpstr>
      <vt:lpstr>Disciplines to Engage with God’s Word 操练神的话语</vt:lpstr>
      <vt:lpstr>Scripture is powerful 圣经是有力的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Scripture</dc:title>
  <dc:creator>Corey Vaughan</dc:creator>
  <cp:lastModifiedBy>Chang Venus</cp:lastModifiedBy>
  <cp:revision>7</cp:revision>
  <dcterms:created xsi:type="dcterms:W3CDTF">2022-12-14T19:18:44Z</dcterms:created>
  <dcterms:modified xsi:type="dcterms:W3CDTF">2022-12-15T15:46:08Z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