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9" r:id="rId4"/>
    <p:sldId id="259" r:id="rId5"/>
    <p:sldId id="260" r:id="rId6"/>
    <p:sldId id="261" r:id="rId7"/>
    <p:sldId id="277" r:id="rId8"/>
    <p:sldId id="263" r:id="rId9"/>
    <p:sldId id="278" r:id="rId10"/>
    <p:sldId id="279" r:id="rId11"/>
    <p:sldId id="280" r:id="rId12"/>
    <p:sldId id="282" r:id="rId13"/>
    <p:sldId id="283" r:id="rId14"/>
    <p:sldId id="272" r:id="rId15"/>
    <p:sldId id="284" r:id="rId16"/>
    <p:sldId id="285" r:id="rId17"/>
    <p:sldId id="286" r:id="rId18"/>
    <p:sldId id="27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90"/>
    <p:restoredTop sz="91457"/>
  </p:normalViewPr>
  <p:slideViewPr>
    <p:cSldViewPr snapToGrid="0">
      <p:cViewPr varScale="1">
        <p:scale>
          <a:sx n="54" d="100"/>
          <a:sy n="54" d="100"/>
        </p:scale>
        <p:origin x="224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18C1-3974-F1CF-C89D-133CD6546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effectLst>
            <a:outerShdw blurRad="77299" dist="38100" dir="2700000" algn="tl" rotWithShape="0">
              <a:prstClr val="black">
                <a:alpha val="18822"/>
              </a:prstClr>
            </a:outerShdw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9B827-4870-31C2-3EA2-248AB2FF7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5816D-94F3-78B9-C15C-5DFE1362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FB83-7892-EC5E-6352-57569688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97E68-5F4F-C92F-C473-23080F7B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6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B9D3-29BA-E284-75CA-B9274D73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E313F-569B-03A0-953F-24F7071D0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AAAF-157A-09A3-A484-8AF13946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638A-14CB-637A-06C6-C795F378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AD820-C4A3-1338-5309-5DBA61C2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D167D-83DA-57BB-BCE3-FC6939FA6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2AA3E-B716-B37B-B6C5-AF2288FBB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CA96-B105-C1AF-520C-BB9DAF00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AEC77-5918-7E1A-D838-F3788884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2904-3690-7797-9543-D44CC8C8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6628-E67C-2A85-E0CE-BB13F0DA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7B053-0B74-C796-ECB6-4C7C25CDE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4979-A3CC-E6B5-0B03-68D80F4F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00AFC-4DC7-2C50-EF2B-B9F512DC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D2ACE-C524-32A5-86DA-35ABD055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86D2-E495-1891-4BC3-7BFE91F3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3BF9F-C9F9-7B09-01B9-CD63EE647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8A1D1-A065-53AC-77C3-28E5E1EE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5C1CB-8874-0E9D-B423-AFAE0585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A7BA2-DF22-DA76-247E-DF5A6044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A066-CA3C-E6E5-15AA-3F30523A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C1982-51A5-BBAC-26AC-965360ED5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BB8E8-6A15-A3F8-3D3C-4F5369F80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F1F11-51E8-F740-D7AE-34761C61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20DBE-FB28-EADD-95BB-9D71BCB0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26D4-12D5-E552-8CDB-2A4E19E9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B3F3-E422-DF9B-20CB-47F5D0B8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FFF39-34D0-91E1-EDB0-FCBFB73E3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81E4A-762D-0C31-39D2-9EA40BB20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95B08-ED43-13CD-4F0E-3FA1E91A8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27F2E-4518-AC5C-F9A6-A255C9119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9CA3C-929A-ED22-2B71-484BEC56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F124F-36F1-4A5A-8B7F-B837F235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6C506-DFD2-FCC2-11A7-E5431249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F8CD-95E9-7455-2914-69F0545F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92F9A-EA3D-47D2-1110-3C68FB92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63887-CD48-0C0D-BF77-D9EA031D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3F1E1-2142-0923-DF5D-9251806E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B92BE-3313-7BAF-CB84-F8763F9F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3F9A-1468-546B-E9E0-7C77CE83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9E37E-A23B-D2FF-A7E0-BF325248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E520-CBBF-CC8C-D73D-B7C1A2BA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252BC-E0A5-76B2-EA27-B489189C3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CA152-2A12-575E-D0FC-F915AB85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ED246-F654-DCD4-B2BF-2C42B894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12524-1273-7059-72CC-CF4B52F7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321BD-1236-2EC9-E12F-5D964FA9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7E379-EA22-6A61-0262-C090D1EF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25EB55-7C29-A746-8DCC-5DEF36451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64880-2EE7-6291-0929-1F374F093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16C6C-8FE8-8B94-774A-8FCA27DD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4351-3B21-FA28-E055-AA29BCD4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058E6-F367-5768-4A1C-EF5FD0E8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8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83000">
              <a:schemeClr val="bg1"/>
            </a:gs>
            <a:gs pos="21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CA0-9709-6758-FE0D-04FD31B1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1A04-4062-1990-A9E6-E0ADF1BDF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FE75-CBA4-1945-B9DD-23ED540371D5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02FB0-8384-4E1A-379A-8C0A562C9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560A-5322-FE4A-99AF-87996551BD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ACBE612-AF1C-D607-B809-A34CE73F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4FCF5-A716-8B9C-7034-1BAF13AFC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rlow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arlow" pitchFamily="2" charset="77"/>
          <a:ea typeface="+mn-ea"/>
          <a:cs typeface="Rockwell Nova Cond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Rockwell Nova Cond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" pitchFamily="2" charset="77"/>
          <a:ea typeface="+mn-ea"/>
          <a:cs typeface="Rockwell Nova Cond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Rockwell Nova Cond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Rockwell Nova Cond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F31F-C704-AA4D-DF06-6E1A9B6B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2189"/>
            <a:ext cx="9144000" cy="3250471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Barlow Medium" pitchFamily="2" charset="77"/>
              </a:rPr>
              <a:t>The Long Game of Discipleship</a:t>
            </a:r>
            <a:br>
              <a:rPr lang="en-US" dirty="0">
                <a:latin typeface="Barlow Medium" pitchFamily="2" charset="77"/>
              </a:rPr>
            </a:br>
            <a:br>
              <a:rPr lang="ja-JP" altLang="en-US"/>
            </a:br>
            <a:r>
              <a:rPr lang="ja-JP" altLang="en-US">
                <a:solidFill>
                  <a:srgbClr val="20212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打门徒训练的持久比赛</a:t>
            </a:r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30D12-5E14-766A-04F6-EC12C32B8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5712"/>
            <a:ext cx="9144000" cy="747584"/>
          </a:xfrm>
        </p:spPr>
        <p:txBody>
          <a:bodyPr>
            <a:normAutofit/>
          </a:bodyPr>
          <a:lstStyle/>
          <a:p>
            <a:r>
              <a:rPr lang="en-US" sz="4400" dirty="0"/>
              <a:t>2 Timothy /</a:t>
            </a:r>
            <a:r>
              <a:rPr lang="ja-JP" altLang="en-US" sz="4400"/>
              <a:t>提摩太后</a:t>
            </a:r>
            <a:r>
              <a:rPr lang="ja-JP" altLang="en-US" sz="440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ja-JP" sz="44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en-US" sz="4400" dirty="0"/>
              <a:t>:1-13</a:t>
            </a:r>
          </a:p>
        </p:txBody>
      </p:sp>
    </p:spTree>
    <p:extLst>
      <p:ext uri="{BB962C8B-B14F-4D97-AF65-F5344CB8AC3E}">
        <p14:creationId xmlns:p14="http://schemas.microsoft.com/office/powerpoint/2010/main" val="37831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BCBE-CF2A-14A9-1D21-B42976475B3A}"/>
              </a:ext>
            </a:extLst>
          </p:cNvPr>
          <p:cNvSpPr txBox="1"/>
          <p:nvPr/>
        </p:nvSpPr>
        <p:spPr>
          <a:xfrm>
            <a:off x="0" y="412979"/>
            <a:ext cx="12195312" cy="92333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arlow Medium" pitchFamily="2" charset="77"/>
              </a:rPr>
              <a:t>THE LONG GAME </a:t>
            </a:r>
            <a:r>
              <a:rPr 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</a:t>
            </a:r>
            <a:r>
              <a:rPr lang="zh-CN" alt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ja-JP" altLang="en-US" sz="5400">
                <a:latin typeface="PingFang TC" panose="020B0400000000000000" pitchFamily="34" charset="-120"/>
                <a:ea typeface="PingFang TC" panose="020B0400000000000000" pitchFamily="34" charset="-120"/>
              </a:rPr>
              <a:t>长线战略 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73DC-E434-B1EA-D6F2-2AD33154215D}"/>
              </a:ext>
            </a:extLst>
          </p:cNvPr>
          <p:cNvSpPr txBox="1"/>
          <p:nvPr/>
        </p:nvSpPr>
        <p:spPr>
          <a:xfrm>
            <a:off x="675861" y="1431235"/>
            <a:ext cx="11062252" cy="48936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Barlow Medium" pitchFamily="2" charset="77"/>
              </a:rPr>
              <a:t>“what </a:t>
            </a:r>
            <a:r>
              <a:rPr lang="en-US" sz="5200" dirty="0">
                <a:solidFill>
                  <a:srgbClr val="FF0000"/>
                </a:solidFill>
                <a:latin typeface="Barlow Medium" pitchFamily="2" charset="77"/>
              </a:rPr>
              <a:t>you</a:t>
            </a:r>
            <a:r>
              <a:rPr lang="en-US" sz="5200" dirty="0">
                <a:latin typeface="Barlow Medium" pitchFamily="2" charset="77"/>
              </a:rPr>
              <a:t> have heard from </a:t>
            </a:r>
            <a:r>
              <a:rPr lang="en-US" sz="5200" dirty="0">
                <a:solidFill>
                  <a:srgbClr val="FF0000"/>
                </a:solidFill>
                <a:latin typeface="Barlow Medium" pitchFamily="2" charset="77"/>
              </a:rPr>
              <a:t>me</a:t>
            </a:r>
            <a:r>
              <a:rPr lang="en-US" sz="5200" dirty="0">
                <a:latin typeface="Barlow Medium" pitchFamily="2" charset="77"/>
              </a:rPr>
              <a:t> in the presence of many witnesses entrust to faithful </a:t>
            </a:r>
            <a:r>
              <a:rPr lang="en-US" sz="5200" dirty="0">
                <a:solidFill>
                  <a:srgbClr val="FF0000"/>
                </a:solidFill>
                <a:latin typeface="Barlow Medium" pitchFamily="2" charset="77"/>
              </a:rPr>
              <a:t>men</a:t>
            </a:r>
            <a:r>
              <a:rPr lang="en-US" sz="5200" dirty="0">
                <a:latin typeface="Barlow Medium" pitchFamily="2" charset="77"/>
              </a:rPr>
              <a:t>, who will be able to teach </a:t>
            </a:r>
            <a:r>
              <a:rPr lang="en-US" sz="5200" dirty="0">
                <a:solidFill>
                  <a:srgbClr val="FF0000"/>
                </a:solidFill>
                <a:latin typeface="Barlow Medium" pitchFamily="2" charset="77"/>
              </a:rPr>
              <a:t>others</a:t>
            </a:r>
            <a:r>
              <a:rPr lang="en-US" sz="5200" dirty="0">
                <a:latin typeface="Barlow Medium" pitchFamily="2" charset="77"/>
              </a:rPr>
              <a:t> also.”</a:t>
            </a:r>
            <a:r>
              <a:rPr lang="en-US" sz="52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ja-JP" altLang="en-US" sz="52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你</a:t>
            </a:r>
            <a:r>
              <a:rPr lang="ja-JP" altLang="en-US" sz="5200">
                <a:latin typeface="PingFang TC" panose="020B0400000000000000" pitchFamily="34" charset="-120"/>
                <a:ea typeface="PingFang TC" panose="020B0400000000000000" pitchFamily="34" charset="-120"/>
              </a:rPr>
              <a:t>在许多见证人面前听见</a:t>
            </a:r>
            <a:r>
              <a:rPr lang="ja-JP" altLang="en-US" sz="52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我</a:t>
            </a:r>
            <a:r>
              <a:rPr lang="ja-JP" altLang="en-US" sz="5200">
                <a:latin typeface="PingFang TC" panose="020B0400000000000000" pitchFamily="34" charset="-120"/>
                <a:ea typeface="PingFang TC" panose="020B0400000000000000" pitchFamily="34" charset="-120"/>
              </a:rPr>
              <a:t>所教训的，也要交托那忠心能教导</a:t>
            </a:r>
            <a:r>
              <a:rPr lang="ja-JP" altLang="en-US" sz="52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别人</a:t>
            </a:r>
            <a:r>
              <a:rPr lang="ja-JP" altLang="en-US" sz="5200">
                <a:latin typeface="PingFang TC" panose="020B0400000000000000" pitchFamily="34" charset="-120"/>
                <a:ea typeface="PingFang TC" panose="020B0400000000000000" pitchFamily="34" charset="-120"/>
              </a:rPr>
              <a:t>的</a:t>
            </a:r>
            <a:r>
              <a:rPr lang="ja-JP" altLang="en-US" sz="52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人</a:t>
            </a:r>
            <a:r>
              <a:rPr lang="en-US" altLang="ja-JP" sz="52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5200" dirty="0">
                <a:latin typeface="Barlow Medium" pitchFamily="2" charset="77"/>
              </a:rPr>
              <a:t> (v. 2)</a:t>
            </a:r>
            <a:endParaRPr lang="en-US" sz="52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8183E1-F76A-112F-7380-D06E28FA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275187"/>
            <a:ext cx="9144000" cy="747584"/>
          </a:xfr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Timothy /</a:t>
            </a:r>
            <a:r>
              <a:rPr lang="ja-JP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提摩太后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:1-18</a:t>
            </a:r>
          </a:p>
        </p:txBody>
      </p:sp>
    </p:spTree>
    <p:extLst>
      <p:ext uri="{BB962C8B-B14F-4D97-AF65-F5344CB8AC3E}">
        <p14:creationId xmlns:p14="http://schemas.microsoft.com/office/powerpoint/2010/main" val="27247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21EED38-6DB1-5DBB-9088-F2C6B524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BCBE-CF2A-14A9-1D21-B42976475B3A}"/>
              </a:ext>
            </a:extLst>
          </p:cNvPr>
          <p:cNvSpPr txBox="1"/>
          <p:nvPr/>
        </p:nvSpPr>
        <p:spPr>
          <a:xfrm>
            <a:off x="0" y="412979"/>
            <a:ext cx="12195312" cy="92333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arlow Medium" pitchFamily="2" charset="77"/>
              </a:rPr>
              <a:t>THE LONG GAME </a:t>
            </a:r>
            <a:r>
              <a:rPr 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</a:t>
            </a:r>
            <a:r>
              <a:rPr lang="zh-CN" alt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ja-JP" altLang="en-US" sz="5400">
                <a:latin typeface="PingFang TC" panose="020B0400000000000000" pitchFamily="34" charset="-120"/>
                <a:ea typeface="PingFang TC" panose="020B0400000000000000" pitchFamily="34" charset="-120"/>
              </a:rPr>
              <a:t>长线战略 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73DC-E434-B1EA-D6F2-2AD33154215D}"/>
              </a:ext>
            </a:extLst>
          </p:cNvPr>
          <p:cNvSpPr txBox="1"/>
          <p:nvPr/>
        </p:nvSpPr>
        <p:spPr>
          <a:xfrm>
            <a:off x="675861" y="1431235"/>
            <a:ext cx="11062252" cy="48936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Barlow Medium" pitchFamily="2" charset="77"/>
              </a:rPr>
              <a:t>“what you have heard from me in the presence of </a:t>
            </a:r>
            <a:r>
              <a:rPr lang="en-US" sz="5200" dirty="0">
                <a:solidFill>
                  <a:srgbClr val="FF0000"/>
                </a:solidFill>
                <a:latin typeface="Barlow Medium" pitchFamily="2" charset="77"/>
              </a:rPr>
              <a:t>many witnesses </a:t>
            </a:r>
            <a:r>
              <a:rPr lang="en-US" sz="5200" dirty="0">
                <a:latin typeface="Barlow Medium" pitchFamily="2" charset="77"/>
              </a:rPr>
              <a:t>entrust to faithful men, who will be able to teach others also.”</a:t>
            </a:r>
            <a:r>
              <a:rPr lang="en-US" sz="52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ja-JP" altLang="en-US" sz="5200">
                <a:latin typeface="PingFang TC" panose="020B0400000000000000" pitchFamily="34" charset="-120"/>
                <a:ea typeface="PingFang TC" panose="020B0400000000000000" pitchFamily="34" charset="-120"/>
              </a:rPr>
              <a:t>你在</a:t>
            </a:r>
            <a:r>
              <a:rPr lang="ja-JP" altLang="en-US" sz="52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许多见证人</a:t>
            </a:r>
            <a:r>
              <a:rPr lang="ja-JP" altLang="en-US" sz="5200">
                <a:latin typeface="PingFang TC" panose="020B0400000000000000" pitchFamily="34" charset="-120"/>
                <a:ea typeface="PingFang TC" panose="020B0400000000000000" pitchFamily="34" charset="-120"/>
              </a:rPr>
              <a:t>面前听见我所教训的，也要交托那忠心能教导别人的人</a:t>
            </a:r>
            <a:r>
              <a:rPr lang="en-US" altLang="ja-JP" sz="52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5200" dirty="0">
                <a:latin typeface="Barlow Medium" pitchFamily="2" charset="77"/>
              </a:rPr>
              <a:t> (v. 2)</a:t>
            </a:r>
            <a:endParaRPr lang="en-US" sz="52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8183E1-F76A-112F-7380-D06E28FA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275187"/>
            <a:ext cx="9144000" cy="747584"/>
          </a:xfr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Timothy /</a:t>
            </a:r>
            <a:r>
              <a:rPr lang="ja-JP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提摩太后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:1-18</a:t>
            </a:r>
          </a:p>
        </p:txBody>
      </p:sp>
    </p:spTree>
    <p:extLst>
      <p:ext uri="{BB962C8B-B14F-4D97-AF65-F5344CB8AC3E}">
        <p14:creationId xmlns:p14="http://schemas.microsoft.com/office/powerpoint/2010/main" val="11898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7D11-99CE-CD57-02E2-A94E4BCB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052"/>
            <a:ext cx="9144000" cy="6370983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Barlow Medium" pitchFamily="2" charset="77"/>
              </a:rPr>
              <a:t>Play Fair</a:t>
            </a:r>
            <a:br>
              <a:rPr lang="en-US" dirty="0">
                <a:latin typeface="Barlow Medium" pitchFamily="2" charset="77"/>
              </a:rPr>
            </a:br>
            <a:br>
              <a:rPr 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ja-JP" altLang="en-US">
                <a:latin typeface="PingFang TC" panose="020B0400000000000000" pitchFamily="34" charset="-120"/>
                <a:ea typeface="PingFang TC" panose="020B0400000000000000" pitchFamily="34" charset="-120"/>
              </a:rPr>
              <a:t>公平竞争</a:t>
            </a:r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44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BCBE-CF2A-14A9-1D21-B42976475B3A}"/>
              </a:ext>
            </a:extLst>
          </p:cNvPr>
          <p:cNvSpPr txBox="1"/>
          <p:nvPr/>
        </p:nvSpPr>
        <p:spPr>
          <a:xfrm>
            <a:off x="0" y="412979"/>
            <a:ext cx="12195312" cy="92333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arlow Medium" pitchFamily="2" charset="77"/>
              </a:rPr>
              <a:t>PLAY FAIR </a:t>
            </a:r>
            <a:r>
              <a:rPr 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 </a:t>
            </a:r>
            <a:r>
              <a:rPr lang="ja-JP" altLang="en-US" sz="5400">
                <a:latin typeface="PingFang TC" panose="020B0400000000000000" pitchFamily="34" charset="-120"/>
                <a:ea typeface="PingFang TC" panose="020B0400000000000000" pitchFamily="34" charset="-120"/>
              </a:rPr>
              <a:t>公平竞争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73DC-E434-B1EA-D6F2-2AD33154215D}"/>
              </a:ext>
            </a:extLst>
          </p:cNvPr>
          <p:cNvSpPr txBox="1"/>
          <p:nvPr/>
        </p:nvSpPr>
        <p:spPr>
          <a:xfrm>
            <a:off x="675861" y="2405364"/>
            <a:ext cx="11062252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latin typeface="Barlow Medium" pitchFamily="2" charset="77"/>
              </a:rPr>
              <a:t>“An athlete is not crowned unless he competes </a:t>
            </a:r>
            <a:r>
              <a:rPr lang="en-US" sz="4400" dirty="0">
                <a:solidFill>
                  <a:srgbClr val="FF0000"/>
                </a:solidFill>
                <a:latin typeface="Barlow Medium" pitchFamily="2" charset="77"/>
              </a:rPr>
              <a:t>according to the rules</a:t>
            </a:r>
            <a:r>
              <a:rPr lang="en-US" sz="4400" dirty="0">
                <a:latin typeface="Barlow Medium" pitchFamily="2" charset="77"/>
              </a:rPr>
              <a:t>.”</a:t>
            </a:r>
            <a:r>
              <a:rPr lang="en-US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en-US" altLang="ja-JP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ja-JP" altLang="en-US" sz="4400">
                <a:latin typeface="PingFang TC" panose="020B0400000000000000" pitchFamily="34" charset="-120"/>
                <a:ea typeface="PingFang TC" panose="020B0400000000000000" pitchFamily="34" charset="-120"/>
              </a:rPr>
              <a:t> 人若在场上比武，非</a:t>
            </a:r>
            <a:r>
              <a:rPr lang="ja-JP" altLang="en-US" sz="44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按规矩</a:t>
            </a:r>
            <a:r>
              <a:rPr lang="ja-JP" altLang="en-US" sz="4400">
                <a:latin typeface="PingFang TC" panose="020B0400000000000000" pitchFamily="34" charset="-120"/>
                <a:ea typeface="PingFang TC" panose="020B0400000000000000" pitchFamily="34" charset="-120"/>
              </a:rPr>
              <a:t>，就不能得冠冕。 </a:t>
            </a:r>
            <a:r>
              <a:rPr lang="en-US" altLang="ja-JP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4400" dirty="0">
                <a:latin typeface="Barlow Medium" pitchFamily="2" charset="77"/>
              </a:rPr>
              <a:t> (v. 5) / </a:t>
            </a:r>
            <a:endParaRPr lang="en-US" sz="4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8183E1-F76A-112F-7380-D06E28FA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275187"/>
            <a:ext cx="9144000" cy="747584"/>
          </a:xfr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Timothy /</a:t>
            </a:r>
            <a:r>
              <a:rPr lang="ja-JP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提摩太后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:1-18</a:t>
            </a:r>
          </a:p>
        </p:txBody>
      </p:sp>
    </p:spTree>
    <p:extLst>
      <p:ext uri="{BB962C8B-B14F-4D97-AF65-F5344CB8AC3E}">
        <p14:creationId xmlns:p14="http://schemas.microsoft.com/office/powerpoint/2010/main" val="15949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BCBE-CF2A-14A9-1D21-B42976475B3A}"/>
              </a:ext>
            </a:extLst>
          </p:cNvPr>
          <p:cNvSpPr txBox="1"/>
          <p:nvPr/>
        </p:nvSpPr>
        <p:spPr>
          <a:xfrm>
            <a:off x="0" y="412979"/>
            <a:ext cx="12195312" cy="92333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arlow Medium" pitchFamily="2" charset="77"/>
              </a:rPr>
              <a:t>PLAY FAIR </a:t>
            </a:r>
            <a:r>
              <a:rPr 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 </a:t>
            </a:r>
            <a:r>
              <a:rPr lang="ja-JP" altLang="en-US" sz="5400">
                <a:latin typeface="PingFang TC" panose="020B0400000000000000" pitchFamily="34" charset="-120"/>
                <a:ea typeface="PingFang TC" panose="020B0400000000000000" pitchFamily="34" charset="-120"/>
              </a:rPr>
              <a:t>公平竞争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73DC-E434-B1EA-D6F2-2AD33154215D}"/>
              </a:ext>
            </a:extLst>
          </p:cNvPr>
          <p:cNvSpPr txBox="1"/>
          <p:nvPr/>
        </p:nvSpPr>
        <p:spPr>
          <a:xfrm>
            <a:off x="675861" y="1443095"/>
            <a:ext cx="11062252" cy="48320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latin typeface="Barlow Medium" pitchFamily="2" charset="77"/>
              </a:rPr>
              <a:t>“… the </a:t>
            </a:r>
            <a:r>
              <a:rPr lang="en-US" sz="4400" dirty="0">
                <a:solidFill>
                  <a:srgbClr val="FF0000"/>
                </a:solidFill>
                <a:latin typeface="Barlow Medium" pitchFamily="2" charset="77"/>
              </a:rPr>
              <a:t>crown of righteousness</a:t>
            </a:r>
            <a:r>
              <a:rPr lang="en-US" sz="4400" dirty="0">
                <a:latin typeface="Barlow Medium" pitchFamily="2" charset="77"/>
              </a:rPr>
              <a:t>, which the Lord,  the righteous judge, will award to me on that day, and not only to me but also to </a:t>
            </a:r>
            <a:r>
              <a:rPr lang="en-US" sz="4400" dirty="0">
                <a:solidFill>
                  <a:srgbClr val="FF0000"/>
                </a:solidFill>
                <a:latin typeface="Barlow Medium" pitchFamily="2" charset="77"/>
              </a:rPr>
              <a:t>all</a:t>
            </a:r>
            <a:r>
              <a:rPr lang="en-US" sz="4400" dirty="0">
                <a:latin typeface="Barlow Medium" pitchFamily="2" charset="77"/>
              </a:rPr>
              <a:t> who have loved his appearing.”</a:t>
            </a:r>
            <a:r>
              <a:rPr lang="en-US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en-US" altLang="ja-JP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ja-JP" altLang="en-US" sz="44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公义的冠冕</a:t>
            </a:r>
            <a:r>
              <a:rPr lang="ja-JP" altLang="en-US" sz="4400">
                <a:latin typeface="PingFang TC" panose="020B0400000000000000" pitchFamily="34" charset="-120"/>
                <a:ea typeface="PingFang TC" panose="020B0400000000000000" pitchFamily="34" charset="-120"/>
              </a:rPr>
              <a:t>为我存留，就是按着公义审判的主到了那日要赐给我的；不但赐给我，也赐给</a:t>
            </a:r>
            <a:r>
              <a:rPr lang="ja-JP" altLang="en-US" sz="44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凡</a:t>
            </a:r>
            <a:r>
              <a:rPr lang="ja-JP" altLang="en-US" sz="4400">
                <a:latin typeface="PingFang TC" panose="020B0400000000000000" pitchFamily="34" charset="-120"/>
                <a:ea typeface="PingFang TC" panose="020B0400000000000000" pitchFamily="34" charset="-120"/>
              </a:rPr>
              <a:t>爱慕他显现的人。 </a:t>
            </a:r>
            <a:r>
              <a:rPr lang="en-US" altLang="ja-JP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4400" dirty="0">
                <a:latin typeface="Barlow Medium" pitchFamily="2" charset="77"/>
              </a:rPr>
              <a:t> (v. 5)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8183E1-F76A-112F-7380-D06E28FA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275187"/>
            <a:ext cx="9144000" cy="747584"/>
          </a:xfr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Timothy /</a:t>
            </a:r>
            <a:r>
              <a:rPr lang="ja-JP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提摩太后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:1-18</a:t>
            </a:r>
          </a:p>
        </p:txBody>
      </p:sp>
    </p:spTree>
    <p:extLst>
      <p:ext uri="{BB962C8B-B14F-4D97-AF65-F5344CB8AC3E}">
        <p14:creationId xmlns:p14="http://schemas.microsoft.com/office/powerpoint/2010/main" val="22712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BCBE-CF2A-14A9-1D21-B42976475B3A}"/>
              </a:ext>
            </a:extLst>
          </p:cNvPr>
          <p:cNvSpPr txBox="1"/>
          <p:nvPr/>
        </p:nvSpPr>
        <p:spPr>
          <a:xfrm>
            <a:off x="0" y="412979"/>
            <a:ext cx="12195312" cy="92333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arlow Medium" pitchFamily="2" charset="77"/>
              </a:rPr>
              <a:t>PLAY FAIR </a:t>
            </a:r>
            <a:r>
              <a:rPr 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 </a:t>
            </a:r>
            <a:r>
              <a:rPr lang="ja-JP" altLang="en-US" sz="5400">
                <a:latin typeface="PingFang TC" panose="020B0400000000000000" pitchFamily="34" charset="-120"/>
                <a:ea typeface="PingFang TC" panose="020B0400000000000000" pitchFamily="34" charset="-120"/>
              </a:rPr>
              <a:t>公平竞争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73DC-E434-B1EA-D6F2-2AD33154215D}"/>
              </a:ext>
            </a:extLst>
          </p:cNvPr>
          <p:cNvSpPr txBox="1"/>
          <p:nvPr/>
        </p:nvSpPr>
        <p:spPr>
          <a:xfrm>
            <a:off x="675861" y="2405364"/>
            <a:ext cx="11062252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latin typeface="Barlow Medium" pitchFamily="2" charset="77"/>
              </a:rPr>
              <a:t>“An athlete is </a:t>
            </a:r>
            <a:r>
              <a:rPr lang="en-US" sz="4400" dirty="0">
                <a:solidFill>
                  <a:srgbClr val="FF0000"/>
                </a:solidFill>
                <a:latin typeface="Barlow Medium" pitchFamily="2" charset="77"/>
              </a:rPr>
              <a:t>not crowned </a:t>
            </a:r>
            <a:r>
              <a:rPr lang="en-US" sz="4400" dirty="0">
                <a:latin typeface="Barlow Medium" pitchFamily="2" charset="77"/>
              </a:rPr>
              <a:t>unless he competes according to the rules.”</a:t>
            </a:r>
            <a:r>
              <a:rPr lang="en-US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en-US" altLang="ja-JP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ja-JP" altLang="en-US" sz="4400">
                <a:latin typeface="PingFang TC" panose="020B0400000000000000" pitchFamily="34" charset="-120"/>
                <a:ea typeface="PingFang TC" panose="020B0400000000000000" pitchFamily="34" charset="-120"/>
              </a:rPr>
              <a:t> 人若在场上比武，非按规矩，就</a:t>
            </a:r>
            <a:r>
              <a:rPr lang="ja-JP" altLang="en-US" sz="44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不能得冠冕</a:t>
            </a:r>
            <a:r>
              <a:rPr lang="ja-JP" altLang="en-US" sz="4400">
                <a:latin typeface="PingFang TC" panose="020B0400000000000000" pitchFamily="34" charset="-120"/>
                <a:ea typeface="PingFang TC" panose="020B0400000000000000" pitchFamily="34" charset="-120"/>
              </a:rPr>
              <a:t>。 </a:t>
            </a:r>
            <a:r>
              <a:rPr lang="en-US" altLang="ja-JP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4400" dirty="0">
                <a:latin typeface="Barlow Medium" pitchFamily="2" charset="77"/>
              </a:rPr>
              <a:t> (v. 5) / </a:t>
            </a:r>
            <a:endParaRPr lang="en-US" sz="4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8183E1-F76A-112F-7380-D06E28FA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275187"/>
            <a:ext cx="9144000" cy="747584"/>
          </a:xfr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Timothy /</a:t>
            </a:r>
            <a:r>
              <a:rPr lang="ja-JP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提摩太后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:1-18</a:t>
            </a:r>
          </a:p>
        </p:txBody>
      </p:sp>
    </p:spTree>
    <p:extLst>
      <p:ext uri="{BB962C8B-B14F-4D97-AF65-F5344CB8AC3E}">
        <p14:creationId xmlns:p14="http://schemas.microsoft.com/office/powerpoint/2010/main" val="40711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7D11-99CE-CD57-02E2-A94E4BCB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052"/>
            <a:ext cx="9144000" cy="6370983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Barlow Medium" pitchFamily="2" charset="77"/>
              </a:rPr>
              <a:t>Play to win, because you will</a:t>
            </a:r>
            <a:br>
              <a:rPr lang="en-US" dirty="0">
                <a:latin typeface="Barlow Medium" pitchFamily="2" charset="77"/>
              </a:rPr>
            </a:br>
            <a:br>
              <a:rPr 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ja-JP" altLang="en-US">
                <a:latin typeface="PingFang TC" panose="020B0400000000000000" pitchFamily="34" charset="-120"/>
                <a:ea typeface="PingFang TC" panose="020B0400000000000000" pitchFamily="34" charset="-120"/>
              </a:rPr>
              <a:t>全力以赴地竞争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， 因为您肯定赢</a:t>
            </a:r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664E4-DC96-D95A-189E-6CF58A8A2D20}"/>
              </a:ext>
            </a:extLst>
          </p:cNvPr>
          <p:cNvSpPr txBox="1"/>
          <p:nvPr/>
        </p:nvSpPr>
        <p:spPr>
          <a:xfrm>
            <a:off x="6092687" y="834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BCBE-CF2A-14A9-1D21-B42976475B3A}"/>
              </a:ext>
            </a:extLst>
          </p:cNvPr>
          <p:cNvSpPr txBox="1"/>
          <p:nvPr/>
        </p:nvSpPr>
        <p:spPr>
          <a:xfrm>
            <a:off x="0" y="412979"/>
            <a:ext cx="12195312" cy="92333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arlow Medium" pitchFamily="2" charset="77"/>
              </a:rPr>
              <a:t>PLAY TO WIN </a:t>
            </a:r>
            <a:r>
              <a:rPr 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 </a:t>
            </a:r>
            <a:r>
              <a:rPr lang="ja-JP" altLang="en-US" sz="5400">
                <a:latin typeface="PingFang TC" panose="020B0400000000000000" pitchFamily="34" charset="-120"/>
                <a:ea typeface="PingFang TC" panose="020B0400000000000000" pitchFamily="34" charset="-120"/>
              </a:rPr>
              <a:t>全力以赴地竞争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73DC-E434-B1EA-D6F2-2AD33154215D}"/>
              </a:ext>
            </a:extLst>
          </p:cNvPr>
          <p:cNvSpPr txBox="1"/>
          <p:nvPr/>
        </p:nvSpPr>
        <p:spPr>
          <a:xfrm>
            <a:off x="564874" y="2743919"/>
            <a:ext cx="1106225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latin typeface="Barlow Medium" pitchFamily="2" charset="77"/>
              </a:rPr>
              <a:t>“Remember Jesus Christ, </a:t>
            </a:r>
            <a:r>
              <a:rPr lang="en-US" sz="4400" dirty="0">
                <a:solidFill>
                  <a:srgbClr val="FF0000"/>
                </a:solidFill>
                <a:latin typeface="Barlow Medium" pitchFamily="2" charset="77"/>
              </a:rPr>
              <a:t>risen from the dead</a:t>
            </a:r>
            <a:r>
              <a:rPr lang="en-US" sz="4400" dirty="0">
                <a:latin typeface="Barlow Medium" pitchFamily="2" charset="77"/>
              </a:rPr>
              <a:t>” </a:t>
            </a:r>
            <a:r>
              <a:rPr lang="en-US" altLang="ja-JP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  "</a:t>
            </a:r>
            <a:r>
              <a:rPr lang="ja-JP" altLang="en-US" sz="4400">
                <a:latin typeface="PingFang TC" panose="020B0400000000000000" pitchFamily="34" charset="-120"/>
                <a:ea typeface="PingFang TC" panose="020B0400000000000000" pitchFamily="34" charset="-120"/>
              </a:rPr>
              <a:t>你要记念耶稣基督</a:t>
            </a:r>
            <a:r>
              <a:rPr lang="en-US" altLang="ja-JP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… </a:t>
            </a:r>
            <a:r>
              <a:rPr lang="ja-JP" altLang="en-US" sz="4400">
                <a:latin typeface="PingFang TC" panose="020B0400000000000000" pitchFamily="34" charset="-120"/>
                <a:ea typeface="PingFang TC" panose="020B0400000000000000" pitchFamily="34" charset="-120"/>
              </a:rPr>
              <a:t>他</a:t>
            </a:r>
            <a:r>
              <a:rPr lang="ja-JP" altLang="en-US" sz="44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从死里复活</a:t>
            </a:r>
            <a:r>
              <a:rPr lang="en-US" altLang="ja-JP" sz="44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4400" dirty="0">
                <a:latin typeface="Barlow Medium" pitchFamily="2" charset="77"/>
              </a:rPr>
              <a:t> (v. 8)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8183E1-F76A-112F-7380-D06E28FA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275187"/>
            <a:ext cx="9144000" cy="747584"/>
          </a:xfr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Timothy /</a:t>
            </a:r>
            <a:r>
              <a:rPr lang="ja-JP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提摩太后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:1-18</a:t>
            </a:r>
          </a:p>
        </p:txBody>
      </p:sp>
    </p:spTree>
    <p:extLst>
      <p:ext uri="{BB962C8B-B14F-4D97-AF65-F5344CB8AC3E}">
        <p14:creationId xmlns:p14="http://schemas.microsoft.com/office/powerpoint/2010/main" val="240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BCBE-CF2A-14A9-1D21-B42976475B3A}"/>
              </a:ext>
            </a:extLst>
          </p:cNvPr>
          <p:cNvSpPr txBox="1"/>
          <p:nvPr/>
        </p:nvSpPr>
        <p:spPr>
          <a:xfrm>
            <a:off x="0" y="412979"/>
            <a:ext cx="12195312" cy="92333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arlow Medium" pitchFamily="2" charset="77"/>
              </a:rPr>
              <a:t>PLAY TO WIN </a:t>
            </a:r>
            <a:r>
              <a:rPr 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 </a:t>
            </a:r>
            <a:r>
              <a:rPr lang="ja-JP" altLang="en-US" sz="5400">
                <a:latin typeface="PingFang TC" panose="020B0400000000000000" pitchFamily="34" charset="-120"/>
                <a:ea typeface="PingFang TC" panose="020B0400000000000000" pitchFamily="34" charset="-120"/>
              </a:rPr>
              <a:t>全力以赴地竞争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73DC-E434-B1EA-D6F2-2AD33154215D}"/>
              </a:ext>
            </a:extLst>
          </p:cNvPr>
          <p:cNvSpPr txBox="1"/>
          <p:nvPr/>
        </p:nvSpPr>
        <p:spPr>
          <a:xfrm>
            <a:off x="675861" y="1431235"/>
            <a:ext cx="11062252" cy="53245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latin typeface="Barlow Medium" pitchFamily="2" charset="77"/>
              </a:rPr>
              <a:t>“The word of God is </a:t>
            </a:r>
            <a:r>
              <a:rPr lang="en-US" sz="4000" dirty="0">
                <a:solidFill>
                  <a:srgbClr val="FF0000"/>
                </a:solidFill>
                <a:latin typeface="Barlow Medium" pitchFamily="2" charset="77"/>
              </a:rPr>
              <a:t>not bound</a:t>
            </a:r>
            <a:r>
              <a:rPr lang="en-US" sz="4000" dirty="0">
                <a:latin typeface="Barlow Medium" pitchFamily="2" charset="77"/>
              </a:rPr>
              <a:t>”</a:t>
            </a:r>
            <a:r>
              <a:rPr 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en-US" altLang="ja-JP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ja-JP" altLang="en-US" sz="4000">
                <a:latin typeface="PingFang TC" panose="020B0400000000000000" pitchFamily="34" charset="-120"/>
                <a:ea typeface="PingFang TC" panose="020B0400000000000000" pitchFamily="34" charset="-120"/>
              </a:rPr>
              <a:t>神的道却</a:t>
            </a:r>
            <a:r>
              <a:rPr lang="ja-JP" altLang="en-US" sz="40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不被捆绑</a:t>
            </a:r>
            <a:r>
              <a:rPr lang="en-US" altLang="ja-JP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4000" dirty="0">
                <a:latin typeface="Barlow Medium" pitchFamily="2" charset="77"/>
              </a:rPr>
              <a:t> (v. 9)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latin typeface="Barlow Medium" pitchFamily="2" charset="77"/>
              </a:rPr>
              <a:t>“I endure everything for the sake of the </a:t>
            </a:r>
            <a:r>
              <a:rPr lang="en-US" sz="4000" dirty="0">
                <a:solidFill>
                  <a:srgbClr val="FF0000"/>
                </a:solidFill>
                <a:latin typeface="Barlow Medium" pitchFamily="2" charset="77"/>
              </a:rPr>
              <a:t>elect</a:t>
            </a:r>
            <a:r>
              <a:rPr lang="en-US" sz="4000" dirty="0">
                <a:latin typeface="Barlow Medium" pitchFamily="2" charset="77"/>
              </a:rPr>
              <a:t>”</a:t>
            </a:r>
            <a:r>
              <a:rPr 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en-US" altLang="ja-JP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ja-JP" altLang="en-US" sz="4000">
                <a:latin typeface="PingFang TC" panose="020B0400000000000000" pitchFamily="34" charset="-120"/>
                <a:ea typeface="PingFang TC" panose="020B0400000000000000" pitchFamily="34" charset="-120"/>
              </a:rPr>
              <a:t>我为</a:t>
            </a:r>
            <a:r>
              <a:rPr lang="ja-JP" altLang="en-US" sz="40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选民</a:t>
            </a:r>
            <a:r>
              <a:rPr lang="ja-JP" altLang="en-US" sz="4000">
                <a:latin typeface="PingFang TC" panose="020B0400000000000000" pitchFamily="34" charset="-120"/>
                <a:ea typeface="PingFang TC" panose="020B0400000000000000" pitchFamily="34" charset="-120"/>
              </a:rPr>
              <a:t>凡事忍耐</a:t>
            </a:r>
            <a:r>
              <a:rPr lang="en-US" altLang="ja-JP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4000" dirty="0">
                <a:latin typeface="Barlow Medium" pitchFamily="2" charset="77"/>
              </a:rPr>
              <a:t> (v. 10) 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latin typeface="Barlow Medium" pitchFamily="2" charset="77"/>
              </a:rPr>
              <a:t>“If we have died with him, </a:t>
            </a:r>
            <a:r>
              <a:rPr lang="en-US" sz="4000" dirty="0">
                <a:solidFill>
                  <a:srgbClr val="FF0000"/>
                </a:solidFill>
                <a:latin typeface="Barlow Medium" pitchFamily="2" charset="77"/>
              </a:rPr>
              <a:t>we will also live</a:t>
            </a:r>
            <a:r>
              <a:rPr lang="en-US" sz="4000" dirty="0">
                <a:latin typeface="Barlow Medium" pitchFamily="2" charset="77"/>
              </a:rPr>
              <a:t> with him; if we endure, </a:t>
            </a:r>
            <a:r>
              <a:rPr lang="en-US" sz="4000" dirty="0">
                <a:solidFill>
                  <a:srgbClr val="FF0000"/>
                </a:solidFill>
                <a:latin typeface="Barlow Medium" pitchFamily="2" charset="77"/>
              </a:rPr>
              <a:t>we will also reign </a:t>
            </a:r>
            <a:r>
              <a:rPr lang="en-US" sz="4000" dirty="0">
                <a:latin typeface="Barlow Medium" pitchFamily="2" charset="77"/>
              </a:rPr>
              <a:t>with him;”</a:t>
            </a:r>
            <a:r>
              <a:rPr 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en-US" altLang="ja-JP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ja-JP" altLang="en-US" sz="4000">
                <a:latin typeface="PingFang TC" panose="020B0400000000000000" pitchFamily="34" charset="-120"/>
                <a:ea typeface="PingFang TC" panose="020B0400000000000000" pitchFamily="34" charset="-120"/>
              </a:rPr>
              <a:t>我们若与基督同死，也</a:t>
            </a:r>
            <a:r>
              <a:rPr lang="ja-JP" altLang="en-US" sz="40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必与他同活</a:t>
            </a:r>
            <a:r>
              <a:rPr lang="en-US" altLang="ja-JP" sz="40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; </a:t>
            </a:r>
            <a:r>
              <a:rPr lang="ja-JP" altLang="en-US" sz="4000">
                <a:latin typeface="PingFang TC" panose="020B0400000000000000" pitchFamily="34" charset="-120"/>
                <a:ea typeface="PingFang TC" panose="020B0400000000000000" pitchFamily="34" charset="-120"/>
              </a:rPr>
              <a:t>我们若能忍耐，也</a:t>
            </a:r>
            <a:r>
              <a:rPr lang="ja-JP" altLang="en-US" sz="400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必和他一同作王</a:t>
            </a:r>
            <a:r>
              <a:rPr lang="ja-JP" altLang="en-US" sz="4000">
                <a:latin typeface="PingFang TC" panose="020B0400000000000000" pitchFamily="34" charset="-120"/>
                <a:ea typeface="PingFang TC" panose="020B0400000000000000" pitchFamily="34" charset="-120"/>
              </a:rPr>
              <a:t>。</a:t>
            </a:r>
            <a:r>
              <a:rPr lang="en-US" altLang="ja-JP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4000" dirty="0">
                <a:latin typeface="Barlow Medium" pitchFamily="2" charset="77"/>
              </a:rPr>
              <a:t> (v. 11-12)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8183E1-F76A-112F-7380-D06E28FA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275187"/>
            <a:ext cx="9144000" cy="747584"/>
          </a:xfr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Timothy /</a:t>
            </a:r>
            <a:r>
              <a:rPr lang="ja-JP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提摩太后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:1-18</a:t>
            </a:r>
          </a:p>
        </p:txBody>
      </p:sp>
    </p:spTree>
    <p:extLst>
      <p:ext uri="{BB962C8B-B14F-4D97-AF65-F5344CB8AC3E}">
        <p14:creationId xmlns:p14="http://schemas.microsoft.com/office/powerpoint/2010/main" val="23456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7D11-99CE-CD57-02E2-A94E4BCB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arlow Medium" pitchFamily="2" charset="77"/>
              </a:rPr>
              <a:t>2 Timothy /</a:t>
            </a:r>
            <a:r>
              <a:rPr lang="ja-JP" altLang="en-US" sz="6000">
                <a:latin typeface="PingFang TC" panose="020B0400000000000000" pitchFamily="34" charset="-120"/>
                <a:ea typeface="PingFang TC" panose="020B0400000000000000" pitchFamily="34" charset="-120"/>
              </a:rPr>
              <a:t>提摩太后</a:t>
            </a:r>
            <a:br>
              <a:rPr lang="en-US" altLang="ja-JP" sz="6000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en-US" sz="6000" dirty="0">
                <a:latin typeface="Barlow Medium" pitchFamily="2" charset="77"/>
              </a:rPr>
              <a:t>1:1-13</a:t>
            </a:r>
            <a:endParaRPr lang="en-US" dirty="0"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95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7D11-99CE-CD57-02E2-A94E4BCB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052"/>
            <a:ext cx="9144000" cy="6370983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Barlow Medium" pitchFamily="2" charset="77"/>
              </a:rPr>
              <a:t>Play the game of discipleship to win, because you will</a:t>
            </a:r>
            <a:br>
              <a:rPr lang="en-US" dirty="0">
                <a:latin typeface="Barlow Medium" pitchFamily="2" charset="77"/>
              </a:rPr>
            </a:br>
            <a:br>
              <a:rPr 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ja-JP" altLang="en-US">
                <a:latin typeface="PingFang TC" panose="020B0400000000000000" pitchFamily="34" charset="-120"/>
                <a:ea typeface="PingFang TC" panose="020B0400000000000000" pitchFamily="34" charset="-120"/>
              </a:rPr>
              <a:t>全力以赴地为门徒训练竞争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， 因为您肯定赢</a:t>
            </a:r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664E4-DC96-D95A-189E-6CF58A8A2D20}"/>
              </a:ext>
            </a:extLst>
          </p:cNvPr>
          <p:cNvSpPr txBox="1"/>
          <p:nvPr/>
        </p:nvSpPr>
        <p:spPr>
          <a:xfrm>
            <a:off x="6092687" y="834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7D11-99CE-CD57-02E2-A94E4BCB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0682"/>
            <a:ext cx="9144000" cy="3996635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Barlow Medium" pitchFamily="2" charset="77"/>
              </a:rPr>
              <a:t>Invest in the Long Game of Discipleship</a:t>
            </a:r>
            <a:br>
              <a:rPr lang="en-US" dirty="0">
                <a:latin typeface="Barlow Medium" pitchFamily="2" charset="77"/>
              </a:rPr>
            </a:br>
            <a:br>
              <a:rPr 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ja-JP" altLang="en-US">
                <a:latin typeface="PingFang TC" panose="020B0400000000000000" pitchFamily="34" charset="-120"/>
                <a:ea typeface="PingFang TC" panose="020B0400000000000000" pitchFamily="34" charset="-120"/>
              </a:rPr>
              <a:t>投资于长线门徒训练战略 </a:t>
            </a:r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28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7D11-99CE-CD57-02E2-A94E4BCB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052"/>
            <a:ext cx="9144000" cy="6370983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Barlow Medium" pitchFamily="2" charset="77"/>
              </a:rPr>
              <a:t>Play Fair</a:t>
            </a:r>
            <a:br>
              <a:rPr lang="en-US" dirty="0">
                <a:latin typeface="Barlow Medium" pitchFamily="2" charset="77"/>
              </a:rPr>
            </a:br>
            <a:br>
              <a:rPr 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ja-JP" altLang="en-US">
                <a:latin typeface="PingFang TC" panose="020B0400000000000000" pitchFamily="34" charset="-120"/>
                <a:ea typeface="PingFang TC" panose="020B0400000000000000" pitchFamily="34" charset="-120"/>
              </a:rPr>
              <a:t>公平竞争</a:t>
            </a:r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34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7D11-99CE-CD57-02E2-A94E4BCB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052"/>
            <a:ext cx="9144000" cy="6370983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Barlow Medium" pitchFamily="2" charset="77"/>
              </a:rPr>
              <a:t>Play to win, because you will</a:t>
            </a:r>
            <a:br>
              <a:rPr lang="en-US" dirty="0">
                <a:latin typeface="Barlow Medium" pitchFamily="2" charset="77"/>
              </a:rPr>
            </a:br>
            <a:br>
              <a:rPr 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ja-JP" altLang="en-US">
                <a:latin typeface="PingFang TC" panose="020B0400000000000000" pitchFamily="34" charset="-120"/>
                <a:ea typeface="PingFang TC" panose="020B0400000000000000" pitchFamily="34" charset="-120"/>
              </a:rPr>
              <a:t>全力以赴地竞争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， 因为您肯定赢</a:t>
            </a:r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664E4-DC96-D95A-189E-6CF58A8A2D20}"/>
              </a:ext>
            </a:extLst>
          </p:cNvPr>
          <p:cNvSpPr txBox="1"/>
          <p:nvPr/>
        </p:nvSpPr>
        <p:spPr>
          <a:xfrm>
            <a:off x="6092687" y="834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7D11-99CE-CD57-02E2-A94E4BCB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0682"/>
            <a:ext cx="9144000" cy="3996635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Barlow Medium" pitchFamily="2" charset="77"/>
              </a:rPr>
              <a:t>Invest in the Long Game of Discipleship</a:t>
            </a:r>
            <a:br>
              <a:rPr lang="en-US" dirty="0">
                <a:latin typeface="Barlow Medium" pitchFamily="2" charset="77"/>
              </a:rPr>
            </a:br>
            <a:br>
              <a:rPr 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ja-JP" altLang="en-US">
                <a:latin typeface="PingFang TC" panose="020B0400000000000000" pitchFamily="34" charset="-120"/>
                <a:ea typeface="PingFang TC" panose="020B0400000000000000" pitchFamily="34" charset="-120"/>
              </a:rPr>
              <a:t>投资于长线门徒训练战略 </a:t>
            </a:r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7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BCBE-CF2A-14A9-1D21-B42976475B3A}"/>
              </a:ext>
            </a:extLst>
          </p:cNvPr>
          <p:cNvSpPr txBox="1"/>
          <p:nvPr/>
        </p:nvSpPr>
        <p:spPr>
          <a:xfrm>
            <a:off x="0" y="412979"/>
            <a:ext cx="12195312" cy="92333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arlow Medium" pitchFamily="2" charset="77"/>
              </a:rPr>
              <a:t>THE LONG GAME </a:t>
            </a:r>
            <a:r>
              <a:rPr 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</a:t>
            </a:r>
            <a:r>
              <a:rPr lang="zh-CN" alt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ja-JP" altLang="en-US" sz="5400">
                <a:latin typeface="PingFang TC" panose="020B0400000000000000" pitchFamily="34" charset="-120"/>
                <a:ea typeface="PingFang TC" panose="020B0400000000000000" pitchFamily="34" charset="-120"/>
              </a:rPr>
              <a:t>长线战略 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73DC-E434-B1EA-D6F2-2AD33154215D}"/>
              </a:ext>
            </a:extLst>
          </p:cNvPr>
          <p:cNvSpPr txBox="1"/>
          <p:nvPr/>
        </p:nvSpPr>
        <p:spPr>
          <a:xfrm>
            <a:off x="675861" y="1431235"/>
            <a:ext cx="11062252" cy="48936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Barlow Medium" pitchFamily="2" charset="77"/>
              </a:rPr>
              <a:t>“what you have heard from me in the presence of many witnesses entrust to faithful men, who will be able to teach others also.”</a:t>
            </a:r>
            <a:r>
              <a:rPr lang="en-US" sz="52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ja-JP" altLang="en-US" sz="5200">
                <a:latin typeface="PingFang TC" panose="020B0400000000000000" pitchFamily="34" charset="-120"/>
                <a:ea typeface="PingFang TC" panose="020B0400000000000000" pitchFamily="34" charset="-120"/>
              </a:rPr>
              <a:t>你在许多见证人面前听见我所教训的，也要交托那忠心能教导别人的人</a:t>
            </a:r>
            <a:r>
              <a:rPr lang="en-US" altLang="ja-JP" sz="52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5200" dirty="0">
                <a:latin typeface="Barlow Medium" pitchFamily="2" charset="77"/>
              </a:rPr>
              <a:t> (v. 2)</a:t>
            </a:r>
            <a:endParaRPr lang="en-US" sz="52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8183E1-F76A-112F-7380-D06E28FA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275187"/>
            <a:ext cx="9144000" cy="747584"/>
          </a:xfr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Timothy /</a:t>
            </a:r>
            <a:r>
              <a:rPr lang="ja-JP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提摩太后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:1-18</a:t>
            </a:r>
          </a:p>
        </p:txBody>
      </p:sp>
    </p:spTree>
    <p:extLst>
      <p:ext uri="{BB962C8B-B14F-4D97-AF65-F5344CB8AC3E}">
        <p14:creationId xmlns:p14="http://schemas.microsoft.com/office/powerpoint/2010/main" val="32392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BCBE-CF2A-14A9-1D21-B42976475B3A}"/>
              </a:ext>
            </a:extLst>
          </p:cNvPr>
          <p:cNvSpPr txBox="1"/>
          <p:nvPr/>
        </p:nvSpPr>
        <p:spPr>
          <a:xfrm>
            <a:off x="0" y="412979"/>
            <a:ext cx="12195312" cy="92333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arlow Medium" pitchFamily="2" charset="77"/>
              </a:rPr>
              <a:t>THE LONG GAME </a:t>
            </a:r>
            <a:r>
              <a:rPr 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/</a:t>
            </a:r>
            <a:r>
              <a:rPr lang="zh-CN" altLang="en-US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ja-JP" altLang="en-US" sz="5400">
                <a:latin typeface="PingFang TC" panose="020B0400000000000000" pitchFamily="34" charset="-120"/>
                <a:ea typeface="PingFang TC" panose="020B0400000000000000" pitchFamily="34" charset="-120"/>
              </a:rPr>
              <a:t>长线战略 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73DC-E434-B1EA-D6F2-2AD33154215D}"/>
              </a:ext>
            </a:extLst>
          </p:cNvPr>
          <p:cNvSpPr txBox="1"/>
          <p:nvPr/>
        </p:nvSpPr>
        <p:spPr>
          <a:xfrm>
            <a:off x="675861" y="1431235"/>
            <a:ext cx="11062252" cy="48936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Barlow Medium" pitchFamily="2" charset="77"/>
              </a:rPr>
              <a:t>“what you have heard from me in the presence of many witnesses </a:t>
            </a:r>
            <a:r>
              <a:rPr lang="en-US" sz="5200" dirty="0">
                <a:solidFill>
                  <a:srgbClr val="FF0000"/>
                </a:solidFill>
                <a:latin typeface="Barlow Medium" pitchFamily="2" charset="77"/>
              </a:rPr>
              <a:t>entrust</a:t>
            </a:r>
            <a:r>
              <a:rPr lang="en-US" sz="5200" dirty="0">
                <a:latin typeface="Barlow Medium" pitchFamily="2" charset="77"/>
              </a:rPr>
              <a:t> to faithful men, who will be able to teach others also.”</a:t>
            </a:r>
            <a:r>
              <a:rPr lang="en-US" sz="5200" dirty="0">
                <a:latin typeface="PingFang TC" panose="020B0400000000000000" pitchFamily="34" charset="-120"/>
                <a:ea typeface="PingFang TC" panose="020B0400000000000000" pitchFamily="34" charset="-120"/>
              </a:rPr>
              <a:t> / </a:t>
            </a:r>
            <a:r>
              <a:rPr lang="ja-JP" altLang="en-US" sz="5200">
                <a:latin typeface="PingFang TC" panose="020B0400000000000000" pitchFamily="34" charset="-120"/>
                <a:ea typeface="PingFang TC" panose="020B0400000000000000" pitchFamily="34" charset="-120"/>
              </a:rPr>
              <a:t>你在许多见证人面前听见我所教训的，也要交托那忠心能教导别人的人</a:t>
            </a:r>
            <a:r>
              <a:rPr lang="en-US" altLang="ja-JP" sz="5200" dirty="0">
                <a:latin typeface="PingFang TC" panose="020B0400000000000000" pitchFamily="34" charset="-120"/>
                <a:ea typeface="PingFang TC" panose="020B0400000000000000" pitchFamily="34" charset="-120"/>
              </a:rPr>
              <a:t>"</a:t>
            </a:r>
            <a:r>
              <a:rPr lang="en-US" sz="5200" dirty="0">
                <a:latin typeface="Barlow Medium" pitchFamily="2" charset="77"/>
              </a:rPr>
              <a:t> (v. 2)</a:t>
            </a:r>
            <a:endParaRPr lang="en-US" sz="52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8183E1-F76A-112F-7380-D06E28FA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275187"/>
            <a:ext cx="9144000" cy="747584"/>
          </a:xfrm>
          <a:effectLst>
            <a:outerShdw blurRad="762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Timothy /</a:t>
            </a:r>
            <a:r>
              <a:rPr lang="ja-JP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提摩太后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:1-18</a:t>
            </a:r>
          </a:p>
        </p:txBody>
      </p:sp>
    </p:spTree>
    <p:extLst>
      <p:ext uri="{BB962C8B-B14F-4D97-AF65-F5344CB8AC3E}">
        <p14:creationId xmlns:p14="http://schemas.microsoft.com/office/powerpoint/2010/main" val="1767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601</Words>
  <Application>Microsoft Macintosh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KaiTi</vt:lpstr>
      <vt:lpstr>PingFang TC</vt:lpstr>
      <vt:lpstr>Arial</vt:lpstr>
      <vt:lpstr>Barlow</vt:lpstr>
      <vt:lpstr>Barlow Medium</vt:lpstr>
      <vt:lpstr>Calibri</vt:lpstr>
      <vt:lpstr>Office Theme</vt:lpstr>
      <vt:lpstr>The Long Game of Discipleship  打门徒训练的持久比赛</vt:lpstr>
      <vt:lpstr>2 Timothy /提摩太后 1:1-13</vt:lpstr>
      <vt:lpstr>Play the game of discipleship to win, because you will  全力以赴地为门徒训练竞争， 因为您肯定赢</vt:lpstr>
      <vt:lpstr>Invest in the Long Game of Discipleship  投资于长线门徒训练战略 </vt:lpstr>
      <vt:lpstr>Play Fair  公平竞争</vt:lpstr>
      <vt:lpstr>Play to win, because you will  全力以赴地竞争， 因为您肯定赢</vt:lpstr>
      <vt:lpstr>Invest in the Long Game of Discipleship  投资于长线门徒训练战略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Play Fair  公平竞争</vt:lpstr>
      <vt:lpstr>PowerPoint Presentation</vt:lpstr>
      <vt:lpstr>PowerPoint Presentation</vt:lpstr>
      <vt:lpstr>PowerPoint Presentation</vt:lpstr>
      <vt:lpstr>Play to win, because you will  全力以赴地竞争， 因为您肯定赢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Jsa</dc:creator>
  <cp:lastModifiedBy>David Jsa</cp:lastModifiedBy>
  <cp:revision>6</cp:revision>
  <dcterms:created xsi:type="dcterms:W3CDTF">2022-11-19T21:24:12Z</dcterms:created>
  <dcterms:modified xsi:type="dcterms:W3CDTF">2023-02-11T02:51:07Z</dcterms:modified>
</cp:coreProperties>
</file>