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277" r:id="rId6"/>
    <p:sldId id="278" r:id="rId7"/>
    <p:sldId id="272" r:id="rId8"/>
    <p:sldId id="268" r:id="rId9"/>
    <p:sldId id="279" r:id="rId10"/>
    <p:sldId id="280" r:id="rId11"/>
    <p:sldId id="281" r:id="rId12"/>
    <p:sldId id="282" r:id="rId13"/>
    <p:sldId id="261" r:id="rId14"/>
    <p:sldId id="274"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8" r:id="rId30"/>
    <p:sldId id="297"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97" autoAdjust="0"/>
    <p:restoredTop sz="94598" autoAdjust="0"/>
  </p:normalViewPr>
  <p:slideViewPr>
    <p:cSldViewPr snapToGrid="0">
      <p:cViewPr>
        <p:scale>
          <a:sx n="155" d="100"/>
          <a:sy n="155" d="100"/>
        </p:scale>
        <p:origin x="1840" y="1648"/>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B580E-BB12-458A-8A67-A4E85A97E57A}" type="datetimeFigureOut">
              <a:rPr lang="en-US" smtClean="0"/>
              <a:t>2/15/23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f9262ee2f_0_26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f9262ee2f_0_26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717996"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6" name="Google Shape;46;p14"/>
          <p:cNvSpPr txBox="1">
            <a:spLocks noGrp="1"/>
          </p:cNvSpPr>
          <p:nvPr>
            <p:ph type="subTitle" idx="1"/>
          </p:nvPr>
        </p:nvSpPr>
        <p:spPr>
          <a:xfrm>
            <a:off x="4717996"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7" name="Google Shape;47;p14"/>
          <p:cNvSpPr txBox="1">
            <a:spLocks noGrp="1"/>
          </p:cNvSpPr>
          <p:nvPr>
            <p:ph type="title" idx="2"/>
          </p:nvPr>
        </p:nvSpPr>
        <p:spPr>
          <a:xfrm>
            <a:off x="8038071"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8" name="Google Shape;48;p14"/>
          <p:cNvSpPr txBox="1">
            <a:spLocks noGrp="1"/>
          </p:cNvSpPr>
          <p:nvPr>
            <p:ph type="subTitle" idx="3"/>
          </p:nvPr>
        </p:nvSpPr>
        <p:spPr>
          <a:xfrm>
            <a:off x="8038071"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9" name="Google Shape;49;p14"/>
          <p:cNvSpPr txBox="1">
            <a:spLocks noGrp="1"/>
          </p:cNvSpPr>
          <p:nvPr>
            <p:ph type="title" idx="4"/>
          </p:nvPr>
        </p:nvSpPr>
        <p:spPr>
          <a:xfrm>
            <a:off x="1397929"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50" name="Google Shape;50;p14"/>
          <p:cNvSpPr txBox="1">
            <a:spLocks noGrp="1"/>
          </p:cNvSpPr>
          <p:nvPr>
            <p:ph type="subTitle" idx="5"/>
          </p:nvPr>
        </p:nvSpPr>
        <p:spPr>
          <a:xfrm>
            <a:off x="1397929"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51" name="Google Shape;51;p14"/>
          <p:cNvSpPr txBox="1">
            <a:spLocks noGrp="1"/>
          </p:cNvSpPr>
          <p:nvPr>
            <p:ph type="title" idx="6" hasCustomPrompt="1"/>
          </p:nvPr>
        </p:nvSpPr>
        <p:spPr>
          <a:xfrm>
            <a:off x="1397933"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2" name="Google Shape;52;p14"/>
          <p:cNvSpPr txBox="1">
            <a:spLocks noGrp="1"/>
          </p:cNvSpPr>
          <p:nvPr>
            <p:ph type="title" idx="7" hasCustomPrompt="1"/>
          </p:nvPr>
        </p:nvSpPr>
        <p:spPr>
          <a:xfrm>
            <a:off x="4718000"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3" name="Google Shape;53;p14"/>
          <p:cNvSpPr txBox="1">
            <a:spLocks noGrp="1"/>
          </p:cNvSpPr>
          <p:nvPr>
            <p:ph type="title" idx="8" hasCustomPrompt="1"/>
          </p:nvPr>
        </p:nvSpPr>
        <p:spPr>
          <a:xfrm>
            <a:off x="8038067"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Tree>
    <p:extLst>
      <p:ext uri="{BB962C8B-B14F-4D97-AF65-F5344CB8AC3E}">
        <p14:creationId xmlns:p14="http://schemas.microsoft.com/office/powerpoint/2010/main" val="124675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 id="2147483673" r:id="rId20"/>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58" name="Google Shape;158;p36"/>
          <p:cNvSpPr txBox="1">
            <a:spLocks noGrp="1"/>
          </p:cNvSpPr>
          <p:nvPr>
            <p:ph type="title" idx="6"/>
          </p:nvPr>
        </p:nvSpPr>
        <p:spPr>
          <a:xfrm>
            <a:off x="1397933" y="2360933"/>
            <a:ext cx="2756000" cy="965200"/>
          </a:xfrm>
          <a:prstGeom prst="rect">
            <a:avLst/>
          </a:prstGeom>
        </p:spPr>
        <p:txBody>
          <a:bodyPr spcFirstLastPara="1" vert="horz" wrap="square" lIns="121900" tIns="121900" rIns="121900" bIns="121900" rtlCol="0" anchor="b" anchorCtr="0">
            <a:noAutofit/>
          </a:bodyPr>
          <a:lstStyle/>
          <a:p>
            <a:r>
              <a:rPr lang="en"/>
              <a:t>普通话</a:t>
            </a:r>
            <a:endParaRPr/>
          </a:p>
        </p:txBody>
      </p:sp>
      <p:sp>
        <p:nvSpPr>
          <p:cNvPr id="159" name="Google Shape;159;p36"/>
          <p:cNvSpPr txBox="1">
            <a:spLocks noGrp="1"/>
          </p:cNvSpPr>
          <p:nvPr>
            <p:ph type="title" idx="7"/>
          </p:nvPr>
        </p:nvSpPr>
        <p:spPr>
          <a:xfrm>
            <a:off x="4718000" y="2360933"/>
            <a:ext cx="2756000" cy="965200"/>
          </a:xfrm>
          <a:prstGeom prst="rect">
            <a:avLst/>
          </a:prstGeom>
        </p:spPr>
        <p:txBody>
          <a:bodyPr spcFirstLastPara="1" vert="horz" wrap="square" lIns="121900" tIns="121900" rIns="121900" bIns="121900" rtlCol="0" anchor="b" anchorCtr="0">
            <a:noAutofit/>
          </a:bodyPr>
          <a:lstStyle/>
          <a:p>
            <a:r>
              <a:rPr lang="en"/>
              <a:t>广东话</a:t>
            </a:r>
            <a:endParaRPr/>
          </a:p>
        </p:txBody>
      </p:sp>
      <p:sp>
        <p:nvSpPr>
          <p:cNvPr id="160" name="Google Shape;160;p36"/>
          <p:cNvSpPr txBox="1">
            <a:spLocks noGrp="1"/>
          </p:cNvSpPr>
          <p:nvPr>
            <p:ph type="title" idx="8"/>
          </p:nvPr>
        </p:nvSpPr>
        <p:spPr>
          <a:xfrm>
            <a:off x="8038067" y="2360933"/>
            <a:ext cx="2756000" cy="965200"/>
          </a:xfrm>
          <a:prstGeom prst="rect">
            <a:avLst/>
          </a:prstGeom>
        </p:spPr>
        <p:txBody>
          <a:bodyPr spcFirstLastPara="1" vert="horz" wrap="square" lIns="121900" tIns="121900" rIns="121900" bIns="121900" rtlCol="0" anchor="b" anchorCtr="0">
            <a:noAutofit/>
          </a:bodyPr>
          <a:lstStyle/>
          <a:p>
            <a:r>
              <a:rPr lang="en"/>
              <a:t>English</a:t>
            </a:r>
            <a:endParaRPr/>
          </a:p>
        </p:txBody>
      </p:sp>
      <p:cxnSp>
        <p:nvCxnSpPr>
          <p:cNvPr id="161" name="Google Shape;161;p36"/>
          <p:cNvCxnSpPr/>
          <p:nvPr/>
        </p:nvCxnSpPr>
        <p:spPr>
          <a:xfrm>
            <a:off x="2511133" y="3394880"/>
            <a:ext cx="5296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62" name="Google Shape;162;p36"/>
          <p:cNvCxnSpPr/>
          <p:nvPr/>
        </p:nvCxnSpPr>
        <p:spPr>
          <a:xfrm>
            <a:off x="5831200" y="3394880"/>
            <a:ext cx="5296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63" name="Google Shape;163;p36"/>
          <p:cNvCxnSpPr/>
          <p:nvPr/>
        </p:nvCxnSpPr>
        <p:spPr>
          <a:xfrm>
            <a:off x="9151267" y="3394880"/>
            <a:ext cx="5296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64" name="Google Shape;164;p36"/>
          <p:cNvPicPr preferRelativeResize="0"/>
          <p:nvPr/>
        </p:nvPicPr>
        <p:blipFill>
          <a:blip r:embed="rId3">
            <a:alphaModFix/>
          </a:blip>
          <a:stretch>
            <a:fillRect/>
          </a:stretch>
        </p:blipFill>
        <p:spPr>
          <a:xfrm>
            <a:off x="5127164" y="3575301"/>
            <a:ext cx="1937667" cy="1937700"/>
          </a:xfrm>
          <a:prstGeom prst="rect">
            <a:avLst/>
          </a:prstGeom>
          <a:noFill/>
          <a:ln>
            <a:noFill/>
          </a:ln>
        </p:spPr>
      </p:pic>
      <p:pic>
        <p:nvPicPr>
          <p:cNvPr id="165" name="Google Shape;165;p36"/>
          <p:cNvPicPr preferRelativeResize="0"/>
          <p:nvPr/>
        </p:nvPicPr>
        <p:blipFill>
          <a:blip r:embed="rId4">
            <a:alphaModFix/>
          </a:blip>
          <a:stretch>
            <a:fillRect/>
          </a:stretch>
        </p:blipFill>
        <p:spPr>
          <a:xfrm>
            <a:off x="1807100" y="3575317"/>
            <a:ext cx="1937667" cy="1937667"/>
          </a:xfrm>
          <a:prstGeom prst="rect">
            <a:avLst/>
          </a:prstGeom>
          <a:noFill/>
          <a:ln>
            <a:noFill/>
          </a:ln>
        </p:spPr>
      </p:pic>
      <p:pic>
        <p:nvPicPr>
          <p:cNvPr id="166" name="Google Shape;166;p36"/>
          <p:cNvPicPr preferRelativeResize="0"/>
          <p:nvPr/>
        </p:nvPicPr>
        <p:blipFill>
          <a:blip r:embed="rId5">
            <a:alphaModFix/>
          </a:blip>
          <a:stretch>
            <a:fillRect/>
          </a:stretch>
        </p:blipFill>
        <p:spPr>
          <a:xfrm>
            <a:off x="8447233" y="3575317"/>
            <a:ext cx="1937667" cy="19376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4B0064AC-1DB4-4495-E5F1-DB0E251A504E}"/>
              </a:ext>
            </a:extLst>
          </p:cNvPr>
          <p:cNvSpPr>
            <a:spLocks noGrp="1"/>
          </p:cNvSpPr>
          <p:nvPr>
            <p:ph type="sldNum" sz="quarter" idx="12"/>
          </p:nvPr>
        </p:nvSpPr>
        <p:spPr>
          <a:xfrm>
            <a:off x="10518474" y="6356350"/>
            <a:ext cx="1414733" cy="365125"/>
          </a:xfrm>
        </p:spPr>
        <p:txBody>
          <a:bodyPr/>
          <a:lstStyle/>
          <a:p>
            <a:pPr>
              <a:spcAft>
                <a:spcPts val="600"/>
              </a:spcAft>
            </a:pPr>
            <a:fld id="{AE208ADF-3ADD-483D-A721-14E3EEE2C135}" type="slidenum">
              <a:rPr lang="en-US" smtClean="0"/>
              <a:pPr>
                <a:spcAft>
                  <a:spcPts val="600"/>
                </a:spcAft>
              </a:pPr>
              <a:t>10</a:t>
            </a:fld>
            <a:endParaRPr lang="en-US"/>
          </a:p>
        </p:txBody>
      </p:sp>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684361" y="428903"/>
            <a:ext cx="3071005" cy="3051391"/>
          </a:xfrm>
        </p:spPr>
        <p:txBody>
          <a:bodyPr anchor="b">
            <a:normAutofit/>
          </a:bodyPr>
          <a:lstStyle/>
          <a:p>
            <a:r>
              <a:rPr lang="en-US" dirty="0">
                <a:solidFill>
                  <a:schemeClr val="tx2">
                    <a:alpha val="75000"/>
                  </a:schemeClr>
                </a:solidFill>
              </a:rPr>
              <a:t>What is meditation?</a:t>
            </a:r>
            <a:br>
              <a:rPr lang="en-US" dirty="0">
                <a:solidFill>
                  <a:schemeClr val="tx2">
                    <a:alpha val="75000"/>
                  </a:schemeClr>
                </a:solidFill>
              </a:rPr>
            </a:br>
            <a:r>
              <a:rPr lang="zh-TW" altLang="en-US" dirty="0">
                <a:solidFill>
                  <a:schemeClr val="tx2">
                    <a:alpha val="75000"/>
                  </a:schemeClr>
                </a:solidFill>
              </a:rPr>
              <a:t>什么是冥想？</a:t>
            </a:r>
            <a:endParaRPr lang="en-US" dirty="0">
              <a:solidFill>
                <a:schemeClr val="tx2">
                  <a:alpha val="75000"/>
                </a:schemeClr>
              </a:solidFill>
            </a:endParaRPr>
          </a:p>
        </p:txBody>
      </p:sp>
      <p:sp>
        <p:nvSpPr>
          <p:cNvPr id="3" name="Subtitle 2">
            <a:extLst>
              <a:ext uri="{FF2B5EF4-FFF2-40B4-BE49-F238E27FC236}">
                <a16:creationId xmlns:a16="http://schemas.microsoft.com/office/drawing/2014/main" id="{70DAD0D3-3611-4738-8AC3-77B22099B278}"/>
              </a:ext>
            </a:extLst>
          </p:cNvPr>
          <p:cNvSpPr>
            <a:spLocks noGrp="1"/>
          </p:cNvSpPr>
          <p:nvPr>
            <p:ph type="subTitle" idx="1"/>
          </p:nvPr>
        </p:nvSpPr>
        <p:spPr>
          <a:xfrm>
            <a:off x="744876" y="5116529"/>
            <a:ext cx="2948684" cy="955497"/>
          </a:xfrm>
        </p:spPr>
        <p:txBody>
          <a:bodyPr>
            <a:normAutofit/>
          </a:bodyPr>
          <a:lstStyle/>
          <a:p>
            <a:r>
              <a:rPr lang="en-US" dirty="0"/>
              <a:t>Q1</a:t>
            </a:r>
          </a:p>
        </p:txBody>
      </p:sp>
      <p:pic>
        <p:nvPicPr>
          <p:cNvPr id="6" name="Picture Placeholder 5" descr="Person wearing yellow">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rotWithShape="1">
          <a:blip r:embed="rId2"/>
          <a:stretch/>
        </p:blipFill>
        <p:spPr>
          <a:xfrm>
            <a:off x="4383024" y="822754"/>
            <a:ext cx="7808976" cy="5212491"/>
          </a:xfrm>
          <a:noFill/>
        </p:spPr>
      </p:pic>
    </p:spTree>
    <p:extLst>
      <p:ext uri="{BB962C8B-B14F-4D97-AF65-F5344CB8AC3E}">
        <p14:creationId xmlns:p14="http://schemas.microsoft.com/office/powerpoint/2010/main" val="47718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81330-A59C-4CCA-93EA-79083C5686A1}"/>
              </a:ext>
            </a:extLst>
          </p:cNvPr>
          <p:cNvSpPr>
            <a:spLocks noGrp="1"/>
          </p:cNvSpPr>
          <p:nvPr>
            <p:ph type="ctrTitle"/>
          </p:nvPr>
        </p:nvSpPr>
        <p:spPr>
          <a:xfrm>
            <a:off x="653733" y="1679440"/>
            <a:ext cx="10890565" cy="1245370"/>
          </a:xfrm>
        </p:spPr>
        <p:txBody>
          <a:bodyPr anchor="ctr">
            <a:normAutofit/>
          </a:bodyPr>
          <a:lstStyle/>
          <a:p>
            <a:pPr>
              <a:lnSpc>
                <a:spcPct val="90000"/>
              </a:lnSpc>
            </a:pPr>
            <a:r>
              <a:rPr lang="en-US" sz="3400" dirty="0"/>
              <a:t>Not all meditation is the same</a:t>
            </a:r>
            <a:br>
              <a:rPr lang="en-US" sz="3400" dirty="0"/>
            </a:br>
            <a:r>
              <a:rPr lang="zh-TW" altLang="en-US" sz="3400" dirty="0"/>
              <a:t>并非所有的冥想都是一样的</a:t>
            </a:r>
            <a:endParaRPr lang="en-US" sz="3400" dirty="0"/>
          </a:p>
        </p:txBody>
      </p:sp>
      <p:pic>
        <p:nvPicPr>
          <p:cNvPr id="12" name="Picture Placeholder 11" descr="Man doing yoga">
            <a:extLst>
              <a:ext uri="{FF2B5EF4-FFF2-40B4-BE49-F238E27FC236}">
                <a16:creationId xmlns:a16="http://schemas.microsoft.com/office/drawing/2014/main" id="{D02C0205-A11E-4DF2-B9A8-C616DB7216AA}"/>
              </a:ext>
            </a:extLst>
          </p:cNvPr>
          <p:cNvPicPr>
            <a:picLocks noGrp="1" noChangeAspect="1"/>
          </p:cNvPicPr>
          <p:nvPr>
            <p:ph type="pic" sz="quarter" idx="13"/>
          </p:nvPr>
        </p:nvPicPr>
        <p:blipFill rotWithShape="1">
          <a:blip r:embed="rId2"/>
          <a:srcRect t="1954" r="4" b="9243"/>
          <a:stretch/>
        </p:blipFill>
        <p:spPr>
          <a:xfrm>
            <a:off x="658368" y="3063240"/>
            <a:ext cx="5321808" cy="3154680"/>
          </a:xfrm>
          <a:noFill/>
        </p:spPr>
      </p:pic>
      <p:pic>
        <p:nvPicPr>
          <p:cNvPr id="10" name="Picture Placeholder 9" descr="Person sitting in a yoga pose">
            <a:extLst>
              <a:ext uri="{FF2B5EF4-FFF2-40B4-BE49-F238E27FC236}">
                <a16:creationId xmlns:a16="http://schemas.microsoft.com/office/drawing/2014/main" id="{48765F05-80B5-4B6A-BBB4-6BF3882823F7}"/>
              </a:ext>
            </a:extLst>
          </p:cNvPr>
          <p:cNvPicPr>
            <a:picLocks noGrp="1" noChangeAspect="1"/>
          </p:cNvPicPr>
          <p:nvPr>
            <p:ph type="pic" sz="quarter" idx="14"/>
          </p:nvPr>
        </p:nvPicPr>
        <p:blipFill rotWithShape="1">
          <a:blip r:embed="rId3"/>
          <a:srcRect t="11193" r="4" b="4"/>
          <a:stretch/>
        </p:blipFill>
        <p:spPr>
          <a:xfrm>
            <a:off x="6217920" y="3063240"/>
            <a:ext cx="5321808" cy="3154680"/>
          </a:xfrm>
          <a:noFill/>
        </p:spPr>
      </p:pic>
      <p:sp>
        <p:nvSpPr>
          <p:cNvPr id="22" name="Slide Number Placeholder 21">
            <a:extLst>
              <a:ext uri="{FF2B5EF4-FFF2-40B4-BE49-F238E27FC236}">
                <a16:creationId xmlns:a16="http://schemas.microsoft.com/office/drawing/2014/main" id="{6BB31DF5-C74E-43EC-894C-2E5DC0D59A04}"/>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11</a:t>
            </a:fld>
            <a:endParaRPr lang="en-US"/>
          </a:p>
        </p:txBody>
      </p:sp>
    </p:spTree>
    <p:extLst>
      <p:ext uri="{BB962C8B-B14F-4D97-AF65-F5344CB8AC3E}">
        <p14:creationId xmlns:p14="http://schemas.microsoft.com/office/powerpoint/2010/main" val="86743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5828BAB-1467-370C-219D-7B0DD0650881}"/>
              </a:ext>
            </a:extLst>
          </p:cNvPr>
          <p:cNvSpPr>
            <a:spLocks noGrp="1"/>
          </p:cNvSpPr>
          <p:nvPr>
            <p:ph type="sldNum" sz="quarter" idx="4294967295"/>
          </p:nvPr>
        </p:nvSpPr>
        <p:spPr>
          <a:xfrm>
            <a:off x="10777538" y="6356350"/>
            <a:ext cx="1414462" cy="365125"/>
          </a:xfrm>
        </p:spPr>
        <p:txBody>
          <a:bodyPr/>
          <a:lstStyle/>
          <a:p>
            <a:fld id="{AE208ADF-3ADD-483D-A721-14E3EEE2C135}" type="slidenum">
              <a:rPr lang="en-US" smtClean="0"/>
              <a:pPr/>
              <a:t>12</a:t>
            </a:fld>
            <a:endParaRPr lang="en-US" dirty="0"/>
          </a:p>
        </p:txBody>
      </p:sp>
      <p:pic>
        <p:nvPicPr>
          <p:cNvPr id="10" name="Graphic 9" descr="Sort with solid fill">
            <a:extLst>
              <a:ext uri="{FF2B5EF4-FFF2-40B4-BE49-F238E27FC236}">
                <a16:creationId xmlns:a16="http://schemas.microsoft.com/office/drawing/2014/main" id="{D3B12484-87D6-9EB4-05F7-F1117ACA4B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0209" y="2123209"/>
            <a:ext cx="2611582" cy="2611582"/>
          </a:xfrm>
          <a:prstGeom prst="rect">
            <a:avLst/>
          </a:prstGeom>
        </p:spPr>
      </p:pic>
      <p:sp>
        <p:nvSpPr>
          <p:cNvPr id="11" name="TextBox 10">
            <a:extLst>
              <a:ext uri="{FF2B5EF4-FFF2-40B4-BE49-F238E27FC236}">
                <a16:creationId xmlns:a16="http://schemas.microsoft.com/office/drawing/2014/main" id="{7FC83296-69FE-A5BE-B55B-81F968242E2D}"/>
              </a:ext>
            </a:extLst>
          </p:cNvPr>
          <p:cNvSpPr txBox="1"/>
          <p:nvPr/>
        </p:nvSpPr>
        <p:spPr>
          <a:xfrm>
            <a:off x="7401791" y="3288241"/>
            <a:ext cx="2292626" cy="1446550"/>
          </a:xfrm>
          <a:prstGeom prst="rect">
            <a:avLst/>
          </a:prstGeom>
          <a:noFill/>
        </p:spPr>
        <p:txBody>
          <a:bodyPr wrap="square" rtlCol="0">
            <a:spAutoFit/>
          </a:bodyPr>
          <a:lstStyle/>
          <a:p>
            <a:r>
              <a:rPr lang="en-US" sz="8800" dirty="0"/>
              <a:t>Self</a:t>
            </a:r>
          </a:p>
        </p:txBody>
      </p:sp>
      <p:sp>
        <p:nvSpPr>
          <p:cNvPr id="12" name="TextBox 11">
            <a:extLst>
              <a:ext uri="{FF2B5EF4-FFF2-40B4-BE49-F238E27FC236}">
                <a16:creationId xmlns:a16="http://schemas.microsoft.com/office/drawing/2014/main" id="{55969FBC-7D46-F732-BC0E-7D008EECEDF2}"/>
              </a:ext>
            </a:extLst>
          </p:cNvPr>
          <p:cNvSpPr txBox="1"/>
          <p:nvPr/>
        </p:nvSpPr>
        <p:spPr>
          <a:xfrm>
            <a:off x="2657061" y="2258463"/>
            <a:ext cx="2292626" cy="1446550"/>
          </a:xfrm>
          <a:prstGeom prst="rect">
            <a:avLst/>
          </a:prstGeom>
          <a:noFill/>
        </p:spPr>
        <p:txBody>
          <a:bodyPr wrap="square" rtlCol="0">
            <a:spAutoFit/>
          </a:bodyPr>
          <a:lstStyle/>
          <a:p>
            <a:r>
              <a:rPr lang="en-US" sz="8800" dirty="0"/>
              <a:t>God</a:t>
            </a:r>
          </a:p>
        </p:txBody>
      </p:sp>
    </p:spTree>
    <p:extLst>
      <p:ext uri="{BB962C8B-B14F-4D97-AF65-F5344CB8AC3E}">
        <p14:creationId xmlns:p14="http://schemas.microsoft.com/office/powerpoint/2010/main" val="2818571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30E5-DEF8-DF16-5DBE-05C33DE2032F}"/>
              </a:ext>
            </a:extLst>
          </p:cNvPr>
          <p:cNvSpPr>
            <a:spLocks noGrp="1"/>
          </p:cNvSpPr>
          <p:nvPr>
            <p:ph type="title"/>
          </p:nvPr>
        </p:nvSpPr>
        <p:spPr>
          <a:xfrm>
            <a:off x="838200" y="1095633"/>
            <a:ext cx="10515600" cy="3442968"/>
          </a:xfrm>
        </p:spPr>
        <p:txBody>
          <a:bodyPr anchor="b">
            <a:normAutofit/>
          </a:bodyPr>
          <a:lstStyle/>
          <a:p>
            <a:r>
              <a:rPr lang="en-US" sz="2400" dirty="0">
                <a:effectLst/>
              </a:rPr>
              <a:t>But living a just and holy life requires one to be capable of an objective and impartial evaluation of things: to love things, that is to say, in the right order, so that you do not love what is not to be loved, or fail to love what is to be loved, or have a greater love for what should be loved less, or an equal love for things that should be loved less or more, or a lesser or greater love for things that should be loved equally.</a:t>
            </a:r>
            <a:br>
              <a:rPr lang="en-US" sz="2400" dirty="0">
                <a:effectLst/>
              </a:rPr>
            </a:br>
            <a:r>
              <a:rPr lang="zh-TW" altLang="en-US" sz="2400" dirty="0">
                <a:effectLst/>
              </a:rPr>
              <a:t>过一个公正圣洁的生活需要一个人能够客观公正地评价事物：爱事物，也就是说，以正确的顺序爱事物，这样你就不会去爱那些不该爱的， 或未能爱该爱的 ，或者对不应该爱的东西有更大的爱，或者对应该更少或更多爱的事物有平等的爱，或者对应该被平等爱的事物有更少或更多的爱。</a:t>
            </a:r>
            <a:endParaRPr lang="en-US" sz="2400" dirty="0"/>
          </a:p>
        </p:txBody>
      </p:sp>
      <p:sp>
        <p:nvSpPr>
          <p:cNvPr id="3" name="Subtitle 2">
            <a:extLst>
              <a:ext uri="{FF2B5EF4-FFF2-40B4-BE49-F238E27FC236}">
                <a16:creationId xmlns:a16="http://schemas.microsoft.com/office/drawing/2014/main" id="{F1E7A11A-0EE6-4BEA-0450-C186635AAFF8}"/>
              </a:ext>
            </a:extLst>
          </p:cNvPr>
          <p:cNvSpPr>
            <a:spLocks noGrp="1"/>
          </p:cNvSpPr>
          <p:nvPr>
            <p:ph type="body" idx="1"/>
          </p:nvPr>
        </p:nvSpPr>
        <p:spPr>
          <a:xfrm>
            <a:off x="831850" y="4826924"/>
            <a:ext cx="10515600" cy="1262726"/>
          </a:xfrm>
        </p:spPr>
        <p:txBody>
          <a:bodyPr>
            <a:normAutofit/>
          </a:bodyPr>
          <a:lstStyle/>
          <a:p>
            <a:r>
              <a:rPr lang="en-US" dirty="0"/>
              <a:t>—Augustine of Hippo, </a:t>
            </a:r>
            <a:r>
              <a:rPr lang="en-US" i="1" dirty="0"/>
              <a:t>The City of God</a:t>
            </a:r>
          </a:p>
          <a:p>
            <a:r>
              <a:rPr lang="en-US" dirty="0"/>
              <a:t>—</a:t>
            </a:r>
            <a:r>
              <a:rPr lang="zh-TW" altLang="en-US" i="1" dirty="0"/>
              <a:t>河马的奥古斯丁，上帝之城</a:t>
            </a:r>
            <a:endParaRPr lang="en-US" i="1" dirty="0"/>
          </a:p>
        </p:txBody>
      </p:sp>
    </p:spTree>
    <p:extLst>
      <p:ext uri="{BB962C8B-B14F-4D97-AF65-F5344CB8AC3E}">
        <p14:creationId xmlns:p14="http://schemas.microsoft.com/office/powerpoint/2010/main" val="61871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5B667-2690-292E-D064-6EC8059F6A98}"/>
              </a:ext>
            </a:extLst>
          </p:cNvPr>
          <p:cNvSpPr>
            <a:spLocks noGrp="1"/>
          </p:cNvSpPr>
          <p:nvPr>
            <p:ph type="title"/>
          </p:nvPr>
        </p:nvSpPr>
        <p:spPr>
          <a:xfrm>
            <a:off x="838200" y="1748648"/>
            <a:ext cx="10515600" cy="1262727"/>
          </a:xfrm>
        </p:spPr>
        <p:txBody>
          <a:bodyPr anchor="b">
            <a:normAutofit fontScale="90000"/>
          </a:bodyPr>
          <a:lstStyle/>
          <a:p>
            <a:r>
              <a:rPr lang="en-US" dirty="0"/>
              <a:t>What is Christian Meditation?</a:t>
            </a:r>
            <a:br>
              <a:rPr lang="en-US" dirty="0"/>
            </a:br>
            <a:r>
              <a:rPr lang="zh-TW" altLang="en-US" dirty="0"/>
              <a:t>什么是基督徒冥想？</a:t>
            </a:r>
            <a:endParaRPr lang="en-US" dirty="0"/>
          </a:p>
        </p:txBody>
      </p:sp>
      <p:sp>
        <p:nvSpPr>
          <p:cNvPr id="5" name="Content Placeholder 4">
            <a:extLst>
              <a:ext uri="{FF2B5EF4-FFF2-40B4-BE49-F238E27FC236}">
                <a16:creationId xmlns:a16="http://schemas.microsoft.com/office/drawing/2014/main" id="{8DF2088E-68B3-80C2-DB43-919CAA7FCBDB}"/>
              </a:ext>
            </a:extLst>
          </p:cNvPr>
          <p:cNvSpPr>
            <a:spLocks noGrp="1"/>
          </p:cNvSpPr>
          <p:nvPr>
            <p:ph type="body" idx="1"/>
          </p:nvPr>
        </p:nvSpPr>
        <p:spPr>
          <a:xfrm>
            <a:off x="838200" y="3215262"/>
            <a:ext cx="10515600" cy="2386467"/>
          </a:xfrm>
        </p:spPr>
        <p:txBody>
          <a:bodyPr>
            <a:normAutofit/>
          </a:bodyPr>
          <a:lstStyle/>
          <a:p>
            <a:pPr marL="0" indent="0">
              <a:buNone/>
            </a:pPr>
            <a:r>
              <a:rPr lang="en-US" dirty="0"/>
              <a:t>Deep, intentional thought on God and the things of God for the purpose of knowing God, experiencing God, and becoming like Jesus.</a:t>
            </a:r>
          </a:p>
          <a:p>
            <a:pPr marL="0" indent="0">
              <a:buNone/>
            </a:pPr>
            <a:r>
              <a:rPr lang="zh-TW" altLang="en-US" dirty="0"/>
              <a:t>为了认识上帝、经历上帝并变得像耶稣，对上帝和上帝的事进行深入、有意识的思考。</a:t>
            </a:r>
            <a:endParaRPr lang="en-US" dirty="0"/>
          </a:p>
        </p:txBody>
      </p:sp>
    </p:spTree>
    <p:extLst>
      <p:ext uri="{BB962C8B-B14F-4D97-AF65-F5344CB8AC3E}">
        <p14:creationId xmlns:p14="http://schemas.microsoft.com/office/powerpoint/2010/main" val="414364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4B0064AC-1DB4-4495-E5F1-DB0E251A504E}"/>
              </a:ext>
            </a:extLst>
          </p:cNvPr>
          <p:cNvSpPr>
            <a:spLocks noGrp="1"/>
          </p:cNvSpPr>
          <p:nvPr>
            <p:ph type="sldNum" sz="quarter" idx="12"/>
          </p:nvPr>
        </p:nvSpPr>
        <p:spPr>
          <a:xfrm>
            <a:off x="10518474" y="6356350"/>
            <a:ext cx="1414733" cy="365125"/>
          </a:xfrm>
        </p:spPr>
        <p:txBody>
          <a:bodyPr/>
          <a:lstStyle/>
          <a:p>
            <a:pPr>
              <a:spcAft>
                <a:spcPts val="600"/>
              </a:spcAft>
            </a:pPr>
            <a:fld id="{AE208ADF-3ADD-483D-A721-14E3EEE2C135}"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351230" y="611783"/>
            <a:ext cx="3735976" cy="3260001"/>
          </a:xfrm>
        </p:spPr>
        <p:txBody>
          <a:bodyPr anchor="b">
            <a:normAutofit/>
          </a:bodyPr>
          <a:lstStyle/>
          <a:p>
            <a:r>
              <a:rPr lang="en-US" dirty="0">
                <a:solidFill>
                  <a:schemeClr val="tx2">
                    <a:alpha val="75000"/>
                  </a:schemeClr>
                </a:solidFill>
              </a:rPr>
              <a:t>What should we meditate on?</a:t>
            </a:r>
            <a:br>
              <a:rPr lang="en-US" dirty="0">
                <a:solidFill>
                  <a:schemeClr val="tx2">
                    <a:alpha val="75000"/>
                  </a:schemeClr>
                </a:solidFill>
              </a:rPr>
            </a:br>
            <a:r>
              <a:rPr lang="zh-TW" altLang="en-US" dirty="0">
                <a:solidFill>
                  <a:schemeClr val="tx2">
                    <a:alpha val="75000"/>
                  </a:schemeClr>
                </a:solidFill>
              </a:rPr>
              <a:t>我们应该冥想什么？</a:t>
            </a:r>
            <a:endParaRPr lang="en-US" dirty="0">
              <a:solidFill>
                <a:schemeClr val="tx2">
                  <a:alpha val="75000"/>
                </a:schemeClr>
              </a:solidFill>
            </a:endParaRPr>
          </a:p>
        </p:txBody>
      </p:sp>
      <p:sp>
        <p:nvSpPr>
          <p:cNvPr id="3" name="Subtitle 2">
            <a:extLst>
              <a:ext uri="{FF2B5EF4-FFF2-40B4-BE49-F238E27FC236}">
                <a16:creationId xmlns:a16="http://schemas.microsoft.com/office/drawing/2014/main" id="{70DAD0D3-3611-4738-8AC3-77B22099B278}"/>
              </a:ext>
            </a:extLst>
          </p:cNvPr>
          <p:cNvSpPr>
            <a:spLocks noGrp="1"/>
          </p:cNvSpPr>
          <p:nvPr>
            <p:ph type="subTitle" idx="1"/>
          </p:nvPr>
        </p:nvSpPr>
        <p:spPr>
          <a:xfrm>
            <a:off x="744876" y="5116529"/>
            <a:ext cx="2948684" cy="955497"/>
          </a:xfrm>
        </p:spPr>
        <p:txBody>
          <a:bodyPr>
            <a:normAutofit/>
          </a:bodyPr>
          <a:lstStyle/>
          <a:p>
            <a:r>
              <a:rPr lang="en-US" dirty="0"/>
              <a:t>Q2</a:t>
            </a:r>
          </a:p>
        </p:txBody>
      </p:sp>
      <p:pic>
        <p:nvPicPr>
          <p:cNvPr id="6" name="Picture Placeholder 5" descr="Child by the water">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a:blip r:embed="rId2"/>
          <a:srcRect/>
          <a:stretch/>
        </p:blipFill>
        <p:spPr>
          <a:xfrm>
            <a:off x="4383024" y="822754"/>
            <a:ext cx="7808976" cy="5212491"/>
          </a:xfrm>
          <a:noFill/>
        </p:spPr>
      </p:pic>
    </p:spTree>
    <p:extLst>
      <p:ext uri="{BB962C8B-B14F-4D97-AF65-F5344CB8AC3E}">
        <p14:creationId xmlns:p14="http://schemas.microsoft.com/office/powerpoint/2010/main" val="166671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1528356"/>
          </a:xfrm>
        </p:spPr>
        <p:txBody>
          <a:bodyPr/>
          <a:lstStyle/>
          <a:p>
            <a:pPr marL="0" indent="0" algn="ctr">
              <a:buNone/>
            </a:pPr>
            <a:r>
              <a:rPr lang="en-US" sz="3600" dirty="0">
                <a:effectLst/>
              </a:rPr>
              <a:t>I consider the days of old, the years long ago.</a:t>
            </a:r>
            <a:r>
              <a:rPr lang="zh-TW" altLang="en-US" sz="3600" dirty="0">
                <a:effectLst/>
              </a:rPr>
              <a:t> </a:t>
            </a:r>
            <a:endParaRPr lang="en-US" altLang="zh-TW" sz="3600" dirty="0">
              <a:effectLst/>
            </a:endParaRPr>
          </a:p>
          <a:p>
            <a:pPr marL="0" indent="0" algn="ctr">
              <a:buNone/>
            </a:pPr>
            <a:r>
              <a:rPr lang="zh-TW" altLang="en-US" sz="3600" dirty="0">
                <a:effectLst/>
              </a:rPr>
              <a:t>我追想古时之日，上古之年。</a:t>
            </a:r>
            <a:endParaRPr lang="en-US" sz="3600"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16</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a:t>
            </a:r>
            <a:r>
              <a:rPr lang="zh-TW" altLang="en-US" sz="4800" dirty="0">
                <a:solidFill>
                  <a:schemeClr val="tx2"/>
                </a:solidFill>
              </a:rPr>
              <a:t> 诗篇</a:t>
            </a:r>
            <a:r>
              <a:rPr lang="en-US" sz="4800" dirty="0">
                <a:solidFill>
                  <a:schemeClr val="tx2"/>
                </a:solidFill>
              </a:rPr>
              <a:t> 77:5</a:t>
            </a:r>
          </a:p>
        </p:txBody>
      </p:sp>
    </p:spTree>
    <p:extLst>
      <p:ext uri="{BB962C8B-B14F-4D97-AF65-F5344CB8AC3E}">
        <p14:creationId xmlns:p14="http://schemas.microsoft.com/office/powerpoint/2010/main" val="2804344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967858"/>
          </a:xfrm>
        </p:spPr>
        <p:txBody>
          <a:bodyPr>
            <a:normAutofit fontScale="85000" lnSpcReduction="10000"/>
          </a:bodyPr>
          <a:lstStyle/>
          <a:p>
            <a:pPr marL="0" indent="0" algn="ctr">
              <a:buNone/>
            </a:pPr>
            <a:r>
              <a:rPr lang="en-US" sz="3900" dirty="0">
                <a:effectLst/>
              </a:rPr>
              <a:t>Those who seek my life lay their snares; those who seek my hurt speak of ruin and meditate treachery all day long.</a:t>
            </a:r>
          </a:p>
          <a:p>
            <a:pPr marL="0" indent="0" algn="ctr">
              <a:buNone/>
            </a:pPr>
            <a:r>
              <a:rPr lang="zh-TW" altLang="en-US" sz="3900" dirty="0">
                <a:effectLst/>
              </a:rPr>
              <a:t>那寻索我命的，设下网罗。那想要害我的，</a:t>
            </a:r>
            <a:endParaRPr lang="en-US" altLang="zh-TW" sz="3900" dirty="0">
              <a:effectLst/>
            </a:endParaRPr>
          </a:p>
          <a:p>
            <a:pPr marL="0" indent="0" algn="ctr">
              <a:buNone/>
            </a:pPr>
            <a:r>
              <a:rPr lang="zh-TW" altLang="en-US" sz="3900" dirty="0">
                <a:effectLst/>
              </a:rPr>
              <a:t>口出恶言，终日思想诡计。</a:t>
            </a:r>
            <a:endParaRPr lang="en-US" sz="3900" dirty="0">
              <a:effectLst/>
            </a:endParaRPr>
          </a:p>
          <a:p>
            <a:pPr marL="0" indent="0">
              <a:buNone/>
            </a:pP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17</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a:t>
            </a:r>
            <a:r>
              <a:rPr lang="zh-TW" altLang="en-US" sz="4800" dirty="0">
                <a:solidFill>
                  <a:schemeClr val="tx2"/>
                </a:solidFill>
              </a:rPr>
              <a:t> 诗篇 </a:t>
            </a:r>
            <a:r>
              <a:rPr lang="en-US" sz="4800" dirty="0">
                <a:solidFill>
                  <a:schemeClr val="tx2"/>
                </a:solidFill>
              </a:rPr>
              <a:t>38:12</a:t>
            </a:r>
          </a:p>
        </p:txBody>
      </p:sp>
    </p:spTree>
    <p:extLst>
      <p:ext uri="{BB962C8B-B14F-4D97-AF65-F5344CB8AC3E}">
        <p14:creationId xmlns:p14="http://schemas.microsoft.com/office/powerpoint/2010/main" val="178513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3"/>
            <a:ext cx="10515600" cy="3091426"/>
          </a:xfrm>
        </p:spPr>
        <p:txBody>
          <a:bodyPr>
            <a:normAutofit fontScale="85000" lnSpcReduction="20000"/>
          </a:bodyPr>
          <a:lstStyle/>
          <a:p>
            <a:pPr marL="0" indent="0" algn="ctr">
              <a:buNone/>
            </a:pPr>
            <a:r>
              <a:rPr lang="en-US" sz="3900" dirty="0">
                <a:effectLst/>
              </a:rPr>
              <a:t>Let the words of my mouth and the meditation of my heart be acceptable in your sight, O Lord, my rock and my redeemer.</a:t>
            </a:r>
            <a:r>
              <a:rPr lang="zh-TW" altLang="en-US" sz="3900" dirty="0">
                <a:effectLst/>
              </a:rPr>
              <a:t> </a:t>
            </a:r>
            <a:endParaRPr lang="en-US" altLang="zh-TW" sz="3900" dirty="0">
              <a:effectLst/>
            </a:endParaRPr>
          </a:p>
          <a:p>
            <a:pPr marL="0" indent="0" algn="ctr">
              <a:buNone/>
            </a:pPr>
            <a:r>
              <a:rPr lang="zh-TW" altLang="en-US" sz="3900" dirty="0">
                <a:effectLst/>
              </a:rPr>
              <a:t>他的量带通遍天下，他的言语传到地极。</a:t>
            </a:r>
            <a:endParaRPr lang="en-US" altLang="zh-TW" sz="3900" dirty="0">
              <a:effectLst/>
            </a:endParaRPr>
          </a:p>
          <a:p>
            <a:pPr marL="0" indent="0" algn="ctr">
              <a:buNone/>
            </a:pPr>
            <a:r>
              <a:rPr lang="zh-TW" altLang="en-US" sz="3900" dirty="0">
                <a:effectLst/>
              </a:rPr>
              <a:t>神在其间为太阳安设帐幕。</a:t>
            </a:r>
            <a:endParaRPr lang="en-US" sz="3900"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18</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a:t>
            </a:r>
            <a:r>
              <a:rPr lang="zh-TW" altLang="en-US" sz="4800" dirty="0">
                <a:solidFill>
                  <a:schemeClr val="tx2"/>
                </a:solidFill>
              </a:rPr>
              <a:t> 诗篇 </a:t>
            </a:r>
            <a:r>
              <a:rPr lang="en-US" sz="4800" dirty="0">
                <a:solidFill>
                  <a:schemeClr val="tx2"/>
                </a:solidFill>
              </a:rPr>
              <a:t>19:14</a:t>
            </a:r>
          </a:p>
        </p:txBody>
      </p:sp>
    </p:spTree>
    <p:extLst>
      <p:ext uri="{BB962C8B-B14F-4D97-AF65-F5344CB8AC3E}">
        <p14:creationId xmlns:p14="http://schemas.microsoft.com/office/powerpoint/2010/main" val="417817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99D3AC-2F26-ABA0-02FB-5221BFE7A944}"/>
              </a:ext>
            </a:extLst>
          </p:cNvPr>
          <p:cNvSpPr>
            <a:spLocks noGrp="1"/>
          </p:cNvSpPr>
          <p:nvPr>
            <p:ph type="title"/>
          </p:nvPr>
        </p:nvSpPr>
        <p:spPr>
          <a:xfrm>
            <a:off x="838200" y="662427"/>
            <a:ext cx="10515600" cy="819738"/>
          </a:xfrm>
        </p:spPr>
        <p:txBody>
          <a:bodyPr anchor="ctr">
            <a:normAutofit/>
          </a:bodyPr>
          <a:lstStyle/>
          <a:p>
            <a:r>
              <a:rPr lang="en-US" dirty="0"/>
              <a:t>Scripture</a:t>
            </a:r>
            <a:r>
              <a:rPr lang="zh-TW" altLang="en-US" dirty="0"/>
              <a:t> 圣经</a:t>
            </a:r>
            <a:endParaRPr lang="en-US" dirty="0"/>
          </a:p>
        </p:txBody>
      </p:sp>
      <p:pic>
        <p:nvPicPr>
          <p:cNvPr id="14" name="Content Placeholder 13" descr="A picture containing text&#10;&#10;Description automatically generated">
            <a:extLst>
              <a:ext uri="{FF2B5EF4-FFF2-40B4-BE49-F238E27FC236}">
                <a16:creationId xmlns:a16="http://schemas.microsoft.com/office/drawing/2014/main" id="{3514340C-A64D-E1EC-0B3F-A5AB78868520}"/>
              </a:ext>
            </a:extLst>
          </p:cNvPr>
          <p:cNvPicPr>
            <a:picLocks noGrp="1" noChangeAspect="1"/>
          </p:cNvPicPr>
          <p:nvPr>
            <p:ph idx="1"/>
          </p:nvPr>
        </p:nvPicPr>
        <p:blipFill rotWithShape="1">
          <a:blip r:embed="rId2"/>
          <a:srcRect t="32362" b="14506"/>
          <a:stretch/>
        </p:blipFill>
        <p:spPr>
          <a:xfrm>
            <a:off x="838200" y="1811756"/>
            <a:ext cx="10515600" cy="4190323"/>
          </a:xfrm>
          <a:noFill/>
        </p:spPr>
      </p:pic>
      <p:sp>
        <p:nvSpPr>
          <p:cNvPr id="6" name="Slide Number Placeholder 5">
            <a:extLst>
              <a:ext uri="{FF2B5EF4-FFF2-40B4-BE49-F238E27FC236}">
                <a16:creationId xmlns:a16="http://schemas.microsoft.com/office/drawing/2014/main" id="{9115F41E-DCA0-6714-71B1-85F9673A8E3E}"/>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19</a:t>
            </a:fld>
            <a:endParaRPr lang="en-US"/>
          </a:p>
        </p:txBody>
      </p:sp>
    </p:spTree>
    <p:extLst>
      <p:ext uri="{BB962C8B-B14F-4D97-AF65-F5344CB8AC3E}">
        <p14:creationId xmlns:p14="http://schemas.microsoft.com/office/powerpoint/2010/main" val="309103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49C774-FB90-C6E6-F6F8-E058FC4B4CE5}"/>
              </a:ext>
            </a:extLst>
          </p:cNvPr>
          <p:cNvSpPr>
            <a:spLocks noGrp="1"/>
          </p:cNvSpPr>
          <p:nvPr>
            <p:ph type="ctrTitle"/>
          </p:nvPr>
        </p:nvSpPr>
        <p:spPr>
          <a:xfrm>
            <a:off x="1838113" y="2851343"/>
            <a:ext cx="8490581" cy="1746195"/>
          </a:xfrm>
        </p:spPr>
        <p:txBody>
          <a:bodyPr anchor="b">
            <a:normAutofit/>
          </a:bodyPr>
          <a:lstStyle/>
          <a:p>
            <a:r>
              <a:rPr lang="en-US" dirty="0"/>
              <a:t>How would you define </a:t>
            </a:r>
            <a:r>
              <a:rPr lang="en-US" i="1" dirty="0"/>
              <a:t>meditation</a:t>
            </a:r>
            <a:r>
              <a:rPr lang="en-US" dirty="0"/>
              <a:t>?</a:t>
            </a:r>
            <a:br>
              <a:rPr lang="en-US" dirty="0"/>
            </a:br>
            <a:r>
              <a:rPr lang="zh-TW" altLang="en-US" dirty="0"/>
              <a:t>你如何定义冥想 ？</a:t>
            </a:r>
            <a:endParaRPr lang="en-US" dirty="0"/>
          </a:p>
        </p:txBody>
      </p:sp>
      <p:sp>
        <p:nvSpPr>
          <p:cNvPr id="10" name="Slide Number Placeholder 9" hidden="1">
            <a:extLst>
              <a:ext uri="{FF2B5EF4-FFF2-40B4-BE49-F238E27FC236}">
                <a16:creationId xmlns:a16="http://schemas.microsoft.com/office/drawing/2014/main" id="{F5B1E5ED-FF50-1D60-150D-EC8CDD189AE6}"/>
              </a:ext>
            </a:extLst>
          </p:cNvPr>
          <p:cNvSpPr>
            <a:spLocks noGrp="1"/>
          </p:cNvSpPr>
          <p:nvPr>
            <p:ph type="sldNum" sz="quarter" idx="4294967295"/>
          </p:nvPr>
        </p:nvSpPr>
        <p:spPr>
          <a:xfrm>
            <a:off x="10777538" y="6356350"/>
            <a:ext cx="1414462" cy="365125"/>
          </a:xfrm>
        </p:spPr>
        <p:txBody>
          <a:bodyPr/>
          <a:lstStyle/>
          <a:p>
            <a:pPr>
              <a:spcAft>
                <a:spcPts val="600"/>
              </a:spcAft>
            </a:pPr>
            <a:fld id="{AE208ADF-3ADD-483D-A721-14E3EEE2C135}" type="slidenum">
              <a:rPr lang="en-US" smtClean="0"/>
              <a:pPr>
                <a:spcAft>
                  <a:spcPts val="600"/>
                </a:spcAft>
              </a:pPr>
              <a:t>2</a:t>
            </a:fld>
            <a:endParaRPr lang="en-US"/>
          </a:p>
        </p:txBody>
      </p:sp>
    </p:spTree>
    <p:extLst>
      <p:ext uri="{BB962C8B-B14F-4D97-AF65-F5344CB8AC3E}">
        <p14:creationId xmlns:p14="http://schemas.microsoft.com/office/powerpoint/2010/main" val="111857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364258"/>
            <a:ext cx="10515600" cy="3138617"/>
          </a:xfrm>
        </p:spPr>
        <p:txBody>
          <a:bodyPr>
            <a:normAutofit fontScale="70000" lnSpcReduction="20000"/>
          </a:bodyPr>
          <a:lstStyle/>
          <a:p>
            <a:pPr marL="0" indent="0" algn="ctr">
              <a:buNone/>
            </a:pPr>
            <a:r>
              <a:rPr lang="en-US" sz="3900" dirty="0">
                <a:effectLst/>
              </a:rPr>
              <a:t>This Book of the Law shall not depart from your mouth, but you shall </a:t>
            </a:r>
            <a:r>
              <a:rPr lang="en-US" sz="3900" u="sng" dirty="0">
                <a:effectLst/>
              </a:rPr>
              <a:t>meditate</a:t>
            </a:r>
            <a:r>
              <a:rPr lang="en-US" sz="3900" dirty="0">
                <a:effectLst/>
              </a:rPr>
              <a:t> on it day and night, so that you may be careful to do according to all that is written in it. For then you will make your way prosperous, and then you will have good success.</a:t>
            </a:r>
            <a:r>
              <a:rPr lang="zh-TW" altLang="en-US" sz="3900" dirty="0">
                <a:effectLst/>
              </a:rPr>
              <a:t> </a:t>
            </a:r>
            <a:endParaRPr lang="en-US" altLang="zh-TW" sz="3900" dirty="0">
              <a:effectLst/>
            </a:endParaRPr>
          </a:p>
          <a:p>
            <a:pPr marL="0" indent="0" algn="ctr">
              <a:buNone/>
            </a:pPr>
            <a:r>
              <a:rPr lang="zh-TW" altLang="en-US" sz="3900" dirty="0">
                <a:effectLst/>
              </a:rPr>
              <a:t>这律法书不可离开你的口，总要</a:t>
            </a:r>
            <a:r>
              <a:rPr lang="zh-TW" altLang="en-US" sz="3900" u="sng" dirty="0">
                <a:effectLst/>
              </a:rPr>
              <a:t>昼夜思想</a:t>
            </a:r>
            <a:r>
              <a:rPr lang="zh-TW" altLang="en-US" sz="3900" dirty="0">
                <a:effectLst/>
              </a:rPr>
              <a:t>，好使你谨守遵行这书上所写的一切话。如此，你的道路就可以亨通，凡事顺利。</a:t>
            </a:r>
            <a:endParaRPr lang="en-US" sz="3900" dirty="0">
              <a:effectLst/>
            </a:endParaRPr>
          </a:p>
          <a:p>
            <a:pPr marL="0" indent="0" algn="ctr">
              <a:buNone/>
            </a:pP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20</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Joshua</a:t>
            </a:r>
            <a:r>
              <a:rPr lang="zh-TW" altLang="en-US" sz="4800" dirty="0">
                <a:solidFill>
                  <a:schemeClr val="tx2"/>
                </a:solidFill>
              </a:rPr>
              <a:t> 约书亚记</a:t>
            </a:r>
            <a:r>
              <a:rPr lang="en-US" sz="4800" dirty="0">
                <a:solidFill>
                  <a:schemeClr val="tx2"/>
                </a:solidFill>
              </a:rPr>
              <a:t> 1:8</a:t>
            </a:r>
          </a:p>
        </p:txBody>
      </p:sp>
    </p:spTree>
    <p:extLst>
      <p:ext uri="{BB962C8B-B14F-4D97-AF65-F5344CB8AC3E}">
        <p14:creationId xmlns:p14="http://schemas.microsoft.com/office/powerpoint/2010/main" val="286617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But Mary treasured up all these things, </a:t>
            </a:r>
            <a:r>
              <a:rPr lang="en-US" sz="3900" u="sng" dirty="0">
                <a:effectLst/>
              </a:rPr>
              <a:t>pondering them in her heart</a:t>
            </a:r>
            <a:r>
              <a:rPr lang="en-US" sz="3900" dirty="0">
                <a:effectLst/>
              </a:rPr>
              <a:t>.</a:t>
            </a:r>
            <a:r>
              <a:rPr lang="zh-TW" altLang="en-US" sz="3900" dirty="0">
                <a:effectLst/>
              </a:rPr>
              <a:t> </a:t>
            </a:r>
            <a:endParaRPr lang="en-US" altLang="zh-TW" sz="3900" dirty="0">
              <a:effectLst/>
            </a:endParaRPr>
          </a:p>
          <a:p>
            <a:pPr marL="0" indent="0" algn="ctr">
              <a:buNone/>
            </a:pPr>
            <a:r>
              <a:rPr lang="zh-TW" altLang="en-US" sz="3900" dirty="0">
                <a:effectLst/>
              </a:rPr>
              <a:t>马利亚却把这一切的事存在心里，</a:t>
            </a:r>
            <a:r>
              <a:rPr lang="zh-TW" altLang="en-US" sz="3900" u="sng" dirty="0">
                <a:effectLst/>
              </a:rPr>
              <a:t>反复思想</a:t>
            </a:r>
            <a:r>
              <a:rPr lang="zh-TW" altLang="en-US" sz="3900" dirty="0">
                <a:effectLst/>
              </a:rPr>
              <a:t>。</a:t>
            </a:r>
            <a:endParaRPr lang="en-US" sz="3900"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21</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006811" y="850872"/>
            <a:ext cx="6359611" cy="830997"/>
          </a:xfrm>
          <a:prstGeom prst="rect">
            <a:avLst/>
          </a:prstGeom>
          <a:noFill/>
        </p:spPr>
        <p:txBody>
          <a:bodyPr wrap="square" rtlCol="0">
            <a:spAutoFit/>
          </a:bodyPr>
          <a:lstStyle/>
          <a:p>
            <a:pPr algn="ctr"/>
            <a:r>
              <a:rPr lang="en-US" sz="4800" dirty="0">
                <a:solidFill>
                  <a:schemeClr val="tx2"/>
                </a:solidFill>
              </a:rPr>
              <a:t>Luke </a:t>
            </a:r>
            <a:r>
              <a:rPr lang="zh-TW" altLang="en-US" sz="4800" dirty="0">
                <a:solidFill>
                  <a:schemeClr val="tx2"/>
                </a:solidFill>
              </a:rPr>
              <a:t>路加福音 </a:t>
            </a:r>
            <a:r>
              <a:rPr lang="en-US" sz="4800" dirty="0">
                <a:solidFill>
                  <a:schemeClr val="tx2"/>
                </a:solidFill>
              </a:rPr>
              <a:t>2:19</a:t>
            </a:r>
          </a:p>
        </p:txBody>
      </p:sp>
    </p:spTree>
    <p:extLst>
      <p:ext uri="{BB962C8B-B14F-4D97-AF65-F5344CB8AC3E}">
        <p14:creationId xmlns:p14="http://schemas.microsoft.com/office/powerpoint/2010/main" val="284896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u="sng" dirty="0">
                <a:effectLst/>
              </a:rPr>
              <a:t>Think over</a:t>
            </a:r>
            <a:r>
              <a:rPr lang="en-US" sz="3900" dirty="0">
                <a:effectLst/>
              </a:rPr>
              <a:t> what I say, for the Lord will give you understanding in everything.</a:t>
            </a:r>
            <a:r>
              <a:rPr lang="zh-TW" altLang="en-US" sz="3900" dirty="0">
                <a:effectLst/>
              </a:rPr>
              <a:t> </a:t>
            </a:r>
            <a:endParaRPr lang="en-US" altLang="zh-TW" sz="3900" dirty="0">
              <a:effectLst/>
            </a:endParaRPr>
          </a:p>
          <a:p>
            <a:pPr marL="0" indent="0" algn="ctr">
              <a:buNone/>
            </a:pPr>
            <a:r>
              <a:rPr lang="zh-TW" altLang="en-US" sz="3900" dirty="0">
                <a:effectLst/>
              </a:rPr>
              <a:t>我所说的话你要</a:t>
            </a:r>
            <a:r>
              <a:rPr lang="zh-TW" altLang="en-US" sz="3900" u="sng" dirty="0">
                <a:effectLst/>
              </a:rPr>
              <a:t>思想</a:t>
            </a:r>
            <a:r>
              <a:rPr lang="zh-TW" altLang="en-US" sz="3900" dirty="0">
                <a:effectLst/>
              </a:rPr>
              <a:t>。因为凡事主必给你聪明。</a:t>
            </a:r>
            <a:endParaRPr lang="en-US" sz="3900"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22</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2425602" y="793207"/>
            <a:ext cx="7340796" cy="830997"/>
          </a:xfrm>
          <a:prstGeom prst="rect">
            <a:avLst/>
          </a:prstGeom>
          <a:noFill/>
        </p:spPr>
        <p:txBody>
          <a:bodyPr wrap="square" rtlCol="0">
            <a:spAutoFit/>
          </a:bodyPr>
          <a:lstStyle/>
          <a:p>
            <a:pPr algn="ctr"/>
            <a:r>
              <a:rPr lang="en-US" sz="4800" dirty="0">
                <a:solidFill>
                  <a:schemeClr val="tx2"/>
                </a:solidFill>
              </a:rPr>
              <a:t>II Timothy </a:t>
            </a:r>
            <a:r>
              <a:rPr lang="zh-TW" altLang="en-US" sz="4800" dirty="0">
                <a:solidFill>
                  <a:schemeClr val="tx2"/>
                </a:solidFill>
              </a:rPr>
              <a:t>提摩太后书 </a:t>
            </a:r>
            <a:r>
              <a:rPr lang="en-US" sz="4800" dirty="0">
                <a:solidFill>
                  <a:schemeClr val="tx2"/>
                </a:solidFill>
              </a:rPr>
              <a:t>2:7</a:t>
            </a:r>
          </a:p>
        </p:txBody>
      </p:sp>
    </p:spTree>
    <p:extLst>
      <p:ext uri="{BB962C8B-B14F-4D97-AF65-F5344CB8AC3E}">
        <p14:creationId xmlns:p14="http://schemas.microsoft.com/office/powerpoint/2010/main" val="728078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99D3AC-2F26-ABA0-02FB-5221BFE7A944}"/>
              </a:ext>
            </a:extLst>
          </p:cNvPr>
          <p:cNvSpPr>
            <a:spLocks noGrp="1"/>
          </p:cNvSpPr>
          <p:nvPr>
            <p:ph type="title"/>
          </p:nvPr>
        </p:nvSpPr>
        <p:spPr>
          <a:xfrm>
            <a:off x="838200" y="319088"/>
            <a:ext cx="10515600" cy="819738"/>
          </a:xfrm>
        </p:spPr>
        <p:txBody>
          <a:bodyPr anchor="ctr">
            <a:normAutofit/>
          </a:bodyPr>
          <a:lstStyle/>
          <a:p>
            <a:r>
              <a:rPr lang="en-US" dirty="0"/>
              <a:t>God’s Works</a:t>
            </a:r>
            <a:r>
              <a:rPr lang="zh-TW" altLang="en-US" dirty="0"/>
              <a:t> 神的作为</a:t>
            </a:r>
            <a:endParaRPr lang="en-US" dirty="0"/>
          </a:p>
        </p:txBody>
      </p:sp>
      <p:pic>
        <p:nvPicPr>
          <p:cNvPr id="14" name="Content Placeholder 13">
            <a:extLst>
              <a:ext uri="{FF2B5EF4-FFF2-40B4-BE49-F238E27FC236}">
                <a16:creationId xmlns:a16="http://schemas.microsoft.com/office/drawing/2014/main" id="{3514340C-A64D-E1EC-0B3F-A5AB78868520}"/>
              </a:ext>
            </a:extLst>
          </p:cNvPr>
          <p:cNvPicPr>
            <a:picLocks noGrp="1" noChangeAspect="1"/>
          </p:cNvPicPr>
          <p:nvPr>
            <p:ph idx="1"/>
          </p:nvPr>
        </p:nvPicPr>
        <p:blipFill rotWithShape="1">
          <a:blip r:embed="rId2"/>
          <a:srcRect t="50490" b="11212"/>
          <a:stretch/>
        </p:blipFill>
        <p:spPr>
          <a:xfrm>
            <a:off x="838200" y="1169159"/>
            <a:ext cx="10515600" cy="5369753"/>
          </a:xfrm>
          <a:noFill/>
        </p:spPr>
      </p:pic>
      <p:sp>
        <p:nvSpPr>
          <p:cNvPr id="6" name="Slide Number Placeholder 5">
            <a:extLst>
              <a:ext uri="{FF2B5EF4-FFF2-40B4-BE49-F238E27FC236}">
                <a16:creationId xmlns:a16="http://schemas.microsoft.com/office/drawing/2014/main" id="{9115F41E-DCA0-6714-71B1-85F9673A8E3E}"/>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23</a:t>
            </a:fld>
            <a:endParaRPr lang="en-US"/>
          </a:p>
        </p:txBody>
      </p:sp>
    </p:spTree>
    <p:extLst>
      <p:ext uri="{BB962C8B-B14F-4D97-AF65-F5344CB8AC3E}">
        <p14:creationId xmlns:p14="http://schemas.microsoft.com/office/powerpoint/2010/main" val="611911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3041998"/>
          </a:xfrm>
        </p:spPr>
        <p:txBody>
          <a:bodyPr>
            <a:normAutofit fontScale="92500" lnSpcReduction="20000"/>
          </a:bodyPr>
          <a:lstStyle/>
          <a:p>
            <a:pPr marL="0" indent="0" algn="ctr">
              <a:buNone/>
            </a:pPr>
            <a:r>
              <a:rPr lang="en-US" sz="3900" dirty="0">
                <a:effectLst/>
              </a:rPr>
              <a:t>Only fear the Lord and serve him faithfully with all your heart. For </a:t>
            </a:r>
            <a:r>
              <a:rPr lang="en-US" sz="3900" u="sng" dirty="0">
                <a:effectLst/>
              </a:rPr>
              <a:t>consider</a:t>
            </a:r>
            <a:r>
              <a:rPr lang="en-US" sz="3900" dirty="0">
                <a:effectLst/>
              </a:rPr>
              <a:t> what great things he has done for you.</a:t>
            </a:r>
            <a:r>
              <a:rPr lang="zh-TW" altLang="en-US" sz="3900" dirty="0">
                <a:effectLst/>
              </a:rPr>
              <a:t> </a:t>
            </a:r>
            <a:endParaRPr lang="en-US" altLang="zh-TW" sz="3900" dirty="0">
              <a:effectLst/>
            </a:endParaRPr>
          </a:p>
          <a:p>
            <a:pPr marL="0" indent="0" algn="ctr">
              <a:buNone/>
            </a:pPr>
            <a:r>
              <a:rPr lang="zh-TW" altLang="en-US" sz="3900" dirty="0">
                <a:effectLst/>
              </a:rPr>
              <a:t>只要你们敬畏耶和华，诚诚实实地尽心事奉他，</a:t>
            </a:r>
            <a:r>
              <a:rPr lang="zh-TW" altLang="en-US" sz="3900" u="sng" dirty="0">
                <a:effectLst/>
              </a:rPr>
              <a:t>想念</a:t>
            </a:r>
            <a:r>
              <a:rPr lang="zh-TW" altLang="en-US" sz="3900" dirty="0">
                <a:effectLst/>
              </a:rPr>
              <a:t>他向你们所行的事何等大。</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24</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2636108" y="850872"/>
            <a:ext cx="7694141" cy="830997"/>
          </a:xfrm>
          <a:prstGeom prst="rect">
            <a:avLst/>
          </a:prstGeom>
          <a:noFill/>
        </p:spPr>
        <p:txBody>
          <a:bodyPr wrap="square" rtlCol="0">
            <a:spAutoFit/>
          </a:bodyPr>
          <a:lstStyle/>
          <a:p>
            <a:pPr algn="ctr"/>
            <a:r>
              <a:rPr lang="en-US" sz="4800" dirty="0">
                <a:solidFill>
                  <a:schemeClr val="tx2"/>
                </a:solidFill>
              </a:rPr>
              <a:t>I Samuel </a:t>
            </a:r>
            <a:r>
              <a:rPr lang="zh-TW" altLang="en-US" sz="4800" dirty="0">
                <a:solidFill>
                  <a:schemeClr val="tx2"/>
                </a:solidFill>
              </a:rPr>
              <a:t>撒母耳记上 </a:t>
            </a:r>
            <a:r>
              <a:rPr lang="en-US" sz="4800" dirty="0">
                <a:solidFill>
                  <a:schemeClr val="tx2"/>
                </a:solidFill>
              </a:rPr>
              <a:t>12:24</a:t>
            </a:r>
          </a:p>
        </p:txBody>
      </p:sp>
    </p:spTree>
    <p:extLst>
      <p:ext uri="{BB962C8B-B14F-4D97-AF65-F5344CB8AC3E}">
        <p14:creationId xmlns:p14="http://schemas.microsoft.com/office/powerpoint/2010/main" val="2122582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Great are the works of the Lord, </a:t>
            </a:r>
            <a:r>
              <a:rPr lang="en-US" sz="3900" u="sng" dirty="0">
                <a:effectLst/>
              </a:rPr>
              <a:t>studied</a:t>
            </a:r>
            <a:r>
              <a:rPr lang="en-US" sz="3900" dirty="0">
                <a:effectLst/>
              </a:rPr>
              <a:t> by all who delight in them.</a:t>
            </a:r>
            <a:r>
              <a:rPr lang="zh-TW" altLang="en-US" sz="3900" dirty="0">
                <a:effectLst/>
              </a:rPr>
              <a:t> </a:t>
            </a:r>
            <a:endParaRPr lang="en-US" altLang="zh-TW" sz="3900" dirty="0">
              <a:effectLst/>
            </a:endParaRPr>
          </a:p>
          <a:p>
            <a:pPr marL="0" indent="0" algn="ctr">
              <a:buNone/>
            </a:pPr>
            <a:r>
              <a:rPr lang="zh-TW" altLang="en-US" sz="3900" dirty="0">
                <a:effectLst/>
              </a:rPr>
              <a:t>耶和华的作为本为大。凡喜爱的都必</a:t>
            </a:r>
            <a:r>
              <a:rPr lang="zh-TW" altLang="en-US" sz="3900" u="sng" dirty="0">
                <a:effectLst/>
              </a:rPr>
              <a:t>考察</a:t>
            </a:r>
            <a:r>
              <a:rPr lang="zh-TW" altLang="en-US" sz="3900" dirty="0">
                <a:effectLst/>
              </a:rPr>
              <a:t>。</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25</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111:2</a:t>
            </a:r>
          </a:p>
        </p:txBody>
      </p:sp>
    </p:spTree>
    <p:extLst>
      <p:ext uri="{BB962C8B-B14F-4D97-AF65-F5344CB8AC3E}">
        <p14:creationId xmlns:p14="http://schemas.microsoft.com/office/powerpoint/2010/main" val="3379773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654820"/>
          </a:xfrm>
        </p:spPr>
        <p:txBody>
          <a:bodyPr>
            <a:normAutofit fontScale="92500" lnSpcReduction="20000"/>
          </a:bodyPr>
          <a:lstStyle/>
          <a:p>
            <a:pPr marL="0" indent="0" algn="ctr">
              <a:buNone/>
            </a:pPr>
            <a:r>
              <a:rPr lang="en-US" sz="3900" dirty="0">
                <a:effectLst/>
              </a:rPr>
              <a:t>I remember the days of old; I </a:t>
            </a:r>
            <a:r>
              <a:rPr lang="en-US" sz="3900" u="sng" dirty="0">
                <a:effectLst/>
              </a:rPr>
              <a:t>meditate</a:t>
            </a:r>
            <a:r>
              <a:rPr lang="en-US" sz="3900" dirty="0">
                <a:effectLst/>
              </a:rPr>
              <a:t> on all that you have done; I ponder the work of your hands.</a:t>
            </a:r>
            <a:r>
              <a:rPr lang="zh-TW" altLang="en-US" sz="3900" dirty="0">
                <a:effectLst/>
              </a:rPr>
              <a:t> </a:t>
            </a:r>
            <a:endParaRPr lang="en-US" altLang="zh-TW" sz="3900" dirty="0">
              <a:effectLst/>
            </a:endParaRPr>
          </a:p>
          <a:p>
            <a:pPr marL="0" indent="0" algn="ctr">
              <a:buNone/>
            </a:pPr>
            <a:r>
              <a:rPr lang="zh-TW" altLang="en-US" sz="3900" dirty="0">
                <a:effectLst/>
              </a:rPr>
              <a:t>我追想古时之日，</a:t>
            </a:r>
            <a:r>
              <a:rPr lang="zh-TW" altLang="en-US" sz="3900" u="sng" dirty="0">
                <a:effectLst/>
              </a:rPr>
              <a:t>思想</a:t>
            </a:r>
            <a:r>
              <a:rPr lang="zh-TW" altLang="en-US" sz="3900" dirty="0">
                <a:effectLst/>
              </a:rPr>
              <a:t>你的一切作为，</a:t>
            </a:r>
            <a:endParaRPr lang="en-US" altLang="zh-TW" sz="3900" dirty="0">
              <a:effectLst/>
            </a:endParaRPr>
          </a:p>
          <a:p>
            <a:pPr marL="0" indent="0" algn="ctr">
              <a:buNone/>
            </a:pPr>
            <a:r>
              <a:rPr lang="zh-TW" altLang="en-US" sz="3900" dirty="0">
                <a:effectLst/>
              </a:rPr>
              <a:t>默念你手的工作。</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26</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2718487" y="850872"/>
            <a:ext cx="7455244"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143:5</a:t>
            </a:r>
          </a:p>
        </p:txBody>
      </p:sp>
    </p:spTree>
    <p:extLst>
      <p:ext uri="{BB962C8B-B14F-4D97-AF65-F5344CB8AC3E}">
        <p14:creationId xmlns:p14="http://schemas.microsoft.com/office/powerpoint/2010/main" val="264911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On the glorious splendor of your majesty, and on your wondrous works, I will </a:t>
            </a:r>
            <a:r>
              <a:rPr lang="en-US" sz="3900" u="sng" dirty="0">
                <a:effectLst/>
              </a:rPr>
              <a:t>meditate</a:t>
            </a:r>
            <a:r>
              <a:rPr lang="en-US" sz="3900" dirty="0">
                <a:effectLst/>
              </a:rPr>
              <a:t>.</a:t>
            </a:r>
            <a:r>
              <a:rPr lang="zh-TW" altLang="en-US" sz="3900" dirty="0">
                <a:effectLst/>
              </a:rPr>
              <a:t> </a:t>
            </a:r>
            <a:endParaRPr lang="en-US" altLang="zh-TW" sz="3900" dirty="0">
              <a:effectLst/>
            </a:endParaRPr>
          </a:p>
          <a:p>
            <a:pPr marL="0" indent="0" algn="ctr">
              <a:buNone/>
            </a:pPr>
            <a:r>
              <a:rPr lang="zh-TW" altLang="en-US" sz="3900" dirty="0">
                <a:effectLst/>
              </a:rPr>
              <a:t>我要</a:t>
            </a:r>
            <a:r>
              <a:rPr lang="zh-TW" altLang="en-US" sz="3900" u="sng" dirty="0">
                <a:effectLst/>
              </a:rPr>
              <a:t>默念</a:t>
            </a:r>
            <a:r>
              <a:rPr lang="zh-TW" altLang="en-US" sz="3900" dirty="0">
                <a:effectLst/>
              </a:rPr>
              <a:t>你威严的尊荣，和你奇妙的作为。</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27</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145:5</a:t>
            </a:r>
          </a:p>
        </p:txBody>
      </p:sp>
    </p:spTree>
    <p:extLst>
      <p:ext uri="{BB962C8B-B14F-4D97-AF65-F5344CB8AC3E}">
        <p14:creationId xmlns:p14="http://schemas.microsoft.com/office/powerpoint/2010/main" val="428317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99D3AC-2F26-ABA0-02FB-5221BFE7A944}"/>
              </a:ext>
            </a:extLst>
          </p:cNvPr>
          <p:cNvSpPr>
            <a:spLocks noGrp="1"/>
          </p:cNvSpPr>
          <p:nvPr>
            <p:ph type="title"/>
          </p:nvPr>
        </p:nvSpPr>
        <p:spPr>
          <a:xfrm>
            <a:off x="838200" y="319088"/>
            <a:ext cx="10515600" cy="819738"/>
          </a:xfrm>
        </p:spPr>
        <p:txBody>
          <a:bodyPr anchor="ctr">
            <a:normAutofit/>
          </a:bodyPr>
          <a:lstStyle/>
          <a:p>
            <a:r>
              <a:rPr lang="en-US" dirty="0"/>
              <a:t>God</a:t>
            </a:r>
            <a:r>
              <a:rPr lang="zh-TW" altLang="en-US" dirty="0"/>
              <a:t> 上帝</a:t>
            </a:r>
            <a:endParaRPr lang="en-US" dirty="0"/>
          </a:p>
        </p:txBody>
      </p:sp>
      <p:pic>
        <p:nvPicPr>
          <p:cNvPr id="14" name="Content Placeholder 13">
            <a:extLst>
              <a:ext uri="{FF2B5EF4-FFF2-40B4-BE49-F238E27FC236}">
                <a16:creationId xmlns:a16="http://schemas.microsoft.com/office/drawing/2014/main" id="{3514340C-A64D-E1EC-0B3F-A5AB78868520}"/>
              </a:ext>
            </a:extLst>
          </p:cNvPr>
          <p:cNvPicPr>
            <a:picLocks noGrp="1" noChangeAspect="1"/>
          </p:cNvPicPr>
          <p:nvPr>
            <p:ph idx="1"/>
          </p:nvPr>
        </p:nvPicPr>
        <p:blipFill>
          <a:blip r:embed="rId2"/>
          <a:srcRect t="11705" b="11705"/>
          <a:stretch/>
        </p:blipFill>
        <p:spPr>
          <a:xfrm>
            <a:off x="838200" y="1169159"/>
            <a:ext cx="10515600" cy="5369753"/>
          </a:xfrm>
          <a:noFill/>
        </p:spPr>
      </p:pic>
      <p:sp>
        <p:nvSpPr>
          <p:cNvPr id="6" name="Slide Number Placeholder 5">
            <a:extLst>
              <a:ext uri="{FF2B5EF4-FFF2-40B4-BE49-F238E27FC236}">
                <a16:creationId xmlns:a16="http://schemas.microsoft.com/office/drawing/2014/main" id="{9115F41E-DCA0-6714-71B1-85F9673A8E3E}"/>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28</a:t>
            </a:fld>
            <a:endParaRPr lang="en-US"/>
          </a:p>
        </p:txBody>
      </p:sp>
    </p:spTree>
    <p:extLst>
      <p:ext uri="{BB962C8B-B14F-4D97-AF65-F5344CB8AC3E}">
        <p14:creationId xmlns:p14="http://schemas.microsoft.com/office/powerpoint/2010/main" val="345617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3"/>
            <a:ext cx="10515600" cy="2588917"/>
          </a:xfrm>
        </p:spPr>
        <p:txBody>
          <a:bodyPr>
            <a:normAutofit fontScale="92500" lnSpcReduction="20000"/>
          </a:bodyPr>
          <a:lstStyle/>
          <a:p>
            <a:pPr marL="0" indent="0" algn="ctr">
              <a:buNone/>
            </a:pPr>
            <a:r>
              <a:rPr lang="en-US" sz="3900" dirty="0">
                <a:effectLst/>
              </a:rPr>
              <a:t>I have </a:t>
            </a:r>
            <a:r>
              <a:rPr lang="en-US" sz="3900" u="sng" dirty="0">
                <a:effectLst/>
              </a:rPr>
              <a:t>set the Lord always before me</a:t>
            </a:r>
            <a:r>
              <a:rPr lang="en-US" sz="3900" dirty="0">
                <a:effectLst/>
              </a:rPr>
              <a:t>; because he is at my right hand, I shall not be shaken.</a:t>
            </a:r>
            <a:r>
              <a:rPr lang="zh-TW" altLang="en-US" sz="3900" dirty="0">
                <a:effectLst/>
              </a:rPr>
              <a:t> </a:t>
            </a:r>
            <a:endParaRPr lang="en-US" altLang="zh-TW" sz="3900" dirty="0">
              <a:effectLst/>
            </a:endParaRPr>
          </a:p>
          <a:p>
            <a:pPr marL="0" indent="0" algn="ctr">
              <a:buNone/>
            </a:pPr>
            <a:r>
              <a:rPr lang="zh-TW" altLang="en-US" sz="3900" dirty="0">
                <a:effectLst/>
              </a:rPr>
              <a:t>我将</a:t>
            </a:r>
            <a:r>
              <a:rPr lang="zh-TW" altLang="en-US" sz="3900" u="sng" dirty="0">
                <a:effectLst/>
              </a:rPr>
              <a:t>耶和华常摆在我面前</a:t>
            </a:r>
            <a:r>
              <a:rPr lang="zh-TW" altLang="en-US" sz="3900" dirty="0">
                <a:effectLst/>
              </a:rPr>
              <a:t>。因他在我右边，我便不至摇动。</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29</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16:8</a:t>
            </a:r>
          </a:p>
        </p:txBody>
      </p:sp>
    </p:spTree>
    <p:extLst>
      <p:ext uri="{BB962C8B-B14F-4D97-AF65-F5344CB8AC3E}">
        <p14:creationId xmlns:p14="http://schemas.microsoft.com/office/powerpoint/2010/main" val="96149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41617-61AD-C28E-DE7C-B912BB215942}"/>
              </a:ext>
            </a:extLst>
          </p:cNvPr>
          <p:cNvSpPr>
            <a:spLocks noGrp="1"/>
          </p:cNvSpPr>
          <p:nvPr>
            <p:ph type="ctrTitle"/>
          </p:nvPr>
        </p:nvSpPr>
        <p:spPr>
          <a:xfrm>
            <a:off x="1838113" y="2851343"/>
            <a:ext cx="8490581" cy="2247130"/>
          </a:xfrm>
        </p:spPr>
        <p:txBody>
          <a:bodyPr>
            <a:normAutofit fontScale="90000"/>
          </a:bodyPr>
          <a:lstStyle/>
          <a:p>
            <a:r>
              <a:rPr lang="en-US" dirty="0"/>
              <a:t>What is one thing in your life that keeps you from meditating more often?</a:t>
            </a:r>
            <a:br>
              <a:rPr lang="en-US" dirty="0"/>
            </a:br>
            <a:r>
              <a:rPr lang="zh-TW" altLang="en-US" dirty="0"/>
              <a:t>在你的生活中，有什么事情让你无法更經常地冥想 ？</a:t>
            </a:r>
            <a:endParaRPr lang="en-US" dirty="0"/>
          </a:p>
        </p:txBody>
      </p:sp>
    </p:spTree>
    <p:extLst>
      <p:ext uri="{BB962C8B-B14F-4D97-AF65-F5344CB8AC3E}">
        <p14:creationId xmlns:p14="http://schemas.microsoft.com/office/powerpoint/2010/main" val="205129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3"/>
            <a:ext cx="10515600" cy="3124377"/>
          </a:xfrm>
        </p:spPr>
        <p:txBody>
          <a:bodyPr>
            <a:normAutofit fontScale="77500" lnSpcReduction="20000"/>
          </a:bodyPr>
          <a:lstStyle/>
          <a:p>
            <a:pPr marL="0" indent="0" algn="ctr">
              <a:buNone/>
            </a:pPr>
            <a:r>
              <a:rPr lang="en-US" sz="3900" dirty="0">
                <a:effectLst/>
              </a:rPr>
              <a:t>My soul will be satisfied as with fat and rich food, and my mouth will praise you with joyful lips, when I remember you upon my bed, and </a:t>
            </a:r>
            <a:r>
              <a:rPr lang="en-US" sz="3900" u="sng" dirty="0">
                <a:effectLst/>
              </a:rPr>
              <a:t>meditate</a:t>
            </a:r>
            <a:r>
              <a:rPr lang="en-US" sz="3900" dirty="0">
                <a:effectLst/>
              </a:rPr>
              <a:t> on you in the watches of the night;</a:t>
            </a:r>
            <a:r>
              <a:rPr lang="zh-TW" altLang="en-US" sz="3900" dirty="0">
                <a:effectLst/>
              </a:rPr>
              <a:t> </a:t>
            </a:r>
            <a:endParaRPr lang="en-US" altLang="zh-TW" sz="3900" dirty="0">
              <a:effectLst/>
            </a:endParaRPr>
          </a:p>
          <a:p>
            <a:pPr marL="0" indent="0" algn="ctr">
              <a:buNone/>
            </a:pPr>
            <a:r>
              <a:rPr lang="zh-TW" altLang="en-US" sz="3900" dirty="0">
                <a:effectLst/>
              </a:rPr>
              <a:t>我在床上记念你，在夜更的时候</a:t>
            </a:r>
            <a:r>
              <a:rPr lang="zh-TW" altLang="en-US" sz="3900" u="sng" dirty="0">
                <a:effectLst/>
              </a:rPr>
              <a:t>思想</a:t>
            </a:r>
            <a:r>
              <a:rPr lang="zh-TW" altLang="en-US" sz="3900" dirty="0">
                <a:effectLst/>
              </a:rPr>
              <a:t>你，我的心就像饱足了骨髓肥油。我也要以欢乐的嘴唇赞美你。</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30</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63:5-6</a:t>
            </a:r>
          </a:p>
        </p:txBody>
      </p:sp>
    </p:spTree>
    <p:extLst>
      <p:ext uri="{BB962C8B-B14F-4D97-AF65-F5344CB8AC3E}">
        <p14:creationId xmlns:p14="http://schemas.microsoft.com/office/powerpoint/2010/main" val="2896067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May my </a:t>
            </a:r>
            <a:r>
              <a:rPr lang="en-US" sz="3900" u="sng" dirty="0">
                <a:effectLst/>
              </a:rPr>
              <a:t>meditation</a:t>
            </a:r>
            <a:r>
              <a:rPr lang="en-US" sz="3900" dirty="0">
                <a:effectLst/>
              </a:rPr>
              <a:t> be pleasing to him, </a:t>
            </a:r>
            <a:r>
              <a:rPr lang="en-US" sz="3900" u="sng" dirty="0">
                <a:effectLst/>
              </a:rPr>
              <a:t>for I rejoice in the Lord</a:t>
            </a:r>
            <a:r>
              <a:rPr lang="en-US" sz="3900" dirty="0">
                <a:effectLst/>
              </a:rPr>
              <a:t>.</a:t>
            </a:r>
            <a:r>
              <a:rPr lang="zh-TW" altLang="en-US" sz="3900" dirty="0">
                <a:effectLst/>
              </a:rPr>
              <a:t> </a:t>
            </a:r>
            <a:endParaRPr lang="en-US" altLang="zh-TW" sz="3900" dirty="0">
              <a:effectLst/>
            </a:endParaRPr>
          </a:p>
          <a:p>
            <a:pPr marL="0" indent="0" algn="ctr">
              <a:buNone/>
            </a:pPr>
            <a:r>
              <a:rPr lang="zh-TW" altLang="en-US" sz="3900" dirty="0">
                <a:effectLst/>
              </a:rPr>
              <a:t>愿他以我的</a:t>
            </a:r>
            <a:r>
              <a:rPr lang="zh-TW" altLang="en-US" sz="3900" u="sng" dirty="0">
                <a:effectLst/>
              </a:rPr>
              <a:t>默念</a:t>
            </a:r>
            <a:r>
              <a:rPr lang="zh-TW" altLang="en-US" sz="3900" dirty="0">
                <a:effectLst/>
              </a:rPr>
              <a:t>为甘甜。</a:t>
            </a:r>
            <a:r>
              <a:rPr lang="zh-TW" altLang="en-US" sz="3900" u="sng" dirty="0">
                <a:effectLst/>
              </a:rPr>
              <a:t>我要因耶和华欢喜</a:t>
            </a:r>
            <a:r>
              <a:rPr lang="zh-TW" altLang="en-US" sz="3900" dirty="0">
                <a:effectLst/>
              </a:rPr>
              <a:t>。</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31</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104:34</a:t>
            </a:r>
          </a:p>
        </p:txBody>
      </p:sp>
    </p:spTree>
    <p:extLst>
      <p:ext uri="{BB962C8B-B14F-4D97-AF65-F5344CB8AC3E}">
        <p14:creationId xmlns:p14="http://schemas.microsoft.com/office/powerpoint/2010/main" val="392476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We have </a:t>
            </a:r>
            <a:r>
              <a:rPr lang="en-US" sz="3900" u="sng" dirty="0">
                <a:effectLst/>
              </a:rPr>
              <a:t>thought on your steadfast love</a:t>
            </a:r>
            <a:r>
              <a:rPr lang="en-US" sz="3900" dirty="0">
                <a:effectLst/>
              </a:rPr>
              <a:t>, O God, in the midst of your temple.</a:t>
            </a:r>
            <a:r>
              <a:rPr lang="zh-TW" altLang="en-US" sz="3900" dirty="0">
                <a:effectLst/>
              </a:rPr>
              <a:t> </a:t>
            </a:r>
            <a:endParaRPr lang="en-US" altLang="zh-TW" sz="3900" dirty="0">
              <a:effectLst/>
            </a:endParaRPr>
          </a:p>
          <a:p>
            <a:pPr marL="0" indent="0" algn="ctr">
              <a:buNone/>
            </a:pPr>
            <a:r>
              <a:rPr lang="zh-TW" altLang="en-US" sz="3900" dirty="0">
                <a:effectLst/>
              </a:rPr>
              <a:t>神啊，我们</a:t>
            </a:r>
            <a:r>
              <a:rPr lang="zh-TW" altLang="en-US" sz="3900" u="sng" dirty="0">
                <a:effectLst/>
              </a:rPr>
              <a:t>在你的殿中，想念</a:t>
            </a:r>
            <a:r>
              <a:rPr lang="zh-TW" altLang="en-US" sz="3900" dirty="0">
                <a:effectLst/>
              </a:rPr>
              <a:t>你的慈爱。</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32</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48:9</a:t>
            </a:r>
          </a:p>
        </p:txBody>
      </p:sp>
    </p:spTree>
    <p:extLst>
      <p:ext uri="{BB962C8B-B14F-4D97-AF65-F5344CB8AC3E}">
        <p14:creationId xmlns:p14="http://schemas.microsoft.com/office/powerpoint/2010/main" val="3383457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3"/>
            <a:ext cx="10515600" cy="3223231"/>
          </a:xfrm>
        </p:spPr>
        <p:txBody>
          <a:bodyPr>
            <a:normAutofit/>
          </a:bodyPr>
          <a:lstStyle/>
          <a:p>
            <a:pPr marL="0" indent="0" algn="ctr">
              <a:buNone/>
            </a:pPr>
            <a:r>
              <a:rPr lang="en-US" sz="3900" dirty="0">
                <a:effectLst/>
              </a:rPr>
              <a:t>Whoever is wise, let him attend to these things; let them </a:t>
            </a:r>
            <a:r>
              <a:rPr lang="en-US" sz="3900" u="sng" dirty="0">
                <a:effectLst/>
              </a:rPr>
              <a:t>consider the steadfast love of the Lord</a:t>
            </a:r>
            <a:r>
              <a:rPr lang="en-US" sz="3900" dirty="0">
                <a:effectLst/>
              </a:rPr>
              <a:t>.</a:t>
            </a:r>
            <a:r>
              <a:rPr lang="zh-TW" altLang="en-US" sz="3900" dirty="0">
                <a:effectLst/>
              </a:rPr>
              <a:t> </a:t>
            </a:r>
            <a:endParaRPr lang="en-US" altLang="zh-TW" sz="3900" dirty="0">
              <a:effectLst/>
            </a:endParaRPr>
          </a:p>
          <a:p>
            <a:pPr marL="0" indent="0" algn="ctr">
              <a:buNone/>
            </a:pPr>
            <a:r>
              <a:rPr lang="zh-TW" altLang="en-US" sz="3900" dirty="0">
                <a:effectLst/>
              </a:rPr>
              <a:t>凡有智慧的，必在这些事上留心，也必</a:t>
            </a:r>
            <a:r>
              <a:rPr lang="zh-TW" altLang="en-US" sz="3900" u="sng" dirty="0">
                <a:effectLst/>
              </a:rPr>
              <a:t>思想耶和华的慈爱。</a:t>
            </a:r>
            <a:endParaRPr lang="en-US" u="sng"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33</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Psalm </a:t>
            </a:r>
            <a:r>
              <a:rPr lang="zh-TW" altLang="en-US" sz="4800" dirty="0">
                <a:solidFill>
                  <a:schemeClr val="tx2"/>
                </a:solidFill>
              </a:rPr>
              <a:t>诗篇 </a:t>
            </a:r>
            <a:r>
              <a:rPr lang="en-US" sz="4800" dirty="0">
                <a:solidFill>
                  <a:schemeClr val="tx2"/>
                </a:solidFill>
              </a:rPr>
              <a:t>107:43</a:t>
            </a:r>
          </a:p>
        </p:txBody>
      </p:sp>
    </p:spTree>
    <p:extLst>
      <p:ext uri="{BB962C8B-B14F-4D97-AF65-F5344CB8AC3E}">
        <p14:creationId xmlns:p14="http://schemas.microsoft.com/office/powerpoint/2010/main" val="2656749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99D3AC-2F26-ABA0-02FB-5221BFE7A944}"/>
              </a:ext>
            </a:extLst>
          </p:cNvPr>
          <p:cNvSpPr>
            <a:spLocks noGrp="1"/>
          </p:cNvSpPr>
          <p:nvPr>
            <p:ph type="title"/>
          </p:nvPr>
        </p:nvSpPr>
        <p:spPr>
          <a:xfrm>
            <a:off x="838200" y="319088"/>
            <a:ext cx="10515600" cy="819738"/>
          </a:xfrm>
        </p:spPr>
        <p:txBody>
          <a:bodyPr anchor="ctr">
            <a:normAutofit/>
          </a:bodyPr>
          <a:lstStyle/>
          <a:p>
            <a:r>
              <a:rPr lang="en-US" dirty="0"/>
              <a:t>Nature</a:t>
            </a:r>
            <a:r>
              <a:rPr lang="zh-TW" altLang="en-US" dirty="0"/>
              <a:t> 自然</a:t>
            </a:r>
            <a:endParaRPr lang="en-US" dirty="0"/>
          </a:p>
        </p:txBody>
      </p:sp>
      <p:pic>
        <p:nvPicPr>
          <p:cNvPr id="14" name="Content Placeholder 13">
            <a:extLst>
              <a:ext uri="{FF2B5EF4-FFF2-40B4-BE49-F238E27FC236}">
                <a16:creationId xmlns:a16="http://schemas.microsoft.com/office/drawing/2014/main" id="{3514340C-A64D-E1EC-0B3F-A5AB78868520}"/>
              </a:ext>
            </a:extLst>
          </p:cNvPr>
          <p:cNvPicPr>
            <a:picLocks noGrp="1" noChangeAspect="1"/>
          </p:cNvPicPr>
          <p:nvPr>
            <p:ph idx="1"/>
          </p:nvPr>
        </p:nvPicPr>
        <p:blipFill>
          <a:blip r:embed="rId2"/>
          <a:srcRect t="15957" b="15957"/>
          <a:stretch/>
        </p:blipFill>
        <p:spPr>
          <a:xfrm>
            <a:off x="838200" y="1169159"/>
            <a:ext cx="10515600" cy="5369753"/>
          </a:xfrm>
          <a:noFill/>
        </p:spPr>
      </p:pic>
      <p:sp>
        <p:nvSpPr>
          <p:cNvPr id="6" name="Slide Number Placeholder 5">
            <a:extLst>
              <a:ext uri="{FF2B5EF4-FFF2-40B4-BE49-F238E27FC236}">
                <a16:creationId xmlns:a16="http://schemas.microsoft.com/office/drawing/2014/main" id="{9115F41E-DCA0-6714-71B1-85F9673A8E3E}"/>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34</a:t>
            </a:fld>
            <a:endParaRPr lang="en-US"/>
          </a:p>
        </p:txBody>
      </p:sp>
    </p:spTree>
    <p:extLst>
      <p:ext uri="{BB962C8B-B14F-4D97-AF65-F5344CB8AC3E}">
        <p14:creationId xmlns:p14="http://schemas.microsoft.com/office/powerpoint/2010/main" val="4268770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625634"/>
            <a:ext cx="10515600" cy="2037806"/>
          </a:xfrm>
        </p:spPr>
        <p:txBody>
          <a:bodyPr>
            <a:normAutofit fontScale="92500" lnSpcReduction="10000"/>
          </a:bodyPr>
          <a:lstStyle/>
          <a:p>
            <a:pPr marL="0" indent="0" algn="ctr">
              <a:buNone/>
            </a:pPr>
            <a:r>
              <a:rPr lang="en-US" sz="3900" dirty="0">
                <a:effectLst/>
              </a:rPr>
              <a:t>Go to the ant, O sluggard; </a:t>
            </a:r>
            <a:r>
              <a:rPr lang="en-US" sz="3900" u="sng" dirty="0">
                <a:effectLst/>
              </a:rPr>
              <a:t>consider her ways</a:t>
            </a:r>
            <a:r>
              <a:rPr lang="en-US" sz="3900" dirty="0">
                <a:effectLst/>
              </a:rPr>
              <a:t>, and be wise.</a:t>
            </a:r>
            <a:r>
              <a:rPr lang="zh-TW" altLang="en-US" sz="3900" dirty="0">
                <a:effectLst/>
              </a:rPr>
              <a:t> </a:t>
            </a:r>
            <a:endParaRPr lang="en-US" altLang="zh-TW" sz="3900" dirty="0">
              <a:effectLst/>
            </a:endParaRPr>
          </a:p>
          <a:p>
            <a:pPr marL="0" indent="0" algn="ctr">
              <a:buNone/>
            </a:pPr>
            <a:r>
              <a:rPr lang="zh-TW" altLang="en-US" sz="3900" dirty="0">
                <a:effectLst/>
              </a:rPr>
              <a:t>懒惰人哪，你去</a:t>
            </a:r>
            <a:r>
              <a:rPr lang="zh-TW" altLang="en-US" sz="3900" u="sng" dirty="0">
                <a:effectLst/>
              </a:rPr>
              <a:t>察看</a:t>
            </a:r>
            <a:r>
              <a:rPr lang="zh-TW" altLang="en-US" sz="3900" dirty="0">
                <a:effectLst/>
              </a:rPr>
              <a:t>蚂蚁的动作，就可得智慧。</a:t>
            </a:r>
            <a:endParaRPr lang="en-US"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35</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Proverbs </a:t>
            </a:r>
            <a:r>
              <a:rPr lang="zh-TW" altLang="en-US" sz="4800" dirty="0">
                <a:solidFill>
                  <a:schemeClr val="tx2"/>
                </a:solidFill>
              </a:rPr>
              <a:t>箴言 </a:t>
            </a:r>
            <a:r>
              <a:rPr lang="en-US" sz="4800" dirty="0">
                <a:solidFill>
                  <a:schemeClr val="tx2"/>
                </a:solidFill>
              </a:rPr>
              <a:t>6:6</a:t>
            </a:r>
          </a:p>
        </p:txBody>
      </p:sp>
    </p:spTree>
    <p:extLst>
      <p:ext uri="{BB962C8B-B14F-4D97-AF65-F5344CB8AC3E}">
        <p14:creationId xmlns:p14="http://schemas.microsoft.com/office/powerpoint/2010/main" val="2171940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1681869"/>
            <a:ext cx="10515600" cy="5176131"/>
          </a:xfrm>
        </p:spPr>
        <p:txBody>
          <a:bodyPr>
            <a:normAutofit fontScale="92500" lnSpcReduction="10000"/>
          </a:bodyPr>
          <a:lstStyle/>
          <a:p>
            <a:pPr marL="0" indent="0">
              <a:buNone/>
            </a:pPr>
            <a:r>
              <a:rPr lang="en-US" sz="2800" u="sng" dirty="0">
                <a:effectLst/>
              </a:rPr>
              <a:t>Look at the birds of the air</a:t>
            </a:r>
            <a:r>
              <a:rPr lang="en-US" sz="2800" dirty="0">
                <a:effectLst/>
              </a:rPr>
              <a:t>: they neither sow nor reap nor gather into barns, and yet your heavenly Father feeds them. Are you not of more value than they? …And why are you anxious about clothing? </a:t>
            </a:r>
            <a:r>
              <a:rPr lang="en-US" sz="2800" u="sng" dirty="0">
                <a:effectLst/>
              </a:rPr>
              <a:t>Consider the lilies of the field</a:t>
            </a:r>
            <a:r>
              <a:rPr lang="en-US" sz="2800" dirty="0">
                <a:effectLst/>
              </a:rPr>
              <a:t>, how they grow: they neither toil nor spin, …if God so clothes the grass of the field…will he not much more clothe you…?</a:t>
            </a:r>
            <a:r>
              <a:rPr lang="zh-TW" altLang="en-US" sz="2800" dirty="0">
                <a:effectLst/>
              </a:rPr>
              <a:t> </a:t>
            </a:r>
            <a:endParaRPr lang="en-US" altLang="zh-TW" sz="2800" dirty="0">
              <a:effectLst/>
            </a:endParaRPr>
          </a:p>
          <a:p>
            <a:pPr marL="0" indent="0">
              <a:buNone/>
            </a:pPr>
            <a:r>
              <a:rPr lang="zh-TW" altLang="en-US" sz="2800" u="sng" dirty="0">
                <a:effectLst/>
              </a:rPr>
              <a:t>你们看那天上的飞鸟</a:t>
            </a:r>
            <a:r>
              <a:rPr lang="zh-TW" altLang="en-US" sz="2800" dirty="0">
                <a:effectLst/>
              </a:rPr>
              <a:t>，也不种，也不收，也不积蓄在仓里，你们的天父尚且养活它。你们不比飞鸟贵重得多吗？你们哪一个能用思虑使寿数多加一刻呢？何必为衣裳忧虑呢？</a:t>
            </a:r>
            <a:r>
              <a:rPr lang="zh-TW" altLang="en-US" sz="2800" u="sng" dirty="0">
                <a:effectLst/>
              </a:rPr>
              <a:t>你想野地里的百合花</a:t>
            </a:r>
            <a:r>
              <a:rPr lang="zh-TW" altLang="en-US" sz="2800" dirty="0">
                <a:effectLst/>
              </a:rPr>
              <a:t>，怎么长起来，它也不劳苦，也不纺线。然而我告诉你们，就是所罗门极荣华的时候，他所穿戴的，还不如这花一朵呢。你们这小信的人哪，野地里的草今天还在，明天就丢在炉里，神还给它这样的妆饰，何况你们呢。</a:t>
            </a:r>
            <a:endParaRPr lang="en-US" sz="1600" dirty="0"/>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36</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3450771" y="850872"/>
            <a:ext cx="5290457" cy="830997"/>
          </a:xfrm>
          <a:prstGeom prst="rect">
            <a:avLst/>
          </a:prstGeom>
          <a:noFill/>
        </p:spPr>
        <p:txBody>
          <a:bodyPr wrap="square" rtlCol="0">
            <a:spAutoFit/>
          </a:bodyPr>
          <a:lstStyle/>
          <a:p>
            <a:pPr algn="ctr"/>
            <a:r>
              <a:rPr lang="en-US" sz="4800" dirty="0">
                <a:solidFill>
                  <a:schemeClr val="tx2"/>
                </a:solidFill>
              </a:rPr>
              <a:t>Matthew 6:26-30</a:t>
            </a:r>
          </a:p>
        </p:txBody>
      </p:sp>
    </p:spTree>
    <p:extLst>
      <p:ext uri="{BB962C8B-B14F-4D97-AF65-F5344CB8AC3E}">
        <p14:creationId xmlns:p14="http://schemas.microsoft.com/office/powerpoint/2010/main" val="3136426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2168434"/>
            <a:ext cx="10515600" cy="4553041"/>
          </a:xfrm>
        </p:spPr>
        <p:txBody>
          <a:bodyPr>
            <a:normAutofit fontScale="85000" lnSpcReduction="20000"/>
          </a:bodyPr>
          <a:lstStyle/>
          <a:p>
            <a:pPr marL="0" indent="0" algn="ctr">
              <a:buNone/>
            </a:pPr>
            <a:r>
              <a:rPr lang="en-US" sz="3900" dirty="0">
                <a:effectLst/>
              </a:rPr>
              <a:t>Finally, brothers, whatever is </a:t>
            </a:r>
            <a:r>
              <a:rPr lang="en-US" sz="3900" u="sng" dirty="0">
                <a:effectLst/>
              </a:rPr>
              <a:t>true</a:t>
            </a:r>
            <a:r>
              <a:rPr lang="en-US" sz="3900" dirty="0">
                <a:effectLst/>
              </a:rPr>
              <a:t>, whatever is </a:t>
            </a:r>
            <a:r>
              <a:rPr lang="en-US" sz="3900" u="sng" dirty="0">
                <a:effectLst/>
              </a:rPr>
              <a:t>honorable</a:t>
            </a:r>
            <a:r>
              <a:rPr lang="en-US" sz="3900" dirty="0">
                <a:effectLst/>
              </a:rPr>
              <a:t>, whatever is </a:t>
            </a:r>
            <a:r>
              <a:rPr lang="en-US" sz="3900" u="sng" dirty="0">
                <a:effectLst/>
              </a:rPr>
              <a:t>just</a:t>
            </a:r>
            <a:r>
              <a:rPr lang="en-US" sz="3900" dirty="0">
                <a:effectLst/>
              </a:rPr>
              <a:t>, whatever is </a:t>
            </a:r>
            <a:r>
              <a:rPr lang="en-US" sz="3900" u="sng" dirty="0">
                <a:effectLst/>
              </a:rPr>
              <a:t>pure</a:t>
            </a:r>
            <a:r>
              <a:rPr lang="en-US" sz="3900" dirty="0">
                <a:effectLst/>
              </a:rPr>
              <a:t>, whatever is </a:t>
            </a:r>
            <a:r>
              <a:rPr lang="en-US" sz="3900" u="sng" dirty="0">
                <a:effectLst/>
              </a:rPr>
              <a:t>lovely</a:t>
            </a:r>
            <a:r>
              <a:rPr lang="en-US" sz="3900" dirty="0">
                <a:effectLst/>
              </a:rPr>
              <a:t>, whatever is </a:t>
            </a:r>
            <a:r>
              <a:rPr lang="en-US" sz="3900" u="sng" dirty="0">
                <a:effectLst/>
              </a:rPr>
              <a:t>commendable</a:t>
            </a:r>
            <a:r>
              <a:rPr lang="en-US" sz="3900" dirty="0">
                <a:effectLst/>
              </a:rPr>
              <a:t>, if there is any </a:t>
            </a:r>
            <a:r>
              <a:rPr lang="en-US" sz="3900" u="sng" dirty="0">
                <a:effectLst/>
              </a:rPr>
              <a:t>excellence</a:t>
            </a:r>
            <a:r>
              <a:rPr lang="en-US" sz="3900" dirty="0">
                <a:effectLst/>
              </a:rPr>
              <a:t>, if there is anything </a:t>
            </a:r>
            <a:r>
              <a:rPr lang="en-US" sz="3900" u="sng" dirty="0">
                <a:effectLst/>
              </a:rPr>
              <a:t>worthy of praise</a:t>
            </a:r>
            <a:r>
              <a:rPr lang="en-US" sz="3900" dirty="0">
                <a:effectLst/>
              </a:rPr>
              <a:t>, </a:t>
            </a:r>
            <a:r>
              <a:rPr lang="en-US" sz="3900" u="sng" dirty="0">
                <a:effectLst/>
              </a:rPr>
              <a:t>think about these things</a:t>
            </a:r>
            <a:r>
              <a:rPr lang="en-US" sz="3900" dirty="0">
                <a:effectLst/>
              </a:rPr>
              <a:t>.</a:t>
            </a:r>
            <a:r>
              <a:rPr lang="zh-TW" altLang="en-US" sz="3900" dirty="0">
                <a:effectLst/>
              </a:rPr>
              <a:t> </a:t>
            </a:r>
            <a:endParaRPr lang="en-US" altLang="zh-TW" sz="3900" dirty="0">
              <a:effectLst/>
            </a:endParaRPr>
          </a:p>
          <a:p>
            <a:pPr marL="0" indent="0" algn="ctr">
              <a:buNone/>
            </a:pPr>
            <a:r>
              <a:rPr lang="zh-TW" altLang="en-US" sz="3900" dirty="0">
                <a:effectLst/>
              </a:rPr>
              <a:t>弟兄们，我还有未尽的话。凡是</a:t>
            </a:r>
            <a:r>
              <a:rPr lang="zh-TW" altLang="en-US" sz="3900" u="sng" dirty="0">
                <a:effectLst/>
              </a:rPr>
              <a:t>真实</a:t>
            </a:r>
            <a:r>
              <a:rPr lang="zh-TW" altLang="en-US" sz="3900" dirty="0">
                <a:effectLst/>
              </a:rPr>
              <a:t>的，</a:t>
            </a:r>
            <a:r>
              <a:rPr lang="zh-TW" altLang="en-US" sz="3900" u="sng" dirty="0">
                <a:effectLst/>
              </a:rPr>
              <a:t>可敬</a:t>
            </a:r>
            <a:r>
              <a:rPr lang="zh-TW" altLang="en-US" sz="3900" dirty="0">
                <a:effectLst/>
              </a:rPr>
              <a:t>的，</a:t>
            </a:r>
            <a:r>
              <a:rPr lang="zh-TW" altLang="en-US" sz="3900" u="sng" dirty="0">
                <a:effectLst/>
              </a:rPr>
              <a:t>公义</a:t>
            </a:r>
            <a:r>
              <a:rPr lang="zh-TW" altLang="en-US" sz="3900" dirty="0">
                <a:effectLst/>
              </a:rPr>
              <a:t>的，</a:t>
            </a:r>
            <a:r>
              <a:rPr lang="zh-TW" altLang="en-US" sz="3900" u="sng" dirty="0">
                <a:effectLst/>
              </a:rPr>
              <a:t>清洁</a:t>
            </a:r>
            <a:r>
              <a:rPr lang="zh-TW" altLang="en-US" sz="3900" dirty="0">
                <a:effectLst/>
              </a:rPr>
              <a:t>的，</a:t>
            </a:r>
            <a:r>
              <a:rPr lang="zh-TW" altLang="en-US" sz="3900" u="sng" dirty="0">
                <a:effectLst/>
              </a:rPr>
              <a:t>可爱</a:t>
            </a:r>
            <a:r>
              <a:rPr lang="zh-TW" altLang="en-US" sz="3900" dirty="0">
                <a:effectLst/>
              </a:rPr>
              <a:t>的，有</a:t>
            </a:r>
            <a:r>
              <a:rPr lang="zh-TW" altLang="en-US" sz="3900" u="sng" dirty="0">
                <a:effectLst/>
              </a:rPr>
              <a:t>美名</a:t>
            </a:r>
            <a:r>
              <a:rPr lang="zh-TW" altLang="en-US" sz="3900" dirty="0">
                <a:effectLst/>
              </a:rPr>
              <a:t>的。若有什么</a:t>
            </a:r>
            <a:r>
              <a:rPr lang="zh-TW" altLang="en-US" sz="3900" u="sng" dirty="0">
                <a:effectLst/>
              </a:rPr>
              <a:t>德行</a:t>
            </a:r>
            <a:r>
              <a:rPr lang="zh-TW" altLang="en-US" sz="3900" dirty="0">
                <a:effectLst/>
              </a:rPr>
              <a:t>，若有什么</a:t>
            </a:r>
            <a:r>
              <a:rPr lang="zh-TW" altLang="en-US" sz="3900" u="sng" dirty="0">
                <a:effectLst/>
              </a:rPr>
              <a:t>称赞</a:t>
            </a:r>
            <a:r>
              <a:rPr lang="zh-TW" altLang="en-US" sz="3900" dirty="0">
                <a:effectLst/>
              </a:rPr>
              <a:t>，</a:t>
            </a:r>
            <a:r>
              <a:rPr lang="zh-TW" altLang="en-US" sz="3900" u="sng" dirty="0">
                <a:effectLst/>
              </a:rPr>
              <a:t>这些事你们都要思念</a:t>
            </a:r>
            <a:r>
              <a:rPr lang="zh-TW" altLang="en-US" sz="3900" dirty="0">
                <a:effectLst/>
              </a:rPr>
              <a:t>。</a:t>
            </a:r>
            <a:endParaRPr lang="en-US" sz="3900"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37</a:t>
            </a:fld>
            <a:endParaRPr lang="en-US" dirty="0"/>
          </a:p>
        </p:txBody>
      </p:sp>
      <p:sp>
        <p:nvSpPr>
          <p:cNvPr id="2" name="TextBox 1">
            <a:extLst>
              <a:ext uri="{FF2B5EF4-FFF2-40B4-BE49-F238E27FC236}">
                <a16:creationId xmlns:a16="http://schemas.microsoft.com/office/drawing/2014/main" id="{897FE935-7DEA-ACC8-EA34-C14696F0E623}"/>
              </a:ext>
            </a:extLst>
          </p:cNvPr>
          <p:cNvSpPr txBox="1"/>
          <p:nvPr/>
        </p:nvSpPr>
        <p:spPr>
          <a:xfrm>
            <a:off x="2512541" y="850872"/>
            <a:ext cx="7306962" cy="830997"/>
          </a:xfrm>
          <a:prstGeom prst="rect">
            <a:avLst/>
          </a:prstGeom>
          <a:noFill/>
        </p:spPr>
        <p:txBody>
          <a:bodyPr wrap="square" rtlCol="0">
            <a:spAutoFit/>
          </a:bodyPr>
          <a:lstStyle/>
          <a:p>
            <a:pPr algn="ctr"/>
            <a:r>
              <a:rPr lang="en-US" sz="4800" dirty="0">
                <a:solidFill>
                  <a:schemeClr val="tx2"/>
                </a:solidFill>
              </a:rPr>
              <a:t>Philippians </a:t>
            </a:r>
            <a:r>
              <a:rPr lang="zh-TW" altLang="en-US" sz="4800" dirty="0">
                <a:solidFill>
                  <a:schemeClr val="tx2"/>
                </a:solidFill>
              </a:rPr>
              <a:t>腓立比書 </a:t>
            </a:r>
            <a:r>
              <a:rPr lang="en-US" sz="4800" dirty="0">
                <a:solidFill>
                  <a:schemeClr val="tx2"/>
                </a:solidFill>
              </a:rPr>
              <a:t>4:8</a:t>
            </a:r>
          </a:p>
        </p:txBody>
      </p:sp>
    </p:spTree>
    <p:extLst>
      <p:ext uri="{BB962C8B-B14F-4D97-AF65-F5344CB8AC3E}">
        <p14:creationId xmlns:p14="http://schemas.microsoft.com/office/powerpoint/2010/main" val="3503637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4B0064AC-1DB4-4495-E5F1-DB0E251A504E}"/>
              </a:ext>
            </a:extLst>
          </p:cNvPr>
          <p:cNvSpPr>
            <a:spLocks noGrp="1"/>
          </p:cNvSpPr>
          <p:nvPr>
            <p:ph type="sldNum" sz="quarter" idx="12"/>
          </p:nvPr>
        </p:nvSpPr>
        <p:spPr>
          <a:xfrm>
            <a:off x="10518474" y="6356350"/>
            <a:ext cx="1414733" cy="365125"/>
          </a:xfrm>
        </p:spPr>
        <p:txBody>
          <a:bodyPr/>
          <a:lstStyle/>
          <a:p>
            <a:pPr>
              <a:spcAft>
                <a:spcPts val="600"/>
              </a:spcAft>
            </a:pPr>
            <a:fld id="{AE208ADF-3ADD-483D-A721-14E3EEE2C135}" type="slidenum">
              <a:rPr lang="en-US" smtClean="0"/>
              <a:pPr>
                <a:spcAft>
                  <a:spcPts val="600"/>
                </a:spcAft>
              </a:pPr>
              <a:t>38</a:t>
            </a:fld>
            <a:endParaRPr lang="en-US"/>
          </a:p>
        </p:txBody>
      </p:sp>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351230" y="611783"/>
            <a:ext cx="3735976" cy="3202336"/>
          </a:xfrm>
        </p:spPr>
        <p:txBody>
          <a:bodyPr anchor="b">
            <a:normAutofit/>
          </a:bodyPr>
          <a:lstStyle/>
          <a:p>
            <a:r>
              <a:rPr lang="en-US" dirty="0">
                <a:solidFill>
                  <a:schemeClr val="tx2">
                    <a:alpha val="75000"/>
                  </a:schemeClr>
                </a:solidFill>
              </a:rPr>
              <a:t>Why should we meditate?</a:t>
            </a:r>
            <a:r>
              <a:rPr lang="zh-TW" altLang="en-US" dirty="0">
                <a:solidFill>
                  <a:schemeClr val="tx2">
                    <a:alpha val="75000"/>
                  </a:schemeClr>
                </a:solidFill>
              </a:rPr>
              <a:t> </a:t>
            </a:r>
            <a:br>
              <a:rPr lang="en-US" altLang="zh-TW" dirty="0">
                <a:solidFill>
                  <a:schemeClr val="tx2">
                    <a:alpha val="75000"/>
                  </a:schemeClr>
                </a:solidFill>
              </a:rPr>
            </a:br>
            <a:r>
              <a:rPr lang="zh-TW" altLang="en-US" dirty="0">
                <a:solidFill>
                  <a:schemeClr val="tx2">
                    <a:alpha val="75000"/>
                  </a:schemeClr>
                </a:solidFill>
              </a:rPr>
              <a:t>我们为什么要冥想？</a:t>
            </a:r>
            <a:endParaRPr lang="en-US" dirty="0">
              <a:solidFill>
                <a:schemeClr val="tx2">
                  <a:alpha val="75000"/>
                </a:schemeClr>
              </a:solidFill>
            </a:endParaRPr>
          </a:p>
        </p:txBody>
      </p:sp>
      <p:sp>
        <p:nvSpPr>
          <p:cNvPr id="3" name="Subtitle 2">
            <a:extLst>
              <a:ext uri="{FF2B5EF4-FFF2-40B4-BE49-F238E27FC236}">
                <a16:creationId xmlns:a16="http://schemas.microsoft.com/office/drawing/2014/main" id="{70DAD0D3-3611-4738-8AC3-77B22099B278}"/>
              </a:ext>
            </a:extLst>
          </p:cNvPr>
          <p:cNvSpPr>
            <a:spLocks noGrp="1"/>
          </p:cNvSpPr>
          <p:nvPr>
            <p:ph type="subTitle" idx="1"/>
          </p:nvPr>
        </p:nvSpPr>
        <p:spPr>
          <a:xfrm>
            <a:off x="744876" y="5116529"/>
            <a:ext cx="2948684" cy="955497"/>
          </a:xfrm>
        </p:spPr>
        <p:txBody>
          <a:bodyPr>
            <a:normAutofit/>
          </a:bodyPr>
          <a:lstStyle/>
          <a:p>
            <a:r>
              <a:rPr lang="en-US" dirty="0"/>
              <a:t>Q2</a:t>
            </a:r>
          </a:p>
        </p:txBody>
      </p:sp>
      <p:pic>
        <p:nvPicPr>
          <p:cNvPr id="6" name="Picture Placeholder 5" descr="Person sitting on the train">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a:blip r:embed="rId2"/>
          <a:srcRect/>
          <a:stretch/>
        </p:blipFill>
        <p:spPr>
          <a:xfrm>
            <a:off x="4383024" y="822754"/>
            <a:ext cx="7808976" cy="5212491"/>
          </a:xfrm>
          <a:noFill/>
        </p:spPr>
      </p:pic>
    </p:spTree>
    <p:extLst>
      <p:ext uri="{BB962C8B-B14F-4D97-AF65-F5344CB8AC3E}">
        <p14:creationId xmlns:p14="http://schemas.microsoft.com/office/powerpoint/2010/main" val="2474908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Brain in head outline">
            <a:extLst>
              <a:ext uri="{FF2B5EF4-FFF2-40B4-BE49-F238E27FC236}">
                <a16:creationId xmlns:a16="http://schemas.microsoft.com/office/drawing/2014/main" id="{FA834424-DB36-61FA-7A87-138764EFEF89}"/>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1144380" y="1709530"/>
            <a:ext cx="2741820" cy="2741820"/>
          </a:xfrm>
        </p:spPr>
      </p:pic>
      <p:pic>
        <p:nvPicPr>
          <p:cNvPr id="17" name="Content Placeholder 16" descr="Heart with solid fill">
            <a:extLst>
              <a:ext uri="{FF2B5EF4-FFF2-40B4-BE49-F238E27FC236}">
                <a16:creationId xmlns:a16="http://schemas.microsoft.com/office/drawing/2014/main" id="{4D478F5E-3413-86B1-91A7-484C3992A9D6}"/>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8305800" y="3536950"/>
            <a:ext cx="2741820" cy="2741820"/>
          </a:xfrm>
        </p:spPr>
      </p:pic>
      <p:sp>
        <p:nvSpPr>
          <p:cNvPr id="11" name="Title 10">
            <a:extLst>
              <a:ext uri="{FF2B5EF4-FFF2-40B4-BE49-F238E27FC236}">
                <a16:creationId xmlns:a16="http://schemas.microsoft.com/office/drawing/2014/main" id="{FD95E78D-9CB7-5422-5B09-DADCEB35EE45}"/>
              </a:ext>
            </a:extLst>
          </p:cNvPr>
          <p:cNvSpPr>
            <a:spLocks noGrp="1"/>
          </p:cNvSpPr>
          <p:nvPr>
            <p:ph type="title"/>
          </p:nvPr>
        </p:nvSpPr>
        <p:spPr>
          <a:xfrm>
            <a:off x="838200" y="321276"/>
            <a:ext cx="10515600" cy="1160889"/>
          </a:xfrm>
        </p:spPr>
        <p:txBody>
          <a:bodyPr>
            <a:normAutofit fontScale="90000"/>
          </a:bodyPr>
          <a:lstStyle/>
          <a:p>
            <a:r>
              <a:rPr lang="en-US" dirty="0"/>
              <a:t>Meditation connects our heads to our hearts</a:t>
            </a:r>
            <a:br>
              <a:rPr lang="en-US" dirty="0"/>
            </a:br>
            <a:r>
              <a:rPr lang="zh-TW" altLang="en-US" dirty="0"/>
              <a:t>冥想将我们的头脑与我们的心联系起来</a:t>
            </a:r>
            <a:endParaRPr lang="en-US" dirty="0"/>
          </a:p>
        </p:txBody>
      </p:sp>
      <p:sp>
        <p:nvSpPr>
          <p:cNvPr id="10" name="Slide Number Placeholder 9">
            <a:extLst>
              <a:ext uri="{FF2B5EF4-FFF2-40B4-BE49-F238E27FC236}">
                <a16:creationId xmlns:a16="http://schemas.microsoft.com/office/drawing/2014/main" id="{5CC0520F-F34C-49A0-A777-48E9C0CA0F6A}"/>
              </a:ext>
            </a:extLst>
          </p:cNvPr>
          <p:cNvSpPr>
            <a:spLocks noGrp="1"/>
          </p:cNvSpPr>
          <p:nvPr>
            <p:ph type="sldNum" sz="quarter" idx="4294967295"/>
          </p:nvPr>
        </p:nvSpPr>
        <p:spPr>
          <a:xfrm>
            <a:off x="10777538" y="6356350"/>
            <a:ext cx="1414462" cy="365125"/>
          </a:xfrm>
        </p:spPr>
        <p:txBody>
          <a:bodyPr/>
          <a:lstStyle/>
          <a:p>
            <a:fld id="{AE208ADF-3ADD-483D-A721-14E3EEE2C135}" type="slidenum">
              <a:rPr lang="en-US" smtClean="0"/>
              <a:pPr/>
              <a:t>39</a:t>
            </a:fld>
            <a:endParaRPr lang="en-US" dirty="0"/>
          </a:p>
        </p:txBody>
      </p:sp>
      <p:cxnSp>
        <p:nvCxnSpPr>
          <p:cNvPr id="19" name="Straight Arrow Connector 18">
            <a:extLst>
              <a:ext uri="{FF2B5EF4-FFF2-40B4-BE49-F238E27FC236}">
                <a16:creationId xmlns:a16="http://schemas.microsoft.com/office/drawing/2014/main" id="{6BA518E6-0100-1D97-7AB3-4C5FDED49FA8}"/>
              </a:ext>
            </a:extLst>
          </p:cNvPr>
          <p:cNvCxnSpPr/>
          <p:nvPr/>
        </p:nvCxnSpPr>
        <p:spPr>
          <a:xfrm>
            <a:off x="4284617" y="3536950"/>
            <a:ext cx="3735977" cy="9144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09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115330" y="5059252"/>
            <a:ext cx="7406697" cy="1209275"/>
          </a:xfrm>
        </p:spPr>
        <p:txBody>
          <a:bodyPr vert="horz" lIns="91440" tIns="45720" rIns="91440" bIns="45720" rtlCol="0" anchor="ctr" anchorCtr="0">
            <a:normAutofit/>
          </a:bodyPr>
          <a:lstStyle/>
          <a:p>
            <a:pPr algn="r"/>
            <a:r>
              <a:rPr lang="en-US" dirty="0"/>
              <a:t>Christian Meditation</a:t>
            </a:r>
            <a:r>
              <a:rPr lang="zh-TW" altLang="en-US" dirty="0"/>
              <a:t> 基督徒冥想</a:t>
            </a:r>
            <a:endParaRPr lang="en-US" dirty="0"/>
          </a:p>
        </p:txBody>
      </p:sp>
      <p:sp>
        <p:nvSpPr>
          <p:cNvPr id="5" name="Subtitle 4">
            <a:extLst>
              <a:ext uri="{FF2B5EF4-FFF2-40B4-BE49-F238E27FC236}">
                <a16:creationId xmlns:a16="http://schemas.microsoft.com/office/drawing/2014/main" id="{6D600243-42CA-42D2-A56A-C6924D272A5B}"/>
              </a:ext>
            </a:extLst>
          </p:cNvPr>
          <p:cNvSpPr>
            <a:spLocks noGrp="1"/>
          </p:cNvSpPr>
          <p:nvPr>
            <p:ph type="subTitle" idx="1"/>
          </p:nvPr>
        </p:nvSpPr>
        <p:spPr>
          <a:xfrm>
            <a:off x="8098970" y="5056632"/>
            <a:ext cx="3392445" cy="1207008"/>
          </a:xfrm>
        </p:spPr>
        <p:txBody>
          <a:bodyPr vert="horz" lIns="91440" tIns="45720" rIns="91440" bIns="45720" rtlCol="0" anchor="ctr">
            <a:normAutofit/>
          </a:bodyPr>
          <a:lstStyle/>
          <a:p>
            <a:r>
              <a:rPr lang="en-US" sz="1600" dirty="0"/>
              <a:t>Psalm </a:t>
            </a:r>
            <a:r>
              <a:rPr lang="zh-TW" altLang="en-US" sz="1600" dirty="0"/>
              <a:t>诗篇 </a:t>
            </a:r>
            <a:r>
              <a:rPr lang="en-US" sz="1600" dirty="0"/>
              <a:t>77</a:t>
            </a:r>
          </a:p>
        </p:txBody>
      </p:sp>
      <p:pic>
        <p:nvPicPr>
          <p:cNvPr id="8" name="Picture Placeholder 7" descr="A picture containing trees, outdoor, forest, nature, mist">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t="41567" r="-1" b="15772"/>
          <a:stretch/>
        </p:blipFill>
        <p:spPr>
          <a:xfrm>
            <a:off x="1524" y="10"/>
            <a:ext cx="12188952" cy="4562846"/>
          </a:xfrm>
          <a:noFill/>
        </p:spPr>
      </p:pic>
    </p:spTree>
    <p:extLst>
      <p:ext uri="{BB962C8B-B14F-4D97-AF65-F5344CB8AC3E}">
        <p14:creationId xmlns:p14="http://schemas.microsoft.com/office/powerpoint/2010/main" val="1057612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46F52F-4977-01F9-6995-EF194346DE21}"/>
              </a:ext>
            </a:extLst>
          </p:cNvPr>
          <p:cNvSpPr>
            <a:spLocks noGrp="1"/>
          </p:cNvSpPr>
          <p:nvPr>
            <p:ph type="title"/>
          </p:nvPr>
        </p:nvSpPr>
        <p:spPr>
          <a:xfrm>
            <a:off x="647701" y="1375939"/>
            <a:ext cx="5448300" cy="1713250"/>
          </a:xfrm>
        </p:spPr>
        <p:txBody>
          <a:bodyPr anchor="ctr">
            <a:normAutofit/>
          </a:bodyPr>
          <a:lstStyle/>
          <a:p>
            <a:pPr algn="ctr"/>
            <a:r>
              <a:rPr lang="en-US" dirty="0"/>
              <a:t>The Screwtape Letters</a:t>
            </a:r>
            <a:br>
              <a:rPr lang="en-US" dirty="0"/>
            </a:br>
            <a:r>
              <a:rPr lang="zh-TW" altLang="en-US" dirty="0"/>
              <a:t>魔鬼家书</a:t>
            </a:r>
            <a:endParaRPr lang="en-US" dirty="0"/>
          </a:p>
        </p:txBody>
      </p:sp>
      <p:pic>
        <p:nvPicPr>
          <p:cNvPr id="6" name="Content Placeholder 5" descr="Text, letter&#10;&#10;Description automatically generated">
            <a:extLst>
              <a:ext uri="{FF2B5EF4-FFF2-40B4-BE49-F238E27FC236}">
                <a16:creationId xmlns:a16="http://schemas.microsoft.com/office/drawing/2014/main" id="{592EC39B-6E02-355E-A6E3-92559A320C09}"/>
              </a:ext>
            </a:extLst>
          </p:cNvPr>
          <p:cNvPicPr>
            <a:picLocks noGrp="1" noChangeAspect="1"/>
          </p:cNvPicPr>
          <p:nvPr>
            <p:ph type="pic" sz="quarter" idx="13"/>
          </p:nvPr>
        </p:nvPicPr>
        <p:blipFill rotWithShape="1">
          <a:blip r:embed="rId2"/>
          <a:srcRect t="305" b="-253"/>
          <a:stretch/>
        </p:blipFill>
        <p:spPr>
          <a:xfrm>
            <a:off x="6734555" y="251791"/>
            <a:ext cx="4809744" cy="6104559"/>
          </a:xfrm>
          <a:noFill/>
        </p:spPr>
      </p:pic>
      <p:sp>
        <p:nvSpPr>
          <p:cNvPr id="17" name="Slide Number Placeholder 5">
            <a:extLst>
              <a:ext uri="{FF2B5EF4-FFF2-40B4-BE49-F238E27FC236}">
                <a16:creationId xmlns:a16="http://schemas.microsoft.com/office/drawing/2014/main" id="{F39FB23F-392A-9B1D-75E1-768A810C2CCD}"/>
              </a:ext>
            </a:extLst>
          </p:cNvPr>
          <p:cNvSpPr>
            <a:spLocks noGrp="1"/>
          </p:cNvSpPr>
          <p:nvPr>
            <p:ph type="sldNum" sz="quarter" idx="4"/>
          </p:nvPr>
        </p:nvSpPr>
        <p:spPr>
          <a:xfrm>
            <a:off x="10518474" y="6356350"/>
            <a:ext cx="1414733" cy="365125"/>
          </a:xfrm>
        </p:spPr>
        <p:txBody>
          <a:bodyPr anchor="ctr">
            <a:normAutofit/>
          </a:bodyPr>
          <a:lstStyle/>
          <a:p>
            <a:pPr>
              <a:spcAft>
                <a:spcPts val="600"/>
              </a:spcAft>
            </a:pPr>
            <a:fld id="{AE208ADF-3ADD-483D-A721-14E3EEE2C135}" type="slidenum">
              <a:rPr lang="en-US" smtClean="0"/>
              <a:pPr>
                <a:spcAft>
                  <a:spcPts val="600"/>
                </a:spcAft>
              </a:pPr>
              <a:t>40</a:t>
            </a:fld>
            <a:endParaRPr lang="en-US"/>
          </a:p>
        </p:txBody>
      </p:sp>
    </p:spTree>
    <p:extLst>
      <p:ext uri="{BB962C8B-B14F-4D97-AF65-F5344CB8AC3E}">
        <p14:creationId xmlns:p14="http://schemas.microsoft.com/office/powerpoint/2010/main" val="3334832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4B0064AC-1DB4-4495-E5F1-DB0E251A504E}"/>
              </a:ext>
            </a:extLst>
          </p:cNvPr>
          <p:cNvSpPr>
            <a:spLocks noGrp="1"/>
          </p:cNvSpPr>
          <p:nvPr>
            <p:ph type="sldNum" sz="quarter" idx="12"/>
          </p:nvPr>
        </p:nvSpPr>
        <p:spPr>
          <a:xfrm>
            <a:off x="10518474" y="6356350"/>
            <a:ext cx="1414733" cy="365125"/>
          </a:xfrm>
        </p:spPr>
        <p:txBody>
          <a:bodyPr/>
          <a:lstStyle/>
          <a:p>
            <a:pPr>
              <a:spcAft>
                <a:spcPts val="600"/>
              </a:spcAft>
            </a:pPr>
            <a:fld id="{AE208ADF-3ADD-483D-A721-14E3EEE2C135}" type="slidenum">
              <a:rPr lang="en-US" smtClean="0"/>
              <a:pPr>
                <a:spcAft>
                  <a:spcPts val="600"/>
                </a:spcAft>
              </a:pPr>
              <a:t>41</a:t>
            </a:fld>
            <a:endParaRPr lang="en-US"/>
          </a:p>
        </p:txBody>
      </p:sp>
      <p:sp>
        <p:nvSpPr>
          <p:cNvPr id="2" name="Title 1">
            <a:extLst>
              <a:ext uri="{FF2B5EF4-FFF2-40B4-BE49-F238E27FC236}">
                <a16:creationId xmlns:a16="http://schemas.microsoft.com/office/drawing/2014/main" id="{AF7283E3-686A-4399-B44D-71E2E0C5990C}"/>
              </a:ext>
            </a:extLst>
          </p:cNvPr>
          <p:cNvSpPr>
            <a:spLocks noGrp="1"/>
          </p:cNvSpPr>
          <p:nvPr>
            <p:ph type="ctrTitle"/>
          </p:nvPr>
        </p:nvSpPr>
        <p:spPr>
          <a:xfrm>
            <a:off x="351230" y="822754"/>
            <a:ext cx="3735976" cy="3848100"/>
          </a:xfrm>
        </p:spPr>
        <p:txBody>
          <a:bodyPr anchor="b">
            <a:normAutofit fontScale="90000"/>
          </a:bodyPr>
          <a:lstStyle/>
          <a:p>
            <a:pPr>
              <a:lnSpc>
                <a:spcPct val="100000"/>
              </a:lnSpc>
            </a:pPr>
            <a:r>
              <a:rPr lang="en-US" dirty="0">
                <a:solidFill>
                  <a:schemeClr val="tx2">
                    <a:alpha val="75000"/>
                  </a:schemeClr>
                </a:solidFill>
              </a:rPr>
              <a:t>How can we make Christian meditation a discipline?</a:t>
            </a:r>
            <a:r>
              <a:rPr lang="zh-TW" altLang="en-US" dirty="0">
                <a:solidFill>
                  <a:schemeClr val="tx2">
                    <a:alpha val="75000"/>
                  </a:schemeClr>
                </a:solidFill>
              </a:rPr>
              <a:t> </a:t>
            </a:r>
            <a:br>
              <a:rPr lang="en-US" altLang="zh-TW" dirty="0">
                <a:solidFill>
                  <a:schemeClr val="tx2">
                    <a:alpha val="75000"/>
                  </a:schemeClr>
                </a:solidFill>
              </a:rPr>
            </a:br>
            <a:r>
              <a:rPr lang="zh-TW" altLang="en-US" dirty="0">
                <a:solidFill>
                  <a:schemeClr val="tx2">
                    <a:alpha val="75000"/>
                  </a:schemeClr>
                </a:solidFill>
              </a:rPr>
              <a:t>我们怎样才能使基督徒的默想成为一种纪律？</a:t>
            </a:r>
            <a:endParaRPr lang="en-US" dirty="0">
              <a:solidFill>
                <a:schemeClr val="tx2">
                  <a:alpha val="75000"/>
                </a:schemeClr>
              </a:solidFill>
            </a:endParaRPr>
          </a:p>
        </p:txBody>
      </p:sp>
      <p:sp>
        <p:nvSpPr>
          <p:cNvPr id="3" name="Subtitle 2">
            <a:extLst>
              <a:ext uri="{FF2B5EF4-FFF2-40B4-BE49-F238E27FC236}">
                <a16:creationId xmlns:a16="http://schemas.microsoft.com/office/drawing/2014/main" id="{70DAD0D3-3611-4738-8AC3-77B22099B278}"/>
              </a:ext>
            </a:extLst>
          </p:cNvPr>
          <p:cNvSpPr>
            <a:spLocks noGrp="1"/>
          </p:cNvSpPr>
          <p:nvPr>
            <p:ph type="subTitle" idx="1"/>
          </p:nvPr>
        </p:nvSpPr>
        <p:spPr>
          <a:xfrm>
            <a:off x="744876" y="5116529"/>
            <a:ext cx="2948684" cy="955497"/>
          </a:xfrm>
        </p:spPr>
        <p:txBody>
          <a:bodyPr>
            <a:normAutofit/>
          </a:bodyPr>
          <a:lstStyle/>
          <a:p>
            <a:r>
              <a:rPr lang="en-US" dirty="0"/>
              <a:t>Q2</a:t>
            </a:r>
          </a:p>
        </p:txBody>
      </p:sp>
      <p:pic>
        <p:nvPicPr>
          <p:cNvPr id="6" name="Picture Placeholder 5" descr="Young woman thinking">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a:blip r:embed="rId2"/>
          <a:srcRect/>
          <a:stretch/>
        </p:blipFill>
        <p:spPr>
          <a:xfrm>
            <a:off x="4383024" y="822754"/>
            <a:ext cx="7808976" cy="5212491"/>
          </a:xfrm>
          <a:noFill/>
        </p:spPr>
      </p:pic>
    </p:spTree>
    <p:extLst>
      <p:ext uri="{BB962C8B-B14F-4D97-AF65-F5344CB8AC3E}">
        <p14:creationId xmlns:p14="http://schemas.microsoft.com/office/powerpoint/2010/main" val="2976726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2D3539-F14C-8046-5736-0EB4445C9ECB}"/>
              </a:ext>
            </a:extLst>
          </p:cNvPr>
          <p:cNvSpPr>
            <a:spLocks noGrp="1"/>
          </p:cNvSpPr>
          <p:nvPr>
            <p:ph type="title"/>
          </p:nvPr>
        </p:nvSpPr>
        <p:spPr/>
        <p:txBody>
          <a:bodyPr/>
          <a:lstStyle/>
          <a:p>
            <a:r>
              <a:rPr lang="en-US" dirty="0"/>
              <a:t>Where to begin?</a:t>
            </a:r>
            <a:r>
              <a:rPr lang="zh-TW" altLang="en-US" dirty="0"/>
              <a:t> 从哪里开始？</a:t>
            </a:r>
            <a:endParaRPr lang="en-US" dirty="0"/>
          </a:p>
        </p:txBody>
      </p:sp>
      <p:sp>
        <p:nvSpPr>
          <p:cNvPr id="12" name="Content Placeholder 11">
            <a:extLst>
              <a:ext uri="{FF2B5EF4-FFF2-40B4-BE49-F238E27FC236}">
                <a16:creationId xmlns:a16="http://schemas.microsoft.com/office/drawing/2014/main" id="{383DFA54-3E14-39B4-3CFF-C8D3318B275E}"/>
              </a:ext>
            </a:extLst>
          </p:cNvPr>
          <p:cNvSpPr>
            <a:spLocks noGrp="1"/>
          </p:cNvSpPr>
          <p:nvPr>
            <p:ph idx="1"/>
          </p:nvPr>
        </p:nvSpPr>
        <p:spPr>
          <a:xfrm>
            <a:off x="838200" y="1811756"/>
            <a:ext cx="10515600" cy="4654947"/>
          </a:xfrm>
        </p:spPr>
        <p:txBody>
          <a:bodyPr>
            <a:normAutofit lnSpcReduction="10000"/>
          </a:bodyPr>
          <a:lstStyle/>
          <a:p>
            <a:r>
              <a:rPr lang="en-US" sz="2800" dirty="0"/>
              <a:t>Choose a passage of Scripture</a:t>
            </a:r>
            <a:r>
              <a:rPr lang="zh-TW" altLang="en-US" sz="2800" dirty="0"/>
              <a:t> 选择一段经文</a:t>
            </a:r>
          </a:p>
          <a:p>
            <a:r>
              <a:rPr lang="en-US" sz="2800" dirty="0"/>
              <a:t>Choose an attribute of God</a:t>
            </a:r>
            <a:r>
              <a:rPr lang="zh-TW" altLang="en-US" sz="2800" dirty="0"/>
              <a:t> 选择神的属性</a:t>
            </a:r>
            <a:endParaRPr lang="en-US" sz="2800" dirty="0"/>
          </a:p>
          <a:p>
            <a:r>
              <a:rPr lang="en-US" sz="2800" dirty="0"/>
              <a:t>Allow a situation to drive you into Scripture</a:t>
            </a:r>
            <a:r>
              <a:rPr lang="zh-TW" altLang="en-US" sz="2800" dirty="0"/>
              <a:t> 让一种情况驱使你进入圣经</a:t>
            </a:r>
            <a:endParaRPr lang="en-US" sz="2800" dirty="0"/>
          </a:p>
          <a:p>
            <a:r>
              <a:rPr lang="en-US" sz="2800" dirty="0"/>
              <a:t>Go into nature and see God’s creation</a:t>
            </a:r>
            <a:r>
              <a:rPr lang="zh-TW" altLang="en-US" sz="2800" dirty="0"/>
              <a:t> 走进大自然，看看上帝的创造</a:t>
            </a:r>
            <a:endParaRPr lang="en-US" sz="2800" dirty="0"/>
          </a:p>
          <a:p>
            <a:r>
              <a:rPr lang="en-US" sz="2800" dirty="0"/>
              <a:t>Choose a work of God in your life or in the past</a:t>
            </a:r>
            <a:r>
              <a:rPr lang="zh-TW" altLang="en-US" sz="2800" dirty="0"/>
              <a:t> 选择神在你生命中或过去的作为</a:t>
            </a:r>
            <a:endParaRPr lang="en-US" sz="2800" dirty="0"/>
          </a:p>
          <a:p>
            <a:pPr marL="0" indent="0">
              <a:buNone/>
            </a:pPr>
            <a:endParaRPr lang="en-US" dirty="0"/>
          </a:p>
        </p:txBody>
      </p:sp>
      <p:sp>
        <p:nvSpPr>
          <p:cNvPr id="10" name="Slide Number Placeholder 9">
            <a:extLst>
              <a:ext uri="{FF2B5EF4-FFF2-40B4-BE49-F238E27FC236}">
                <a16:creationId xmlns:a16="http://schemas.microsoft.com/office/drawing/2014/main" id="{8F89B5AF-D356-B3C5-87D2-9C89BEA46823}"/>
              </a:ext>
            </a:extLst>
          </p:cNvPr>
          <p:cNvSpPr>
            <a:spLocks noGrp="1"/>
          </p:cNvSpPr>
          <p:nvPr>
            <p:ph type="sldNum" sz="quarter" idx="4"/>
          </p:nvPr>
        </p:nvSpPr>
        <p:spPr/>
        <p:txBody>
          <a:bodyPr/>
          <a:lstStyle/>
          <a:p>
            <a:fld id="{AE208ADF-3ADD-483D-A721-14E3EEE2C135}" type="slidenum">
              <a:rPr lang="en-US" smtClean="0"/>
              <a:pPr/>
              <a:t>42</a:t>
            </a:fld>
            <a:endParaRPr lang="en-US" dirty="0"/>
          </a:p>
        </p:txBody>
      </p:sp>
    </p:spTree>
    <p:extLst>
      <p:ext uri="{BB962C8B-B14F-4D97-AF65-F5344CB8AC3E}">
        <p14:creationId xmlns:p14="http://schemas.microsoft.com/office/powerpoint/2010/main" val="323032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647699" y="647700"/>
            <a:ext cx="3483421" cy="2866599"/>
          </a:xfrm>
        </p:spPr>
        <p:txBody>
          <a:bodyPr/>
          <a:lstStyle/>
          <a:p>
            <a:r>
              <a:rPr lang="en-US" dirty="0"/>
              <a:t>4 Questions on Meditation</a:t>
            </a:r>
            <a:br>
              <a:rPr lang="en-US" dirty="0"/>
            </a:br>
            <a:r>
              <a:rPr lang="zh-TW" altLang="en-US" dirty="0"/>
              <a:t>冥想问题</a:t>
            </a:r>
            <a:endParaRPr lang="en-US" dirty="0"/>
          </a:p>
        </p:txBody>
      </p:sp>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4670855" y="647700"/>
            <a:ext cx="6848286" cy="2982604"/>
          </a:xfrm>
        </p:spPr>
        <p:txBody>
          <a:bodyPr>
            <a:normAutofit lnSpcReduction="10000"/>
          </a:bodyPr>
          <a:lstStyle/>
          <a:p>
            <a:r>
              <a:rPr lang="en-US" dirty="0"/>
              <a:t>What is meditation?</a:t>
            </a:r>
            <a:r>
              <a:rPr lang="zh-TW" altLang="en-US" dirty="0"/>
              <a:t> 什么是冥想 ？</a:t>
            </a:r>
          </a:p>
          <a:p>
            <a:r>
              <a:rPr lang="en-US" dirty="0"/>
              <a:t>What should we meditate on?</a:t>
            </a:r>
            <a:r>
              <a:rPr lang="zh-TW" altLang="en-US" dirty="0"/>
              <a:t> 我们应该冥想么？</a:t>
            </a:r>
            <a:endParaRPr lang="en-US" dirty="0"/>
          </a:p>
          <a:p>
            <a:r>
              <a:rPr lang="en-US" dirty="0"/>
              <a:t>Why should we meditate?</a:t>
            </a:r>
            <a:r>
              <a:rPr lang="zh-TW" altLang="en-US" dirty="0"/>
              <a:t> 我们为什么要冥想 ？</a:t>
            </a:r>
            <a:endParaRPr lang="en-US" dirty="0"/>
          </a:p>
          <a:p>
            <a:r>
              <a:rPr lang="en-US" dirty="0"/>
              <a:t>How can we make Christian meditation a discipline?</a:t>
            </a:r>
            <a:r>
              <a:rPr lang="zh-TW" altLang="en-US" dirty="0"/>
              <a:t> 我们怎样才能使基督徒的冥想成为一种纪律？</a:t>
            </a:r>
            <a:endParaRPr lang="en-US" dirty="0"/>
          </a:p>
        </p:txBody>
      </p:sp>
      <p:pic>
        <p:nvPicPr>
          <p:cNvPr id="9" name="Picture Placeholder 8" descr="Question Mark outline">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667512" y="4142232"/>
            <a:ext cx="2606040" cy="2075688"/>
          </a:xfrm>
        </p:spPr>
      </p:pic>
      <p:pic>
        <p:nvPicPr>
          <p:cNvPr id="11" name="Picture Placeholder 10" descr="Question Mark with solid fill">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a:stretch/>
        </p:blipFill>
        <p:spPr>
          <a:xfrm>
            <a:off x="3416041" y="4142232"/>
            <a:ext cx="2606040" cy="2075688"/>
          </a:xfrm>
        </p:spPr>
      </p:pic>
      <p:pic>
        <p:nvPicPr>
          <p:cNvPr id="13" name="Picture Placeholder 12" descr="Question Mark outline">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a:stretch/>
        </p:blipFill>
        <p:spPr>
          <a:xfrm>
            <a:off x="6169921" y="4142232"/>
            <a:ext cx="2606040" cy="2075688"/>
          </a:xfrm>
        </p:spPr>
      </p:pic>
      <p:pic>
        <p:nvPicPr>
          <p:cNvPr id="15" name="Picture Placeholder 14" descr="Question Mark with solid fill">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a:stretch/>
        </p:blipFill>
        <p:spPr>
          <a:xfrm>
            <a:off x="8913100" y="4142232"/>
            <a:ext cx="2606040" cy="2075688"/>
          </a:xfrm>
        </p:spPr>
      </p:pic>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5</a:t>
            </a:fld>
            <a:endParaRPr lang="en-US" dirty="0"/>
          </a:p>
        </p:txBody>
      </p:sp>
    </p:spTree>
    <p:extLst>
      <p:ext uri="{BB962C8B-B14F-4D97-AF65-F5344CB8AC3E}">
        <p14:creationId xmlns:p14="http://schemas.microsoft.com/office/powerpoint/2010/main" val="131723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46BA09-899F-7858-E3DA-8AB9A7F9568E}"/>
              </a:ext>
            </a:extLst>
          </p:cNvPr>
          <p:cNvSpPr>
            <a:spLocks noGrp="1"/>
          </p:cNvSpPr>
          <p:nvPr>
            <p:ph type="title"/>
          </p:nvPr>
        </p:nvSpPr>
        <p:spPr/>
        <p:txBody>
          <a:bodyPr/>
          <a:lstStyle/>
          <a:p>
            <a:r>
              <a:rPr lang="en-US" dirty="0"/>
              <a:t>Psalm </a:t>
            </a:r>
            <a:r>
              <a:rPr lang="zh-TW" altLang="en-US" dirty="0"/>
              <a:t>诗篇 </a:t>
            </a:r>
            <a:r>
              <a:rPr lang="en-US" dirty="0"/>
              <a:t>77</a:t>
            </a:r>
          </a:p>
        </p:txBody>
      </p:sp>
      <p:sp>
        <p:nvSpPr>
          <p:cNvPr id="12" name="Content Placeholder 11">
            <a:extLst>
              <a:ext uri="{FF2B5EF4-FFF2-40B4-BE49-F238E27FC236}">
                <a16:creationId xmlns:a16="http://schemas.microsoft.com/office/drawing/2014/main" id="{08CE3589-FF0B-B44C-AE78-EE14EFC78637}"/>
              </a:ext>
            </a:extLst>
          </p:cNvPr>
          <p:cNvSpPr>
            <a:spLocks noGrp="1"/>
          </p:cNvSpPr>
          <p:nvPr>
            <p:ph idx="1"/>
          </p:nvPr>
        </p:nvSpPr>
        <p:spPr>
          <a:xfrm>
            <a:off x="838200" y="1688261"/>
            <a:ext cx="10515600" cy="4190323"/>
          </a:xfrm>
        </p:spPr>
        <p:txBody>
          <a:bodyPr>
            <a:normAutofit/>
          </a:bodyPr>
          <a:lstStyle/>
          <a:p>
            <a:pPr marL="0" indent="0">
              <a:buNone/>
            </a:pPr>
            <a:r>
              <a:rPr lang="en-US" dirty="0">
                <a:effectLst/>
              </a:rPr>
              <a:t>I cry aloud to God, aloud to God, and he will hear me. </a:t>
            </a:r>
            <a:r>
              <a:rPr lang="en-US" baseline="30000" dirty="0">
                <a:effectLst/>
              </a:rPr>
              <a:t>2</a:t>
            </a:r>
            <a:r>
              <a:rPr lang="en-US" dirty="0">
                <a:effectLst/>
              </a:rPr>
              <a:t> In the day of my trouble I seek the Lord; in the night my hand is stretched out without wearying; my soul refuses to be comforted. </a:t>
            </a:r>
            <a:r>
              <a:rPr lang="en-US" baseline="30000" dirty="0">
                <a:effectLst/>
              </a:rPr>
              <a:t>3</a:t>
            </a:r>
            <a:r>
              <a:rPr lang="en-US" dirty="0">
                <a:effectLst/>
              </a:rPr>
              <a:t> When I remember God, I moan; when I meditate, my spirit faints. </a:t>
            </a:r>
            <a:r>
              <a:rPr lang="en-US" i="1" dirty="0">
                <a:effectLst/>
              </a:rPr>
              <a:t>Selah</a:t>
            </a:r>
            <a:r>
              <a:rPr lang="en-US" dirty="0">
                <a:effectLst/>
              </a:rPr>
              <a:t> </a:t>
            </a:r>
            <a:r>
              <a:rPr lang="en-US" baseline="30000" dirty="0">
                <a:effectLst/>
              </a:rPr>
              <a:t>4</a:t>
            </a:r>
            <a:r>
              <a:rPr lang="en-US" dirty="0">
                <a:effectLst/>
              </a:rPr>
              <a:t> You hold my eyelids open; I am so troubled that I cannot speak. </a:t>
            </a:r>
            <a:r>
              <a:rPr lang="en-US" baseline="30000" dirty="0">
                <a:effectLst/>
              </a:rPr>
              <a:t>5</a:t>
            </a:r>
            <a:r>
              <a:rPr lang="en-US" dirty="0">
                <a:effectLst/>
              </a:rPr>
              <a:t> I consider the days of old, the years long ago.</a:t>
            </a:r>
          </a:p>
          <a:p>
            <a:pPr marL="0" indent="0">
              <a:buNone/>
            </a:pPr>
            <a:r>
              <a:rPr lang="zh-TW" altLang="en-US" dirty="0">
                <a:effectLst/>
              </a:rPr>
              <a:t>我要向神发声呼求。我向神发声，他必留心听我。我在患难之日寻求主。我在夜间不住地举手祷告。我的心不肯受安慰。我想念神，就烦躁不安。我沉吟悲伤，心便发昏。你叫我不能闭眼。我烦乱不安，甚至不能说话。我追想古时之日，上古之年。</a:t>
            </a:r>
            <a:endParaRPr lang="en-US" dirty="0">
              <a:effectLst/>
            </a:endParaRPr>
          </a:p>
          <a:p>
            <a:pPr marL="0" indent="0">
              <a:buNone/>
            </a:pPr>
            <a:endParaRPr lang="en-US" dirty="0"/>
          </a:p>
        </p:txBody>
      </p:sp>
      <p:sp>
        <p:nvSpPr>
          <p:cNvPr id="10" name="Slide Number Placeholder 9">
            <a:extLst>
              <a:ext uri="{FF2B5EF4-FFF2-40B4-BE49-F238E27FC236}">
                <a16:creationId xmlns:a16="http://schemas.microsoft.com/office/drawing/2014/main" id="{A5932E53-7C1D-A1EA-9EEF-8C781C53BDBB}"/>
              </a:ext>
            </a:extLst>
          </p:cNvPr>
          <p:cNvSpPr>
            <a:spLocks noGrp="1"/>
          </p:cNvSpPr>
          <p:nvPr>
            <p:ph type="sldNum" sz="quarter" idx="4"/>
          </p:nvPr>
        </p:nvSpPr>
        <p:spPr/>
        <p:txBody>
          <a:bodyPr/>
          <a:lstStyle/>
          <a:p>
            <a:fld id="{AE208ADF-3ADD-483D-A721-14E3EEE2C135}" type="slidenum">
              <a:rPr lang="en-US" smtClean="0"/>
              <a:pPr/>
              <a:t>6</a:t>
            </a:fld>
            <a:endParaRPr lang="en-US" dirty="0"/>
          </a:p>
        </p:txBody>
      </p:sp>
    </p:spTree>
    <p:extLst>
      <p:ext uri="{BB962C8B-B14F-4D97-AF65-F5344CB8AC3E}">
        <p14:creationId xmlns:p14="http://schemas.microsoft.com/office/powerpoint/2010/main" val="571359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616BC-8C93-6DE7-854C-551EC8419862}"/>
              </a:ext>
            </a:extLst>
          </p:cNvPr>
          <p:cNvSpPr>
            <a:spLocks noGrp="1"/>
          </p:cNvSpPr>
          <p:nvPr>
            <p:ph idx="1"/>
          </p:nvPr>
        </p:nvSpPr>
        <p:spPr>
          <a:xfrm>
            <a:off x="838200" y="1392195"/>
            <a:ext cx="10515600" cy="4486389"/>
          </a:xfrm>
        </p:spPr>
        <p:txBody>
          <a:bodyPr>
            <a:normAutofit lnSpcReduction="10000"/>
          </a:bodyPr>
          <a:lstStyle/>
          <a:p>
            <a:pPr marL="0" indent="0">
              <a:buNone/>
            </a:pPr>
            <a:r>
              <a:rPr lang="en-US" dirty="0">
                <a:effectLst/>
              </a:rPr>
              <a:t>I said, “Let me remember my song in the night; let me meditate in my heart.” Then my spirit made a diligent search: </a:t>
            </a:r>
            <a:r>
              <a:rPr lang="en-US" baseline="30000" dirty="0">
                <a:effectLst/>
              </a:rPr>
              <a:t>7</a:t>
            </a:r>
            <a:r>
              <a:rPr lang="en-US" dirty="0">
                <a:effectLst/>
              </a:rPr>
              <a:t> “Will the Lord spurn forever, and never again be favorable? </a:t>
            </a:r>
            <a:r>
              <a:rPr lang="en-US" baseline="30000" dirty="0">
                <a:effectLst/>
              </a:rPr>
              <a:t>8</a:t>
            </a:r>
            <a:r>
              <a:rPr lang="en-US" dirty="0">
                <a:effectLst/>
              </a:rPr>
              <a:t> Has his steadfast love forever ceased? Are his promises at an end for all time? </a:t>
            </a:r>
            <a:r>
              <a:rPr lang="en-US" baseline="30000" dirty="0">
                <a:effectLst/>
              </a:rPr>
              <a:t>9</a:t>
            </a:r>
            <a:r>
              <a:rPr lang="en-US" dirty="0">
                <a:effectLst/>
              </a:rPr>
              <a:t> Has God forgotten to be gracious? Has he in anger shut up his compassion?” </a:t>
            </a:r>
            <a:r>
              <a:rPr lang="en-US" i="1" dirty="0">
                <a:effectLst/>
              </a:rPr>
              <a:t>Selah</a:t>
            </a:r>
            <a:r>
              <a:rPr lang="en-US" dirty="0">
                <a:effectLst/>
              </a:rPr>
              <a:t> </a:t>
            </a:r>
            <a:r>
              <a:rPr lang="en-US" baseline="30000" dirty="0">
                <a:effectLst/>
              </a:rPr>
              <a:t>10</a:t>
            </a:r>
            <a:r>
              <a:rPr lang="en-US" dirty="0">
                <a:effectLst/>
              </a:rPr>
              <a:t> Then I said, “I will appeal to this, to the years of the right hand of the Most High.”</a:t>
            </a:r>
          </a:p>
          <a:p>
            <a:pPr marL="0" indent="0">
              <a:buNone/>
            </a:pPr>
            <a:r>
              <a:rPr lang="zh-TW" altLang="en-US" dirty="0">
                <a:effectLst/>
              </a:rPr>
              <a:t>我想起我夜间的歌曲，扪心自问。我心里也仔细省察。难道主要永远丢弃我，不再施恩吗？难道他的慈爱永远穷尽，他的应许世世废弃吗？难道神忘记开恩。因发怒就止住他的慈悲吗？我便说，这是我的懦弱。但我要追念至高者显出右手之年代。</a:t>
            </a:r>
            <a:endParaRPr lang="en-US" dirty="0">
              <a:effectLst/>
            </a:endParaRPr>
          </a:p>
        </p:txBody>
      </p:sp>
      <p:sp>
        <p:nvSpPr>
          <p:cNvPr id="6" name="Slide Number Placeholder 5">
            <a:extLst>
              <a:ext uri="{FF2B5EF4-FFF2-40B4-BE49-F238E27FC236}">
                <a16:creationId xmlns:a16="http://schemas.microsoft.com/office/drawing/2014/main" id="{8C570FBB-CA20-CC0D-578F-C9322ADB70E0}"/>
              </a:ext>
            </a:extLst>
          </p:cNvPr>
          <p:cNvSpPr>
            <a:spLocks noGrp="1"/>
          </p:cNvSpPr>
          <p:nvPr>
            <p:ph type="sldNum" sz="quarter" idx="4"/>
          </p:nvPr>
        </p:nvSpPr>
        <p:spPr/>
        <p:txBody>
          <a:bodyPr/>
          <a:lstStyle/>
          <a:p>
            <a:fld id="{AE208ADF-3ADD-483D-A721-14E3EEE2C135}" type="slidenum">
              <a:rPr lang="en-US" smtClean="0"/>
              <a:pPr/>
              <a:t>7</a:t>
            </a:fld>
            <a:endParaRPr lang="en-US" dirty="0"/>
          </a:p>
        </p:txBody>
      </p:sp>
    </p:spTree>
    <p:extLst>
      <p:ext uri="{BB962C8B-B14F-4D97-AF65-F5344CB8AC3E}">
        <p14:creationId xmlns:p14="http://schemas.microsoft.com/office/powerpoint/2010/main" val="88314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577DE1-7CA3-C6AE-9BAC-EFE68B051827}"/>
              </a:ext>
            </a:extLst>
          </p:cNvPr>
          <p:cNvSpPr>
            <a:spLocks noGrp="1"/>
          </p:cNvSpPr>
          <p:nvPr>
            <p:ph idx="1"/>
          </p:nvPr>
        </p:nvSpPr>
        <p:spPr>
          <a:xfrm>
            <a:off x="838200" y="1688260"/>
            <a:ext cx="10515600" cy="4190323"/>
          </a:xfrm>
        </p:spPr>
        <p:txBody>
          <a:bodyPr>
            <a:normAutofit/>
          </a:bodyPr>
          <a:lstStyle/>
          <a:p>
            <a:pPr marL="0" indent="0">
              <a:buNone/>
            </a:pPr>
            <a:r>
              <a:rPr lang="en-US" dirty="0">
                <a:effectLst/>
              </a:rPr>
              <a:t>I will remember the deeds of the </a:t>
            </a:r>
            <a:r>
              <a:rPr lang="en-US" cap="small" dirty="0">
                <a:effectLst/>
              </a:rPr>
              <a:t>Lord</a:t>
            </a:r>
            <a:r>
              <a:rPr lang="en-US" dirty="0">
                <a:effectLst/>
              </a:rPr>
              <a:t>; yes, I will remember your wonders of old. </a:t>
            </a:r>
            <a:r>
              <a:rPr lang="en-US" baseline="30000" dirty="0">
                <a:effectLst/>
              </a:rPr>
              <a:t>12</a:t>
            </a:r>
            <a:r>
              <a:rPr lang="en-US" dirty="0">
                <a:effectLst/>
              </a:rPr>
              <a:t> I will ponder all your work, and meditate on your mighty deeds. </a:t>
            </a:r>
            <a:r>
              <a:rPr lang="en-US" baseline="30000" dirty="0">
                <a:effectLst/>
              </a:rPr>
              <a:t>13</a:t>
            </a:r>
            <a:r>
              <a:rPr lang="en-US" dirty="0">
                <a:effectLst/>
              </a:rPr>
              <a:t> Your way, O God, is holy. What god is great like our God? </a:t>
            </a:r>
            <a:r>
              <a:rPr lang="en-US" baseline="30000" dirty="0">
                <a:effectLst/>
              </a:rPr>
              <a:t>14</a:t>
            </a:r>
            <a:r>
              <a:rPr lang="en-US" dirty="0">
                <a:effectLst/>
              </a:rPr>
              <a:t> You are the God who works wonders; you have made known your might among the peoples. </a:t>
            </a:r>
            <a:r>
              <a:rPr lang="en-US" baseline="30000" dirty="0">
                <a:effectLst/>
              </a:rPr>
              <a:t>15</a:t>
            </a:r>
            <a:r>
              <a:rPr lang="en-US" dirty="0">
                <a:effectLst/>
              </a:rPr>
              <a:t> You with your arm redeemed your people, the children of Jacob and Joseph. </a:t>
            </a:r>
            <a:r>
              <a:rPr lang="en-US" i="1" dirty="0">
                <a:effectLst/>
              </a:rPr>
              <a:t>Selah</a:t>
            </a:r>
          </a:p>
          <a:p>
            <a:pPr marL="0" indent="0">
              <a:buNone/>
            </a:pPr>
            <a:r>
              <a:rPr lang="zh-TW" altLang="en-US" dirty="0">
                <a:effectLst/>
              </a:rPr>
              <a:t>我要提说耶和华所行的我要记念你古时的奇事。我也要思想你的经营，默念你的作为。神啊，你的作为是洁净的。有何神大如神呢？你是行奇事的神。你曾在列邦中彰显你的能力。你曾用你的膀臂赎了你的民，就是雅各和约瑟的子孙。</a:t>
            </a:r>
            <a:endParaRPr lang="en-US" dirty="0">
              <a:effectLst/>
            </a:endParaRPr>
          </a:p>
          <a:p>
            <a:pPr marL="0" indent="0">
              <a:buNone/>
            </a:pPr>
            <a:endParaRPr lang="en-US" dirty="0"/>
          </a:p>
        </p:txBody>
      </p:sp>
      <p:sp>
        <p:nvSpPr>
          <p:cNvPr id="6" name="Slide Number Placeholder 5">
            <a:extLst>
              <a:ext uri="{FF2B5EF4-FFF2-40B4-BE49-F238E27FC236}">
                <a16:creationId xmlns:a16="http://schemas.microsoft.com/office/drawing/2014/main" id="{9E72ED41-E25D-F733-B8DB-8FB31C7EAD9F}"/>
              </a:ext>
            </a:extLst>
          </p:cNvPr>
          <p:cNvSpPr>
            <a:spLocks noGrp="1"/>
          </p:cNvSpPr>
          <p:nvPr>
            <p:ph type="sldNum" sz="quarter" idx="4"/>
          </p:nvPr>
        </p:nvSpPr>
        <p:spPr/>
        <p:txBody>
          <a:bodyPr/>
          <a:lstStyle/>
          <a:p>
            <a:fld id="{AE208ADF-3ADD-483D-A721-14E3EEE2C135}" type="slidenum">
              <a:rPr lang="en-US" smtClean="0"/>
              <a:pPr/>
              <a:t>8</a:t>
            </a:fld>
            <a:endParaRPr lang="en-US" dirty="0"/>
          </a:p>
        </p:txBody>
      </p:sp>
    </p:spTree>
    <p:extLst>
      <p:ext uri="{BB962C8B-B14F-4D97-AF65-F5344CB8AC3E}">
        <p14:creationId xmlns:p14="http://schemas.microsoft.com/office/powerpoint/2010/main" val="580912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17DC-9B2C-C307-8BE2-D5CDA347B629}"/>
              </a:ext>
            </a:extLst>
          </p:cNvPr>
          <p:cNvSpPr>
            <a:spLocks noGrp="1"/>
          </p:cNvSpPr>
          <p:nvPr>
            <p:ph idx="1"/>
          </p:nvPr>
        </p:nvSpPr>
        <p:spPr>
          <a:xfrm>
            <a:off x="838200" y="1400433"/>
            <a:ext cx="10515600" cy="4478152"/>
          </a:xfrm>
        </p:spPr>
        <p:txBody>
          <a:bodyPr>
            <a:normAutofit fontScale="92500" lnSpcReduction="10000"/>
          </a:bodyPr>
          <a:lstStyle/>
          <a:p>
            <a:pPr marL="0" indent="0">
              <a:buNone/>
            </a:pPr>
            <a:r>
              <a:rPr lang="en-US" dirty="0">
                <a:effectLst/>
              </a:rPr>
              <a:t>When the waters saw you, O God, when the waters saw you, they were afraid; indeed, the deep trembled. </a:t>
            </a:r>
            <a:r>
              <a:rPr lang="en-US" baseline="30000" dirty="0">
                <a:effectLst/>
              </a:rPr>
              <a:t>17</a:t>
            </a:r>
            <a:r>
              <a:rPr lang="en-US" dirty="0">
                <a:effectLst/>
              </a:rPr>
              <a:t> The clouds poured out water; the skies gave forth thunder; your arrows flashed on every side. </a:t>
            </a:r>
            <a:r>
              <a:rPr lang="en-US" baseline="30000" dirty="0">
                <a:effectLst/>
              </a:rPr>
              <a:t>18</a:t>
            </a:r>
            <a:r>
              <a:rPr lang="en-US" dirty="0">
                <a:effectLst/>
              </a:rPr>
              <a:t> The crash of your thunder was in the whirlwind; your lightnings lighted up the world; the earth trembled and shook. </a:t>
            </a:r>
            <a:r>
              <a:rPr lang="en-US" baseline="30000" dirty="0">
                <a:effectLst/>
              </a:rPr>
              <a:t>19</a:t>
            </a:r>
            <a:r>
              <a:rPr lang="en-US" dirty="0">
                <a:effectLst/>
              </a:rPr>
              <a:t> Your way was through the sea, your path through the great waters; yet your footprints were unseen. </a:t>
            </a:r>
            <a:r>
              <a:rPr lang="en-US" baseline="30000" dirty="0">
                <a:effectLst/>
              </a:rPr>
              <a:t>20</a:t>
            </a:r>
            <a:r>
              <a:rPr lang="en-US" dirty="0">
                <a:effectLst/>
              </a:rPr>
              <a:t> You led your people like a flock by the hand of Moses and Aaron.</a:t>
            </a:r>
          </a:p>
          <a:p>
            <a:pPr marL="0" indent="0">
              <a:buNone/>
            </a:pPr>
            <a:r>
              <a:rPr lang="zh-TW" altLang="en-US" dirty="0">
                <a:effectLst/>
              </a:rPr>
              <a:t>神啊，诸水见你，一见就都惊惶。深渊也都战抖。云中倒出水来。天空发出响声。你的箭也飞行四方。你的雷声在旋风中。电光照亮世界。大地战抖震动。你的道在海中，你的路在大水中，你的脚踪无人知道。你曾借摩西和亚伦的手，引导你的百姓，好像羊群一般。</a:t>
            </a:r>
            <a:endParaRPr lang="en-US" dirty="0">
              <a:effectLst/>
            </a:endParaRPr>
          </a:p>
        </p:txBody>
      </p:sp>
      <p:sp>
        <p:nvSpPr>
          <p:cNvPr id="6" name="Slide Number Placeholder 5">
            <a:extLst>
              <a:ext uri="{FF2B5EF4-FFF2-40B4-BE49-F238E27FC236}">
                <a16:creationId xmlns:a16="http://schemas.microsoft.com/office/drawing/2014/main" id="{EB174ED8-E9D9-E580-8667-0E95385C3DC8}"/>
              </a:ext>
            </a:extLst>
          </p:cNvPr>
          <p:cNvSpPr>
            <a:spLocks noGrp="1"/>
          </p:cNvSpPr>
          <p:nvPr>
            <p:ph type="sldNum" sz="quarter" idx="4"/>
          </p:nvPr>
        </p:nvSpPr>
        <p:spPr/>
        <p:txBody>
          <a:bodyPr/>
          <a:lstStyle/>
          <a:p>
            <a:fld id="{AE208ADF-3ADD-483D-A721-14E3EEE2C135}" type="slidenum">
              <a:rPr lang="en-US" smtClean="0"/>
              <a:pPr/>
              <a:t>9</a:t>
            </a:fld>
            <a:endParaRPr lang="en-US" dirty="0"/>
          </a:p>
        </p:txBody>
      </p:sp>
    </p:spTree>
    <p:extLst>
      <p:ext uri="{BB962C8B-B14F-4D97-AF65-F5344CB8AC3E}">
        <p14:creationId xmlns:p14="http://schemas.microsoft.com/office/powerpoint/2010/main" val="969110582"/>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3.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183</TotalTime>
  <Words>2579</Words>
  <Application>Microsoft Macintosh PowerPoint</Application>
  <PresentationFormat>Widescreen</PresentationFormat>
  <Paragraphs>144</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Dante</vt:lpstr>
      <vt:lpstr>PineVTI</vt:lpstr>
      <vt:lpstr>普通话</vt:lpstr>
      <vt:lpstr>How would you define meditation? 你如何定义冥想 ？</vt:lpstr>
      <vt:lpstr>What is one thing in your life that keeps you from meditating more often? 在你的生活中，有什么事情让你无法更經常地冥想 ？</vt:lpstr>
      <vt:lpstr>Christian Meditation 基督徒冥想</vt:lpstr>
      <vt:lpstr>4 Questions on Meditation 冥想问题</vt:lpstr>
      <vt:lpstr>Psalm 诗篇 77</vt:lpstr>
      <vt:lpstr>PowerPoint Presentation</vt:lpstr>
      <vt:lpstr>PowerPoint Presentation</vt:lpstr>
      <vt:lpstr>PowerPoint Presentation</vt:lpstr>
      <vt:lpstr>What is meditation? 什么是冥想？</vt:lpstr>
      <vt:lpstr>Not all meditation is the same 并非所有的冥想都是一样的</vt:lpstr>
      <vt:lpstr>PowerPoint Presentation</vt:lpstr>
      <vt:lpstr>But living a just and holy life requires one to be capable of an objective and impartial evaluation of things: to love things, that is to say, in the right order, so that you do not love what is not to be loved, or fail to love what is to be loved, or have a greater love for what should be loved less, or an equal love for things that should be loved less or more, or a lesser or greater love for things that should be loved equally. 过一个公正圣洁的生活需要一个人能够客观公正地评价事物：爱事物，也就是说，以正确的顺序爱事物，这样你就不会去爱那些不该爱的， 或未能爱该爱的 ，或者对不应该爱的东西有更大的爱，或者对应该更少或更多爱的事物有平等的爱，或者对应该被平等爱的事物有更少或更多的爱。</vt:lpstr>
      <vt:lpstr>What is Christian Meditation? 什么是基督徒冥想？</vt:lpstr>
      <vt:lpstr>What should we meditate on? 我们应该冥想什么？</vt:lpstr>
      <vt:lpstr>PowerPoint Presentation</vt:lpstr>
      <vt:lpstr>PowerPoint Presentation</vt:lpstr>
      <vt:lpstr>PowerPoint Presentation</vt:lpstr>
      <vt:lpstr>Scripture 圣经</vt:lpstr>
      <vt:lpstr>PowerPoint Presentation</vt:lpstr>
      <vt:lpstr>PowerPoint Presentation</vt:lpstr>
      <vt:lpstr>PowerPoint Presentation</vt:lpstr>
      <vt:lpstr>God’s Works 神的作为</vt:lpstr>
      <vt:lpstr>PowerPoint Presentation</vt:lpstr>
      <vt:lpstr>PowerPoint Presentation</vt:lpstr>
      <vt:lpstr>PowerPoint Presentation</vt:lpstr>
      <vt:lpstr>PowerPoint Presentation</vt:lpstr>
      <vt:lpstr>God 上帝</vt:lpstr>
      <vt:lpstr>PowerPoint Presentation</vt:lpstr>
      <vt:lpstr>PowerPoint Presentation</vt:lpstr>
      <vt:lpstr>PowerPoint Presentation</vt:lpstr>
      <vt:lpstr>PowerPoint Presentation</vt:lpstr>
      <vt:lpstr>PowerPoint Presentation</vt:lpstr>
      <vt:lpstr>Nature 自然</vt:lpstr>
      <vt:lpstr>PowerPoint Presentation</vt:lpstr>
      <vt:lpstr>PowerPoint Presentation</vt:lpstr>
      <vt:lpstr>PowerPoint Presentation</vt:lpstr>
      <vt:lpstr>Why should we meditate?  我们为什么要冥想？</vt:lpstr>
      <vt:lpstr>Meditation connects our heads to our hearts 冥想将我们的头脑与我们的心联系起来</vt:lpstr>
      <vt:lpstr>The Screwtape Letters 魔鬼家书</vt:lpstr>
      <vt:lpstr>How can we make Christian meditation a discipline?  我们怎样才能使基督徒的默想成为一种纪律？</vt:lpstr>
      <vt:lpstr>Where to begin? 从哪里开始？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普通话</dc:title>
  <dc:creator>Corey Vaughan</dc:creator>
  <cp:lastModifiedBy>LCCC Church</cp:lastModifiedBy>
  <cp:revision>2</cp:revision>
  <dcterms:created xsi:type="dcterms:W3CDTF">2023-02-15T16:48:59Z</dcterms:created>
  <dcterms:modified xsi:type="dcterms:W3CDTF">2023-02-15T20:39:11Z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