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1" r:id="rId1"/>
  </p:sldMasterIdLst>
  <p:sldIdLst>
    <p:sldId id="2586" r:id="rId2"/>
    <p:sldId id="2935" r:id="rId3"/>
    <p:sldId id="2893" r:id="rId4"/>
    <p:sldId id="2979" r:id="rId5"/>
    <p:sldId id="2981" r:id="rId6"/>
    <p:sldId id="2982" r:id="rId7"/>
    <p:sldId id="2960" r:id="rId8"/>
    <p:sldId id="2983" r:id="rId9"/>
    <p:sldId id="2984" r:id="rId10"/>
    <p:sldId id="2985" r:id="rId11"/>
    <p:sldId id="2986" r:id="rId12"/>
    <p:sldId id="2987" r:id="rId13"/>
    <p:sldId id="2988" r:id="rId14"/>
    <p:sldId id="2990" r:id="rId15"/>
    <p:sldId id="2989" r:id="rId16"/>
    <p:sldId id="2991" r:id="rId17"/>
    <p:sldId id="2992" r:id="rId18"/>
    <p:sldId id="2993" r:id="rId19"/>
    <p:sldId id="2994" r:id="rId20"/>
    <p:sldId id="2995" r:id="rId21"/>
    <p:sldId id="2996" r:id="rId22"/>
    <p:sldId id="2997" r:id="rId23"/>
    <p:sldId id="2998" r:id="rId24"/>
    <p:sldId id="3000" r:id="rId25"/>
    <p:sldId id="2999" r:id="rId26"/>
    <p:sldId id="300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0D33"/>
    <a:srgbClr val="73FEFF"/>
    <a:srgbClr val="FEC246"/>
    <a:srgbClr val="D883FF"/>
    <a:srgbClr val="EF53A5"/>
    <a:srgbClr val="790C00"/>
    <a:srgbClr val="3C1D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15"/>
    <p:restoredTop sz="96327"/>
  </p:normalViewPr>
  <p:slideViewPr>
    <p:cSldViewPr snapToGrid="0" snapToObjects="1">
      <p:cViewPr>
        <p:scale>
          <a:sx n="85" d="100"/>
          <a:sy n="85" d="100"/>
        </p:scale>
        <p:origin x="4120" y="28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26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57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55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13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06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12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88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90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604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61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60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70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12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64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98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0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91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601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4" r:id="rId13"/>
    <p:sldLayoutId id="2147483915" r:id="rId14"/>
    <p:sldLayoutId id="2147483916" r:id="rId15"/>
    <p:sldLayoutId id="2147483917" r:id="rId16"/>
    <p:sldLayoutId id="214748391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48D69C67-925A-AE4B-A86A-23B35C477EC5}"/>
              </a:ext>
            </a:extLst>
          </p:cNvPr>
          <p:cNvSpPr txBox="1"/>
          <p:nvPr/>
        </p:nvSpPr>
        <p:spPr>
          <a:xfrm>
            <a:off x="1332411" y="550996"/>
            <a:ext cx="952717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4800" b="1" dirty="0">
                <a:solidFill>
                  <a:srgbClr val="FFFFFF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English Translation starts NOW</a:t>
            </a:r>
          </a:p>
          <a:p>
            <a:pPr algn="ctr"/>
            <a:endParaRPr kumimoji="1" lang="en-US" altLang="zh-TW" sz="2000" b="1" dirty="0">
              <a:solidFill>
                <a:srgbClr val="FFFFFF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/>
            <a:r>
              <a:rPr kumimoji="1" lang="en-US" altLang="zh-TW" sz="32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Outside of church</a:t>
            </a:r>
          </a:p>
          <a:p>
            <a:pPr algn="ctr"/>
            <a:r>
              <a:rPr kumimoji="1" lang="en-US" altLang="zh-TW" sz="48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Dial  425-650-1398</a:t>
            </a:r>
          </a:p>
          <a:p>
            <a:pPr algn="ctr"/>
            <a:r>
              <a:rPr kumimoji="1" lang="en-US" altLang="zh-TW" sz="48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Use Conference Code  849387</a:t>
            </a:r>
          </a:p>
          <a:p>
            <a:pPr algn="ctr"/>
            <a:endParaRPr kumimoji="1" lang="en-US" altLang="zh-TW" sz="2000" b="1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/>
            <a:r>
              <a:rPr kumimoji="1" lang="en-US" altLang="zh-TW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In House</a:t>
            </a:r>
          </a:p>
          <a:p>
            <a:pPr algn="ctr"/>
            <a:r>
              <a:rPr kumimoji="1" lang="en-US" altLang="zh-TW" sz="44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WI-FI Network = Listen Everywhere</a:t>
            </a:r>
          </a:p>
          <a:p>
            <a:pPr algn="ctr"/>
            <a:r>
              <a:rPr kumimoji="1" lang="en-US" altLang="zh-TW" sz="44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Password: 12345678</a:t>
            </a:r>
          </a:p>
          <a:p>
            <a:pPr algn="ctr"/>
            <a:r>
              <a:rPr kumimoji="1" lang="en-US" altLang="zh-TW" sz="44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Open </a:t>
            </a:r>
            <a:r>
              <a:rPr kumimoji="1"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Listen</a:t>
            </a:r>
            <a:r>
              <a:rPr kumimoji="1" lang="en-US" altLang="zh-TW" sz="44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kumimoji="1"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Everywhere </a:t>
            </a:r>
            <a:r>
              <a:rPr kumimoji="1" lang="en-US" altLang="zh-TW" sz="44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App</a:t>
            </a:r>
            <a:endParaRPr kumimoji="1" lang="en-US" altLang="zh-TW" sz="14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5542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833610" y="1351508"/>
            <a:ext cx="8897311" cy="33547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44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夫妻就是一男一女</a:t>
            </a:r>
          </a:p>
          <a:p>
            <a:pPr algn="ctr">
              <a:tabLst>
                <a:tab pos="1330325" algn="l"/>
              </a:tabLst>
            </a:pPr>
            <a:r>
              <a:rPr kumimoji="1" lang="zh-TW" altLang="en-US" sz="44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互相委身、彼此相爱。</a:t>
            </a:r>
            <a:endParaRPr kumimoji="1" lang="en-US" altLang="zh-TW" sz="4400" b="1" dirty="0">
              <a:solidFill>
                <a:srgbClr val="FFC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kumimoji="1" lang="en-US" altLang="zh-TW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Spousal relationship is between one man &amp; one woman, </a:t>
            </a:r>
          </a:p>
          <a:p>
            <a:pPr algn="ctr">
              <a:tabLst>
                <a:tab pos="1330325" algn="l"/>
              </a:tabLst>
            </a:pPr>
            <a:r>
              <a:rPr kumimoji="1" lang="en-US" altLang="zh-TW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committed to and loving one another.</a:t>
            </a:r>
            <a:endParaRPr kumimoji="1" lang="en-US" altLang="zh-TW" sz="44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380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heel, transport, gear&#10;&#10;Description automatically generated">
            <a:extLst>
              <a:ext uri="{FF2B5EF4-FFF2-40B4-BE49-F238E27FC236}">
                <a16:creationId xmlns:a16="http://schemas.microsoft.com/office/drawing/2014/main" id="{94264005-BA7A-3140-BFDE-85A8947E0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266" y="889000"/>
            <a:ext cx="5452534" cy="5452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9889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647344" y="1982450"/>
            <a:ext cx="8897311" cy="14465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44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专心寻求神的带领</a:t>
            </a:r>
            <a:endParaRPr kumimoji="1" lang="en-US" altLang="zh-TW" sz="4400" b="1" dirty="0">
              <a:solidFill>
                <a:srgbClr val="FFC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Focus on Seeking God's Guidance</a:t>
            </a:r>
            <a:endParaRPr kumimoji="1" lang="zh-TW" altLang="en-US" sz="44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615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647344" y="1552546"/>
            <a:ext cx="8897311" cy="280076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44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甜蜜家庭两个重点</a:t>
            </a:r>
          </a:p>
          <a:p>
            <a:pPr algn="ctr">
              <a:tabLst>
                <a:tab pos="1330325" algn="l"/>
              </a:tabLst>
            </a:pPr>
            <a:r>
              <a:rPr kumimoji="1"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Two aspects of a Loving Family: </a:t>
            </a:r>
            <a:r>
              <a:rPr kumimoji="1" lang="zh-TW" altLang="en-US" sz="44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放下、拿起</a:t>
            </a:r>
            <a:endParaRPr kumimoji="1" lang="en-US" altLang="zh-TW" sz="4400" b="1" dirty="0">
              <a:solidFill>
                <a:srgbClr val="FFC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laying down and lifting up</a:t>
            </a:r>
            <a:endParaRPr kumimoji="1" lang="zh-TW" altLang="en-US" sz="44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3150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848312" y="1043731"/>
            <a:ext cx="8897311" cy="489364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tabLst>
                <a:tab pos="1330325" algn="l"/>
              </a:tabLst>
            </a:pPr>
            <a:r>
              <a:rPr kumimoji="1" lang="zh-TW" altLang="en-US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箴 言 </a:t>
            </a:r>
            <a:r>
              <a:rPr kumimoji="1" lang="en-US" altLang="zh-TW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Proverbs 15:1~2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36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 </a:t>
            </a:r>
            <a:r>
              <a:rPr kumimoji="1" lang="zh-TW" altLang="en-US" sz="36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回 答 柔 和 ， 使 怒 消 退 ； 言 语 暴 戾 ， 触 动 怒 气 。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36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 </a:t>
            </a:r>
            <a:r>
              <a:rPr kumimoji="1" lang="zh-TW" altLang="en-US" sz="36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智 慧 人 的 舌 善 发 知 识 ； 愚 昧 人 的 口 吐 出 愚 昧 。</a:t>
            </a:r>
            <a:endParaRPr kumimoji="1" lang="en-US" altLang="zh-TW" sz="3600" b="1" dirty="0">
              <a:solidFill>
                <a:srgbClr val="FFC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>
              <a:tabLst>
                <a:tab pos="1330325" algn="l"/>
              </a:tabLst>
            </a:pPr>
            <a:r>
              <a:rPr kumimoji="1" lang="en-US" altLang="zh-TW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 </a:t>
            </a:r>
            <a:r>
              <a:rPr kumimoji="1" lang="en-US" altLang="zh-TW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A gentle answer turns away wrath,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   but a harsh word stirs up anger.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 The tongue of the wise adorns knowledge,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   but the mouth of the fool gushes folly.</a:t>
            </a:r>
            <a:endParaRPr kumimoji="1" lang="en-US" altLang="zh-TW" sz="24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0891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2387600" y="228925"/>
            <a:ext cx="8157055" cy="63385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44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沟通的五个层次</a:t>
            </a:r>
            <a:endParaRPr kumimoji="1" lang="en-US" altLang="zh-TW" sz="4400" b="1" dirty="0">
              <a:solidFill>
                <a:srgbClr val="FFC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 five levels of communication</a:t>
            </a:r>
            <a:endParaRPr kumimoji="1" lang="zh-TW" altLang="en-US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2065338" indent="-660400">
              <a:lnSpc>
                <a:spcPct val="150000"/>
              </a:lnSpc>
              <a:buFont typeface="+mj-lt"/>
              <a:buAutoNum type="arabicPeriod"/>
              <a:tabLst>
                <a:tab pos="1330325" algn="l"/>
              </a:tabLst>
            </a:pPr>
            <a:r>
              <a:rPr kumimoji="1" lang="zh-TW" altLang="en-US" sz="44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打招呼</a:t>
            </a:r>
            <a:r>
              <a:rPr kumimoji="1" lang="en-US" altLang="zh-TW" sz="44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kumimoji="1"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Greet</a:t>
            </a:r>
            <a:endParaRPr kumimoji="1" lang="zh-TW" altLang="en-US" sz="44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2065338" indent="-660400">
              <a:lnSpc>
                <a:spcPct val="150000"/>
              </a:lnSpc>
              <a:buFont typeface="+mj-lt"/>
              <a:buAutoNum type="arabicPeriod"/>
              <a:tabLst>
                <a:tab pos="1330325" algn="l"/>
              </a:tabLst>
            </a:pPr>
            <a:r>
              <a:rPr kumimoji="1" lang="zh-TW" altLang="en-US" sz="44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报告式</a:t>
            </a:r>
            <a:r>
              <a:rPr kumimoji="1" lang="en-US" altLang="zh-TW" sz="44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kumimoji="1"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Report</a:t>
            </a:r>
            <a:endParaRPr kumimoji="1" lang="zh-TW" altLang="en-US" sz="44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2065338" indent="-660400">
              <a:lnSpc>
                <a:spcPct val="150000"/>
              </a:lnSpc>
              <a:buFont typeface="+mj-lt"/>
              <a:buAutoNum type="arabicPeriod"/>
              <a:tabLst>
                <a:tab pos="1330325" algn="l"/>
              </a:tabLst>
            </a:pPr>
            <a:r>
              <a:rPr kumimoji="1" lang="zh-TW" altLang="en-US" sz="44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意见式</a:t>
            </a:r>
            <a:r>
              <a:rPr kumimoji="1" lang="en-US" altLang="zh-TW" sz="44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kumimoji="1"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Opinion</a:t>
            </a:r>
            <a:endParaRPr kumimoji="1" lang="zh-TW" altLang="en-US" sz="44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2065338" indent="-660400">
              <a:lnSpc>
                <a:spcPct val="150000"/>
              </a:lnSpc>
              <a:buFont typeface="+mj-lt"/>
              <a:buAutoNum type="arabicPeriod"/>
              <a:tabLst>
                <a:tab pos="1330325" algn="l"/>
              </a:tabLst>
            </a:pPr>
            <a:r>
              <a:rPr kumimoji="1" lang="zh-TW" altLang="en-US" sz="44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感受式</a:t>
            </a:r>
            <a:r>
              <a:rPr kumimoji="1" lang="en-US" altLang="zh-TW" sz="44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kumimoji="1"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Receptive</a:t>
            </a:r>
            <a:endParaRPr kumimoji="1" lang="zh-TW" altLang="en-US" sz="44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2065338" indent="-660400">
              <a:lnSpc>
                <a:spcPct val="150000"/>
              </a:lnSpc>
              <a:buFont typeface="+mj-lt"/>
              <a:buAutoNum type="arabicPeriod"/>
              <a:tabLst>
                <a:tab pos="1330325" algn="l"/>
              </a:tabLst>
            </a:pPr>
            <a:r>
              <a:rPr kumimoji="1" lang="zh-TW" altLang="en-US" sz="44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关爱式</a:t>
            </a:r>
            <a:r>
              <a:rPr kumimoji="1" lang="en-US" altLang="zh-TW" sz="44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kumimoji="1"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Caring</a:t>
            </a:r>
            <a:endParaRPr kumimoji="1" lang="zh-TW" altLang="en-US" sz="44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5316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647344" y="1982450"/>
            <a:ext cx="8897311" cy="34778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44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先学会</a:t>
            </a:r>
            <a:r>
              <a:rPr kumimoji="1" lang="en-US" altLang="zh-TW" sz="44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kumimoji="1" lang="zh-TW" altLang="en-US" sz="44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“聆听”</a:t>
            </a:r>
          </a:p>
          <a:p>
            <a:pPr algn="ctr">
              <a:tabLst>
                <a:tab pos="1330325" algn="l"/>
              </a:tabLst>
            </a:pPr>
            <a:r>
              <a:rPr kumimoji="1"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Learn to </a:t>
            </a:r>
            <a:r>
              <a:rPr kumimoji="1" lang="en-US" altLang="zh-TW" sz="44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"Listen"</a:t>
            </a:r>
            <a:endParaRPr kumimoji="1" lang="zh-TW" altLang="en-US" sz="4400" b="1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zh-TW" altLang="en-US" sz="44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因为听比说重要</a:t>
            </a:r>
            <a:endParaRPr kumimoji="1" lang="en-US" altLang="zh-TW" sz="4400" b="1" dirty="0">
              <a:solidFill>
                <a:srgbClr val="FFC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Because listening is more important than speaking</a:t>
            </a:r>
          </a:p>
        </p:txBody>
      </p:sp>
    </p:spTree>
    <p:extLst>
      <p:ext uri="{BB962C8B-B14F-4D97-AF65-F5344CB8AC3E}">
        <p14:creationId xmlns:p14="http://schemas.microsoft.com/office/powerpoint/2010/main" val="2605467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647344" y="1982450"/>
            <a:ext cx="8897311" cy="21236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44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要听明白，听懂对方的意思。</a:t>
            </a:r>
            <a:endParaRPr kumimoji="1" lang="en-US" altLang="zh-TW" sz="4400" b="1" dirty="0">
              <a:solidFill>
                <a:srgbClr val="FFC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In order to understand, one must read between the lines.</a:t>
            </a:r>
            <a:endParaRPr kumimoji="1" lang="zh-TW" altLang="en-US" sz="44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1867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B9EA5DE5-1CA7-2943-A834-8F9CEE26C5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352930"/>
              </p:ext>
            </p:extLst>
          </p:nvPr>
        </p:nvGraphicFramePr>
        <p:xfrm>
          <a:off x="2032000" y="719665"/>
          <a:ext cx="8128000" cy="557953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0422443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750164812"/>
                    </a:ext>
                  </a:extLst>
                </a:gridCol>
              </a:tblGrid>
              <a:tr h="111590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放下</a:t>
                      </a:r>
                      <a:r>
                        <a:rPr lang="en-US" altLang="zh-TW" sz="36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 Lay down</a:t>
                      </a:r>
                      <a:endParaRPr lang="en-US" sz="3600" dirty="0">
                        <a:solidFill>
                          <a:schemeClr val="tx1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拿起</a:t>
                      </a:r>
                      <a:r>
                        <a:rPr lang="en-US" altLang="zh-TW" sz="36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 Lift up</a:t>
                      </a:r>
                      <a:endParaRPr lang="en-US" sz="3600" dirty="0">
                        <a:solidFill>
                          <a:schemeClr val="tx1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5398166"/>
                  </a:ext>
                </a:extLst>
              </a:tr>
              <a:tr h="111590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重担</a:t>
                      </a:r>
                      <a:r>
                        <a:rPr lang="en-US" altLang="zh-TW" sz="28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 Heavy burden</a:t>
                      </a:r>
                      <a:endParaRPr lang="en-US" sz="28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盼望</a:t>
                      </a:r>
                      <a:r>
                        <a:rPr lang="en-US" altLang="zh-TW" sz="28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 Hope</a:t>
                      </a:r>
                      <a:endParaRPr lang="en-US" sz="28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781963524"/>
                  </a:ext>
                </a:extLst>
              </a:tr>
              <a:tr h="111590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过去</a:t>
                      </a:r>
                      <a:r>
                        <a:rPr lang="en-US" altLang="zh-TW" sz="28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 Past</a:t>
                      </a:r>
                      <a:endParaRPr lang="en-US" sz="28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热情</a:t>
                      </a:r>
                      <a:r>
                        <a:rPr lang="en-US" altLang="zh-TW" sz="28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 Enthusiasm</a:t>
                      </a:r>
                      <a:endParaRPr lang="en-US" sz="28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16083774"/>
                  </a:ext>
                </a:extLst>
              </a:tr>
              <a:tr h="111590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担心</a:t>
                      </a:r>
                      <a:r>
                        <a:rPr lang="en-US" altLang="zh-TW" sz="28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 Worries</a:t>
                      </a:r>
                      <a:endParaRPr lang="zh-TW" altLang="en-US" sz="28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宽宏</a:t>
                      </a:r>
                      <a:r>
                        <a:rPr lang="en-US" altLang="zh-TW" sz="28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 Magnanimous</a:t>
                      </a:r>
                      <a:endParaRPr lang="en-US" sz="28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677514538"/>
                  </a:ext>
                </a:extLst>
              </a:tr>
              <a:tr h="111590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老我</a:t>
                      </a:r>
                      <a:r>
                        <a:rPr lang="en-US" altLang="zh-TW" sz="28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 Old me</a:t>
                      </a:r>
                      <a:endParaRPr lang="zh-TW" altLang="en-US" sz="28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勇气</a:t>
                      </a:r>
                      <a:r>
                        <a:rPr lang="en-US" altLang="zh-TW" sz="28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 Courage</a:t>
                      </a:r>
                      <a:endParaRPr lang="en-US" sz="28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482552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7803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770436" y="668180"/>
            <a:ext cx="8897311" cy="48320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44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求主给智慧</a:t>
            </a:r>
          </a:p>
          <a:p>
            <a:pPr algn="ctr">
              <a:tabLst>
                <a:tab pos="1330325" algn="l"/>
              </a:tabLst>
            </a:pPr>
            <a:r>
              <a:rPr kumimoji="1"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May the Lord grant us wisdom</a:t>
            </a:r>
          </a:p>
          <a:p>
            <a:pPr algn="ctr">
              <a:tabLst>
                <a:tab pos="1330325" algn="l"/>
              </a:tabLst>
            </a:pPr>
            <a:r>
              <a:rPr kumimoji="1" lang="zh-TW" altLang="en-US" sz="44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懂得放下和拿起</a:t>
            </a:r>
          </a:p>
          <a:p>
            <a:pPr algn="ctr">
              <a:tabLst>
                <a:tab pos="1330325" algn="l"/>
              </a:tabLst>
            </a:pPr>
            <a:r>
              <a:rPr kumimoji="1"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Know when to lay down and when to lift up,</a:t>
            </a:r>
          </a:p>
          <a:p>
            <a:pPr algn="ctr">
              <a:tabLst>
                <a:tab pos="1330325" algn="l"/>
              </a:tabLst>
            </a:pPr>
            <a:r>
              <a:rPr kumimoji="1" lang="zh-TW" altLang="en-US" sz="44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运用之妙，在乎一心。</a:t>
            </a:r>
            <a:endParaRPr kumimoji="1" lang="en-US" altLang="zh-TW" sz="4400" b="1" dirty="0">
              <a:solidFill>
                <a:srgbClr val="FFC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So that we may be of one accord.</a:t>
            </a:r>
          </a:p>
        </p:txBody>
      </p:sp>
    </p:spTree>
    <p:extLst>
      <p:ext uri="{BB962C8B-B14F-4D97-AF65-F5344CB8AC3E}">
        <p14:creationId xmlns:p14="http://schemas.microsoft.com/office/powerpoint/2010/main" val="1518619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whiteboard&#10;&#10;Description automatically generated">
            <a:extLst>
              <a:ext uri="{FF2B5EF4-FFF2-40B4-BE49-F238E27FC236}">
                <a16:creationId xmlns:a16="http://schemas.microsoft.com/office/drawing/2014/main" id="{F8227088-7317-8346-82DF-51F7F8A80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ECC635-EC88-574F-AC20-761E949FC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45" y="5356996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zh-TW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房正豪牧師</a:t>
            </a:r>
            <a:r>
              <a:rPr lang="en-US" altLang="zh-TW" sz="2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Rev. Steven Fang</a:t>
            </a:r>
          </a:p>
        </p:txBody>
      </p:sp>
    </p:spTree>
    <p:extLst>
      <p:ext uri="{BB962C8B-B14F-4D97-AF65-F5344CB8AC3E}">
        <p14:creationId xmlns:p14="http://schemas.microsoft.com/office/powerpoint/2010/main" val="482217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799093" y="674400"/>
            <a:ext cx="8897311" cy="54476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44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一年三个节日别忘了</a:t>
            </a:r>
          </a:p>
          <a:p>
            <a:pPr algn="ctr">
              <a:tabLst>
                <a:tab pos="1330325" algn="l"/>
              </a:tabLst>
            </a:pPr>
            <a:r>
              <a:rPr kumimoji="1" lang="en-US" altLang="zh-TW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Three dates you must never forget</a:t>
            </a:r>
          </a:p>
          <a:p>
            <a:pPr algn="ctr">
              <a:tabLst>
                <a:tab pos="1330325" algn="l"/>
              </a:tabLst>
            </a:pPr>
            <a:r>
              <a:rPr kumimoji="1" lang="en-US" altLang="zh-TW" sz="44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1. </a:t>
            </a:r>
            <a:r>
              <a:rPr kumimoji="1" lang="zh-TW" altLang="en-US" sz="44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你太太的生日</a:t>
            </a:r>
            <a:endParaRPr kumimoji="1" lang="en-US" altLang="zh-TW" sz="4400" b="1" dirty="0">
              <a:solidFill>
                <a:srgbClr val="FFC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355600" algn="ctr">
              <a:tabLst>
                <a:tab pos="1330325" algn="l"/>
              </a:tabLst>
            </a:pPr>
            <a:r>
              <a:rPr kumimoji="1"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Your wife's birthday</a:t>
            </a:r>
            <a:endParaRPr kumimoji="1" lang="zh-TW" altLang="en-US" sz="4400" b="1" dirty="0">
              <a:solidFill>
                <a:srgbClr val="FFC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355600" algn="ctr">
              <a:tabLst>
                <a:tab pos="1330325" algn="l"/>
              </a:tabLst>
            </a:pPr>
            <a:r>
              <a:rPr kumimoji="1" lang="en-US" altLang="zh-TW" sz="44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2. </a:t>
            </a:r>
            <a:r>
              <a:rPr kumimoji="1" lang="zh-TW" altLang="en-US" sz="44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结婚纪念日</a:t>
            </a:r>
          </a:p>
          <a:p>
            <a:pPr marL="355600" algn="ctr">
              <a:tabLst>
                <a:tab pos="1330325" algn="l"/>
              </a:tabLst>
            </a:pPr>
            <a:r>
              <a:rPr kumimoji="1"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Wedding anniversary</a:t>
            </a:r>
            <a:endParaRPr kumimoji="1" lang="zh-TW" altLang="en-US" sz="44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355600" algn="ctr">
              <a:tabLst>
                <a:tab pos="1330325" algn="l"/>
              </a:tabLst>
            </a:pPr>
            <a:r>
              <a:rPr kumimoji="1" lang="en-US" altLang="zh-TW" sz="44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3. </a:t>
            </a:r>
            <a:r>
              <a:rPr kumimoji="1" lang="zh-TW" altLang="en-US" sz="44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情人节</a:t>
            </a:r>
            <a:endParaRPr kumimoji="1" lang="en-US" altLang="zh-TW" sz="4400" b="1" dirty="0">
              <a:solidFill>
                <a:srgbClr val="FFC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355600" algn="ctr">
              <a:tabLst>
                <a:tab pos="1330325" algn="l"/>
              </a:tabLst>
            </a:pPr>
            <a:r>
              <a:rPr kumimoji="1"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Valentine's Day</a:t>
            </a:r>
            <a:endParaRPr kumimoji="1" lang="zh-TW" altLang="en-US" sz="44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947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848312" y="1704131"/>
            <a:ext cx="8897311" cy="28623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tabLst>
                <a:tab pos="1330325" algn="l"/>
              </a:tabLst>
            </a:pPr>
            <a:r>
              <a:rPr kumimoji="1" lang="zh-TW" altLang="en-US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以 弗 所 書 </a:t>
            </a:r>
            <a:r>
              <a:rPr kumimoji="1" lang="en-US" altLang="zh-TW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Ephesians 4:2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36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 </a:t>
            </a:r>
            <a:r>
              <a:rPr kumimoji="1" lang="zh-TW" altLang="en-US" sz="36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凡 事 谦 虚 、 温 柔 、 忍 耐 ， 用 爱 心 互 相 宽 容 ，</a:t>
            </a:r>
            <a:endParaRPr kumimoji="1" lang="en-US" altLang="zh-TW" sz="3600" b="1" dirty="0">
              <a:solidFill>
                <a:srgbClr val="FFC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>
              <a:tabLst>
                <a:tab pos="1330325" algn="l"/>
              </a:tabLst>
            </a:pPr>
            <a:r>
              <a:rPr kumimoji="1" lang="en-US" altLang="zh-TW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 Be completely humble and gentle; be patient, bearing with one another in love. </a:t>
            </a:r>
            <a:endParaRPr kumimoji="1" lang="en-US" altLang="zh-TW" sz="24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8134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834263" y="327154"/>
            <a:ext cx="8897311" cy="618630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44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爱情三部曲</a:t>
            </a:r>
            <a:endParaRPr kumimoji="1" lang="en-US" altLang="zh-TW" sz="4400" b="1" dirty="0">
              <a:solidFill>
                <a:srgbClr val="FFC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Love trilogy</a:t>
            </a:r>
            <a:endParaRPr kumimoji="1" lang="zh-TW" altLang="en-US" sz="4400" b="1" dirty="0">
              <a:solidFill>
                <a:srgbClr val="FFC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zh-TW" altLang="en-US" sz="44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年轻：激情如火</a:t>
            </a:r>
          </a:p>
          <a:p>
            <a:pPr algn="ctr">
              <a:tabLst>
                <a:tab pos="1330325" algn="l"/>
              </a:tabLst>
            </a:pPr>
            <a:r>
              <a:rPr kumimoji="1"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Young: Passionate</a:t>
            </a:r>
            <a:endParaRPr kumimoji="1" lang="zh-TW" altLang="en-US" sz="44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zh-TW" altLang="en-US" sz="44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中年：柔情似水</a:t>
            </a:r>
          </a:p>
          <a:p>
            <a:pPr algn="ctr">
              <a:tabLst>
                <a:tab pos="1330325" algn="l"/>
              </a:tabLst>
            </a:pPr>
            <a:r>
              <a:rPr kumimoji="1"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Middle-aged: Tender and lovingkindness</a:t>
            </a:r>
            <a:endParaRPr kumimoji="1" lang="zh-TW" altLang="en-US" sz="44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zh-TW" altLang="en-US" sz="44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老年：恩情如山</a:t>
            </a:r>
            <a:endParaRPr kumimoji="1" lang="en-US" altLang="zh-TW" sz="4400" b="1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Old age: Debt of gratitude</a:t>
            </a:r>
            <a:endParaRPr kumimoji="1" lang="zh-TW" altLang="en-US" sz="44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2185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848312" y="1704131"/>
            <a:ext cx="8897311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tabLst>
                <a:tab pos="1330325" algn="l"/>
              </a:tabLst>
            </a:pPr>
            <a:r>
              <a:rPr kumimoji="1" lang="zh-TW" altLang="en-US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約 翰 一 書 </a:t>
            </a:r>
            <a:r>
              <a:rPr kumimoji="1" lang="en-US" altLang="zh-TW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 John 4:19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36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19 </a:t>
            </a:r>
            <a:r>
              <a:rPr kumimoji="1" lang="zh-TW" altLang="en-US" sz="36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我 们 爱 ， 因 为 神 先 爱 我 们 。</a:t>
            </a:r>
            <a:endParaRPr kumimoji="1" lang="en-US" altLang="zh-TW" sz="3600" b="1" dirty="0">
              <a:solidFill>
                <a:srgbClr val="FFC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>
              <a:tabLst>
                <a:tab pos="1330325" algn="l"/>
              </a:tabLst>
            </a:pPr>
            <a:r>
              <a:rPr kumimoji="1" lang="en-US" altLang="zh-TW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19 We love because he first loved us.</a:t>
            </a:r>
            <a:endParaRPr kumimoji="1" lang="en-US" altLang="zh-TW" sz="24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75061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ird, outdoor, aquatic bird, cement&#10;&#10;Description automatically generated">
            <a:extLst>
              <a:ext uri="{FF2B5EF4-FFF2-40B4-BE49-F238E27FC236}">
                <a16:creationId xmlns:a16="http://schemas.microsoft.com/office/drawing/2014/main" id="{BF135F20-D4DB-984E-9B27-AE5E22931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353" y="747346"/>
            <a:ext cx="8581293" cy="5363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67312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816678" y="1012954"/>
            <a:ext cx="8897311" cy="41549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44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珍惜自己的配偶</a:t>
            </a:r>
          </a:p>
          <a:p>
            <a:pPr algn="ctr">
              <a:tabLst>
                <a:tab pos="1330325" algn="l"/>
              </a:tabLst>
            </a:pPr>
            <a:r>
              <a:rPr kumimoji="1"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Cherish your spouse</a:t>
            </a:r>
            <a:endParaRPr kumimoji="1" lang="zh-TW" altLang="en-US" sz="44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zh-TW" altLang="en-US" sz="44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建立幸福美满的家庭</a:t>
            </a:r>
          </a:p>
          <a:p>
            <a:pPr algn="ctr">
              <a:tabLst>
                <a:tab pos="1330325" algn="l"/>
              </a:tabLst>
            </a:pPr>
            <a:r>
              <a:rPr kumimoji="1"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Build a happy family</a:t>
            </a:r>
            <a:endParaRPr kumimoji="1" lang="zh-TW" altLang="en-US" sz="44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zh-TW" altLang="en-US" sz="44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自己先做甜蜜可爱的人</a:t>
            </a:r>
            <a:endParaRPr kumimoji="1" lang="en-US" altLang="zh-TW" sz="4400" b="1" dirty="0">
              <a:solidFill>
                <a:srgbClr val="FFC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Be sweet and lovely</a:t>
            </a:r>
          </a:p>
        </p:txBody>
      </p:sp>
    </p:spTree>
    <p:extLst>
      <p:ext uri="{BB962C8B-B14F-4D97-AF65-F5344CB8AC3E}">
        <p14:creationId xmlns:p14="http://schemas.microsoft.com/office/powerpoint/2010/main" val="39039289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uple of birds on a branch&#10;&#10;Description automatically generated with medium confidence">
            <a:extLst>
              <a:ext uri="{FF2B5EF4-FFF2-40B4-BE49-F238E27FC236}">
                <a16:creationId xmlns:a16="http://schemas.microsoft.com/office/drawing/2014/main" id="{EEECE72E-A5B7-B846-A3BD-0D63B13347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6963" b="283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447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uple of birds on a branch&#10;&#10;Description automatically generated with medium confidence">
            <a:extLst>
              <a:ext uri="{FF2B5EF4-FFF2-40B4-BE49-F238E27FC236}">
                <a16:creationId xmlns:a16="http://schemas.microsoft.com/office/drawing/2014/main" id="{EEECE72E-A5B7-B846-A3BD-0D63B13347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6963" b="283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30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647344" y="747207"/>
            <a:ext cx="8897311" cy="48320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44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人生三大事 </a:t>
            </a:r>
            <a:r>
              <a:rPr kumimoji="1"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Three things in life</a:t>
            </a:r>
            <a:r>
              <a:rPr kumimoji="1" lang="zh-TW" altLang="en-US" sz="44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
</a:t>
            </a:r>
          </a:p>
          <a:p>
            <a:pPr marL="460375" indent="-444500" algn="ctr">
              <a:buFont typeface="+mj-lt"/>
              <a:buAutoNum type="arabicPeriod"/>
              <a:tabLst>
                <a:tab pos="1330325" algn="l"/>
              </a:tabLst>
            </a:pPr>
            <a:r>
              <a:rPr kumimoji="1" lang="zh-TW" altLang="en-US" sz="44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信仰 </a:t>
            </a:r>
            <a:r>
              <a:rPr kumimoji="1"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Faith</a:t>
            </a:r>
            <a:endParaRPr kumimoji="1" lang="zh-TW" altLang="en-US" sz="44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460375" indent="-444500" algn="ctr">
              <a:buFont typeface="+mj-lt"/>
              <a:buAutoNum type="arabicPeriod"/>
              <a:tabLst>
                <a:tab pos="1330325" algn="l"/>
              </a:tabLst>
            </a:pPr>
            <a:endParaRPr kumimoji="1" lang="zh-TW" altLang="en-US" sz="4400" b="1" dirty="0">
              <a:solidFill>
                <a:srgbClr val="FFC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460375" indent="-444500" algn="ctr">
              <a:buFont typeface="+mj-lt"/>
              <a:buAutoNum type="arabicPeriod"/>
              <a:tabLst>
                <a:tab pos="1330325" algn="l"/>
              </a:tabLst>
            </a:pPr>
            <a:r>
              <a:rPr kumimoji="1" lang="zh-TW" altLang="en-US" sz="44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婚姻 </a:t>
            </a:r>
            <a:r>
              <a:rPr kumimoji="1"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Marriage</a:t>
            </a:r>
            <a:endParaRPr kumimoji="1" lang="zh-TW" altLang="en-US" sz="44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460375" indent="-444500" algn="ctr">
              <a:buFont typeface="+mj-lt"/>
              <a:buAutoNum type="arabicPeriod"/>
              <a:tabLst>
                <a:tab pos="1330325" algn="l"/>
              </a:tabLst>
            </a:pPr>
            <a:endParaRPr kumimoji="1" lang="zh-TW" altLang="en-US" sz="4400" b="1" dirty="0">
              <a:solidFill>
                <a:srgbClr val="FFC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460375" indent="-444500" algn="ctr">
              <a:buFont typeface="+mj-lt"/>
              <a:buAutoNum type="arabicPeriod"/>
              <a:tabLst>
                <a:tab pos="1330325" algn="l"/>
              </a:tabLst>
            </a:pPr>
            <a:r>
              <a:rPr kumimoji="1" lang="zh-TW" altLang="en-US" sz="44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工作</a:t>
            </a:r>
            <a:r>
              <a:rPr kumimoji="1" lang="en-US" altLang="zh-TW" sz="44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kumimoji="1"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Work</a:t>
            </a:r>
            <a:endParaRPr kumimoji="1" lang="zh-TW" altLang="en-US" sz="44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3809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>
            <a:extLst>
              <a:ext uri="{FF2B5EF4-FFF2-40B4-BE49-F238E27FC236}">
                <a16:creationId xmlns:a16="http://schemas.microsoft.com/office/drawing/2014/main" id="{5957A297-2B21-DC41-985A-7C55CF8EF1C9}"/>
              </a:ext>
            </a:extLst>
          </p:cNvPr>
          <p:cNvSpPr/>
          <p:nvPr/>
        </p:nvSpPr>
        <p:spPr>
          <a:xfrm>
            <a:off x="2374231" y="4860758"/>
            <a:ext cx="7768835" cy="1187116"/>
          </a:xfrm>
          <a:prstGeom prst="trapezoid">
            <a:avLst>
              <a:gd name="adj" fmla="val 27853"/>
            </a:avLst>
          </a:prstGeom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正确信仰</a:t>
            </a:r>
            <a:r>
              <a:rPr lang="en-US" altLang="zh-TW" sz="44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True Belief</a:t>
            </a:r>
            <a:endParaRPr lang="en-US" sz="4400" b="1" dirty="0">
              <a:solidFill>
                <a:schemeClr val="tx1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7" name="Trapezoid 6">
            <a:extLst>
              <a:ext uri="{FF2B5EF4-FFF2-40B4-BE49-F238E27FC236}">
                <a16:creationId xmlns:a16="http://schemas.microsoft.com/office/drawing/2014/main" id="{E0AE4A31-785D-BC44-9AD5-E574DF59EBD4}"/>
              </a:ext>
            </a:extLst>
          </p:cNvPr>
          <p:cNvSpPr/>
          <p:nvPr/>
        </p:nvSpPr>
        <p:spPr>
          <a:xfrm>
            <a:off x="2711115" y="3673642"/>
            <a:ext cx="7106653" cy="1187116"/>
          </a:xfrm>
          <a:prstGeom prst="trapezoid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>
                <a:solidFill>
                  <a:srgbClr val="300D33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人生观</a:t>
            </a:r>
            <a:r>
              <a:rPr lang="en-US" altLang="zh-TW" sz="4400" b="1" dirty="0">
                <a:solidFill>
                  <a:srgbClr val="300D33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Outlook on life</a:t>
            </a:r>
            <a:endParaRPr lang="en-US" sz="4400" b="1" dirty="0">
              <a:solidFill>
                <a:srgbClr val="300D33"/>
              </a:solidFill>
            </a:endParaRPr>
          </a:p>
        </p:txBody>
      </p:sp>
      <p:sp>
        <p:nvSpPr>
          <p:cNvPr id="8" name="Trapezoid 7">
            <a:extLst>
              <a:ext uri="{FF2B5EF4-FFF2-40B4-BE49-F238E27FC236}">
                <a16:creationId xmlns:a16="http://schemas.microsoft.com/office/drawing/2014/main" id="{056DF500-0676-2045-87E9-7FBC8C911300}"/>
              </a:ext>
            </a:extLst>
          </p:cNvPr>
          <p:cNvSpPr/>
          <p:nvPr/>
        </p:nvSpPr>
        <p:spPr>
          <a:xfrm>
            <a:off x="3031958" y="2486526"/>
            <a:ext cx="6448926" cy="1187116"/>
          </a:xfrm>
          <a:prstGeom prst="trapezoid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>
                <a:solidFill>
                  <a:srgbClr val="0070C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品格</a:t>
            </a:r>
            <a:r>
              <a:rPr lang="en-US" altLang="zh-TW" sz="4400" b="1" dirty="0">
                <a:solidFill>
                  <a:srgbClr val="0070C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Character</a:t>
            </a:r>
            <a:endParaRPr lang="en-US" sz="4400" b="1" dirty="0">
              <a:solidFill>
                <a:srgbClr val="0070C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0" name="Trapezoid 9">
            <a:extLst>
              <a:ext uri="{FF2B5EF4-FFF2-40B4-BE49-F238E27FC236}">
                <a16:creationId xmlns:a16="http://schemas.microsoft.com/office/drawing/2014/main" id="{AE520AC0-E9A8-C848-940E-B0B20A3BB354}"/>
              </a:ext>
            </a:extLst>
          </p:cNvPr>
          <p:cNvSpPr/>
          <p:nvPr/>
        </p:nvSpPr>
        <p:spPr>
          <a:xfrm>
            <a:off x="3336759" y="1299410"/>
            <a:ext cx="5823284" cy="1187116"/>
          </a:xfrm>
          <a:prstGeom prst="trapezoid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爱好</a:t>
            </a:r>
            <a:r>
              <a:rPr lang="en-US" altLang="zh-TW" sz="4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Hobby</a:t>
            </a:r>
            <a:endParaRPr lang="en-US" sz="44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8201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647344" y="1982450"/>
            <a:ext cx="8897311" cy="280076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44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什么是正确信仰？</a:t>
            </a:r>
          </a:p>
          <a:p>
            <a:pPr algn="ctr">
              <a:tabLst>
                <a:tab pos="1330325" algn="l"/>
              </a:tabLst>
            </a:pPr>
            <a:r>
              <a:rPr kumimoji="1"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What is true belief ?</a:t>
            </a:r>
            <a:endParaRPr kumimoji="1" lang="zh-TW" altLang="en-US" sz="44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zh-TW" altLang="en-US" sz="44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认识独一真神。</a:t>
            </a:r>
            <a:endParaRPr kumimoji="1" lang="en-US" altLang="zh-TW" sz="4400" b="1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Knowing the one true God.</a:t>
            </a:r>
          </a:p>
        </p:txBody>
      </p:sp>
    </p:spTree>
    <p:extLst>
      <p:ext uri="{BB962C8B-B14F-4D97-AF65-F5344CB8AC3E}">
        <p14:creationId xmlns:p14="http://schemas.microsoft.com/office/powerpoint/2010/main" val="2151548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848312" y="1043731"/>
            <a:ext cx="8897311" cy="47705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tabLst>
                <a:tab pos="1330325" algn="l"/>
              </a:tabLst>
            </a:pPr>
            <a:r>
              <a:rPr kumimoji="1" lang="zh-TW" altLang="en-US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創 世 記 </a:t>
            </a:r>
            <a:r>
              <a:rPr kumimoji="1" lang="en-US" altLang="zh-TW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Genesis 2:23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36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23 </a:t>
            </a:r>
            <a:r>
              <a:rPr kumimoji="1" lang="zh-TW" altLang="en-US" sz="36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那 人 说 ： 这 是 我 骨 中 的 骨 ， 肉 中 的 肉 ， 可 以 称 他 为 女 人 ， 因 为 他 是 从 男 人 身 上 取 出 来 的 。</a:t>
            </a:r>
            <a:endParaRPr kumimoji="1" lang="en-US" altLang="zh-TW" sz="3600" b="1" dirty="0">
              <a:solidFill>
                <a:srgbClr val="FFC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>
              <a:tabLst>
                <a:tab pos="1330325" algn="l"/>
              </a:tabLst>
            </a:pPr>
            <a:r>
              <a:rPr kumimoji="1" lang="en-US" altLang="zh-TW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23 The man said,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“This is now bone of my bones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   and flesh of my flesh;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she shall be called ‘woman,’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   for she was taken out of man.”</a:t>
            </a:r>
            <a:endParaRPr kumimoji="1" lang="en-US" altLang="zh-TW" sz="24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2440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778767" y="1087258"/>
            <a:ext cx="8897311" cy="41549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44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上帝奇妙作为</a:t>
            </a:r>
            <a:endParaRPr kumimoji="1" lang="en-US" altLang="zh-TW" sz="4400" b="1" dirty="0">
              <a:solidFill>
                <a:srgbClr val="FFC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God’s miraculous Act</a:t>
            </a:r>
            <a:endParaRPr kumimoji="1" lang="zh-TW" altLang="en-US" sz="4400" b="1" dirty="0">
              <a:solidFill>
                <a:srgbClr val="FFC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zh-TW" altLang="en-US" sz="44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一人变两人</a:t>
            </a:r>
          </a:p>
          <a:p>
            <a:pPr algn="ctr">
              <a:tabLst>
                <a:tab pos="1330325" algn="l"/>
              </a:tabLst>
            </a:pPr>
            <a:r>
              <a:rPr kumimoji="1" lang="zh-TW" altLang="en-US" sz="44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又要两人合而为一</a:t>
            </a:r>
            <a:endParaRPr kumimoji="1" lang="en-US" altLang="zh-TW" sz="4400" b="1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One becomes two</a:t>
            </a:r>
          </a:p>
          <a:p>
            <a:pPr algn="ctr">
              <a:tabLst>
                <a:tab pos="1330325" algn="l"/>
              </a:tabLst>
            </a:pPr>
            <a:r>
              <a:rPr kumimoji="1"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Let the two become one</a:t>
            </a:r>
          </a:p>
        </p:txBody>
      </p:sp>
    </p:spTree>
    <p:extLst>
      <p:ext uri="{BB962C8B-B14F-4D97-AF65-F5344CB8AC3E}">
        <p14:creationId xmlns:p14="http://schemas.microsoft.com/office/powerpoint/2010/main" val="1786526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647344" y="1996097"/>
            <a:ext cx="8897311" cy="21236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44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上帝是人类</a:t>
            </a:r>
            <a:r>
              <a:rPr kumimoji="1" lang="en-US" altLang="zh-TW" sz="44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kumimoji="1" lang="zh-TW" altLang="en-US" sz="44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“夫妻”</a:t>
            </a:r>
            <a:r>
              <a:rPr kumimoji="1" lang="en-US" altLang="zh-TW" sz="44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kumimoji="1" lang="zh-TW" altLang="en-US" sz="44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的开创者</a:t>
            </a:r>
            <a:endParaRPr kumimoji="1" lang="en-US" altLang="zh-TW" sz="4400" b="1" dirty="0">
              <a:solidFill>
                <a:srgbClr val="FFC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God is the creator of mankind’s </a:t>
            </a:r>
            <a:r>
              <a:rPr kumimoji="1" lang="en-US" altLang="zh-TW" sz="44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“spousal relationship”</a:t>
            </a:r>
          </a:p>
        </p:txBody>
      </p:sp>
    </p:spTree>
    <p:extLst>
      <p:ext uri="{BB962C8B-B14F-4D97-AF65-F5344CB8AC3E}">
        <p14:creationId xmlns:p14="http://schemas.microsoft.com/office/powerpoint/2010/main" val="29205385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網狀">
  <a:themeElements>
    <a:clrScheme name="網狀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網狀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網狀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{E6577B33-B32A-1140-A93D-BE4C3BAD63A4}tf16401378</Template>
  <TotalTime>4701</TotalTime>
  <Words>688</Words>
  <Application>Microsoft Macintosh PowerPoint</Application>
  <PresentationFormat>Widescreen</PresentationFormat>
  <Paragraphs>113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Yu Gothic UI</vt:lpstr>
      <vt:lpstr>Arial</vt:lpstr>
      <vt:lpstr>Century Gothic</vt:lpstr>
      <vt:lpstr>網狀</vt:lpstr>
      <vt:lpstr>PowerPoint Presentation</vt:lpstr>
      <vt:lpstr>房正豪牧師 Rev. Steven Fang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LCCC Church</dc:creator>
  <cp:lastModifiedBy>LCCC Church</cp:lastModifiedBy>
  <cp:revision>377</cp:revision>
  <cp:lastPrinted>2022-01-25T18:35:24Z</cp:lastPrinted>
  <dcterms:created xsi:type="dcterms:W3CDTF">2021-01-06T18:08:20Z</dcterms:created>
  <dcterms:modified xsi:type="dcterms:W3CDTF">2022-02-24T12:55:49Z</dcterms:modified>
</cp:coreProperties>
</file>