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935" r:id="rId3"/>
    <p:sldId id="2893" r:id="rId4"/>
    <p:sldId id="2895" r:id="rId5"/>
    <p:sldId id="2936" r:id="rId6"/>
    <p:sldId id="2937" r:id="rId7"/>
    <p:sldId id="2938" r:id="rId8"/>
    <p:sldId id="2939" r:id="rId9"/>
    <p:sldId id="2940" r:id="rId10"/>
    <p:sldId id="2941" r:id="rId11"/>
    <p:sldId id="2942" r:id="rId12"/>
    <p:sldId id="2943" r:id="rId13"/>
    <p:sldId id="2944" r:id="rId14"/>
    <p:sldId id="2873" r:id="rId15"/>
    <p:sldId id="2945" r:id="rId16"/>
    <p:sldId id="2947" r:id="rId17"/>
    <p:sldId id="2948" r:id="rId18"/>
    <p:sldId id="2946" r:id="rId19"/>
    <p:sldId id="2949" r:id="rId20"/>
    <p:sldId id="2909" r:id="rId21"/>
    <p:sldId id="2950" r:id="rId22"/>
    <p:sldId id="2951" r:id="rId23"/>
    <p:sldId id="2952" r:id="rId24"/>
    <p:sldId id="2953" r:id="rId25"/>
    <p:sldId id="2954" r:id="rId26"/>
    <p:sldId id="2955" r:id="rId27"/>
    <p:sldId id="2956" r:id="rId28"/>
    <p:sldId id="295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EC246"/>
    <a:srgbClr val="300D33"/>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0"/>
    <p:restoredTop sz="96327"/>
  </p:normalViewPr>
  <p:slideViewPr>
    <p:cSldViewPr snapToGrid="0" snapToObjects="1">
      <p:cViewPr varScale="1">
        <p:scale>
          <a:sx n="92" d="100"/>
          <a:sy n="92" d="100"/>
        </p:scale>
        <p:origin x="184"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2/2/22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2/2/22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200" b="1" dirty="0">
                <a:latin typeface="Yu Gothic UI" panose="020B0500000000000000" pitchFamily="34" charset="-128"/>
                <a:ea typeface="Yu Gothic UI" panose="020B0500000000000000" pitchFamily="34" charset="-128"/>
              </a:rPr>
              <a:t>Joshua 10:12</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12 </a:t>
            </a:r>
            <a:r>
              <a:rPr kumimoji="1" lang="zh-TW" altLang="en-US" sz="3200" b="1" dirty="0">
                <a:solidFill>
                  <a:srgbClr val="FFC000"/>
                </a:solidFill>
                <a:latin typeface="Yu Gothic UI" panose="020B0500000000000000" pitchFamily="34" charset="-128"/>
                <a:ea typeface="Yu Gothic UI" panose="020B0500000000000000" pitchFamily="34" charset="-128"/>
              </a:rPr>
              <a:t>当 耶 和 华 将 亚 摩 利 人 交 付 以 色 列 人 的 日 子 ， 约 书 亚 就 祷 告 耶 和 华 ， 在 以 色 列 人 眼 前 说 ： 日 头 阿 ， 你 要 停 在 基 遍 ； 月 亮 阿 ， 你 要 止 在 亚 雅 仑 谷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12 On the day the Lord gave the Amorites over to Israel, Joshua said to the Lord in the presence of Israel:</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“Sun, stand still over Gibeon,</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and you, moon, over the Valley of </a:t>
            </a:r>
            <a:r>
              <a:rPr kumimoji="1" lang="en-US" altLang="zh-TW" sz="3200" b="1" dirty="0" err="1">
                <a:latin typeface="Yu Gothic UI" panose="020B0500000000000000" pitchFamily="34" charset="-128"/>
                <a:ea typeface="Yu Gothic UI" panose="020B0500000000000000" pitchFamily="34" charset="-128"/>
              </a:rPr>
              <a:t>Aijalon</a:t>
            </a:r>
            <a:r>
              <a:rPr kumimoji="1" lang="en-US" altLang="zh-TW" sz="3200" b="1" dirty="0">
                <a:latin typeface="Yu Gothic UI" panose="020B0500000000000000" pitchFamily="34" charset="-128"/>
                <a:ea typeface="Yu Gothic UI" panose="020B0500000000000000" pitchFamily="34" charset="-128"/>
              </a:rPr>
              <a:t>.”</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3472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200" b="1" dirty="0">
                <a:latin typeface="Yu Gothic UI" panose="020B0500000000000000" pitchFamily="34" charset="-128"/>
                <a:ea typeface="Yu Gothic UI" panose="020B0500000000000000" pitchFamily="34" charset="-128"/>
              </a:rPr>
              <a:t>Joshua 10:13</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13 </a:t>
            </a:r>
            <a:r>
              <a:rPr kumimoji="1" lang="zh-TW" altLang="en-US" sz="3200" b="1" dirty="0">
                <a:solidFill>
                  <a:srgbClr val="FFC000"/>
                </a:solidFill>
                <a:latin typeface="Yu Gothic UI" panose="020B0500000000000000" pitchFamily="34" charset="-128"/>
                <a:ea typeface="Yu Gothic UI" panose="020B0500000000000000" pitchFamily="34" charset="-128"/>
              </a:rPr>
              <a:t>於 是 日 头 停 留 ， 月 亮 止 住 ， 直 等 国 民 向 敌 人 报 仇 。 这 事 岂 不 是 写 在 雅 煞 珥 书 上 麽 ？ 日 头 在 天 当 中 停 住 ， 不 急 速 下 落 ， 约 有 一 日 之 久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13 So the sun stood still,</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and the moon stopped,</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till the nation avenged itself on[b] its enemies,</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as it is written in the Book of </a:t>
            </a:r>
            <a:r>
              <a:rPr kumimoji="1" lang="en-US" altLang="zh-TW" sz="3200" b="1" dirty="0" err="1">
                <a:latin typeface="Yu Gothic UI" panose="020B0500000000000000" pitchFamily="34" charset="-128"/>
                <a:ea typeface="Yu Gothic UI" panose="020B0500000000000000" pitchFamily="34" charset="-128"/>
              </a:rPr>
              <a:t>Jashar</a:t>
            </a:r>
            <a:r>
              <a:rPr kumimoji="1" lang="en-US" altLang="zh-TW" sz="3200" b="1" dirty="0">
                <a:latin typeface="Yu Gothic UI" panose="020B0500000000000000" pitchFamily="34" charset="-128"/>
                <a:ea typeface="Yu Gothic UI" panose="020B0500000000000000" pitchFamily="34" charset="-128"/>
              </a:rPr>
              <a:t>.</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The sun stopped in the middle of the sky and delayed going down about a full day. </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24258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200" b="1" dirty="0">
                <a:latin typeface="Yu Gothic UI" panose="020B0500000000000000" pitchFamily="34" charset="-128"/>
                <a:ea typeface="Yu Gothic UI" panose="020B0500000000000000" pitchFamily="34" charset="-128"/>
              </a:rPr>
              <a:t>Joshua 10:14</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14 </a:t>
            </a:r>
            <a:r>
              <a:rPr kumimoji="1" lang="zh-TW" altLang="en-US" sz="3200" b="1" dirty="0">
                <a:solidFill>
                  <a:srgbClr val="FFC000"/>
                </a:solidFill>
                <a:latin typeface="Yu Gothic UI" panose="020B0500000000000000" pitchFamily="34" charset="-128"/>
                <a:ea typeface="Yu Gothic UI" panose="020B0500000000000000" pitchFamily="34" charset="-128"/>
              </a:rPr>
              <a:t>在 这 日 以 前 ， 这 日 以 後 ， 耶 和 华 听 人 的 祷 告 ， 没 有 像 这 日 的 ， 是 因 耶 和 华 为 以 色 列 争 战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14 There has never been a day like it before or since, a day when the Lord listened to a human being. Surely the Lord was fighting for Israel!</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2573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詩 篇 </a:t>
            </a:r>
            <a:r>
              <a:rPr kumimoji="1" lang="en-US" altLang="zh-TW" sz="3600" b="1" dirty="0">
                <a:latin typeface="Yu Gothic UI" panose="020B0500000000000000" pitchFamily="34" charset="-128"/>
                <a:ea typeface="Yu Gothic UI" panose="020B0500000000000000" pitchFamily="34" charset="-128"/>
              </a:rPr>
              <a:t>Psalm 119:136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136 </a:t>
            </a:r>
            <a:r>
              <a:rPr kumimoji="1" lang="zh-TW" altLang="en-US" sz="3600" b="1" dirty="0">
                <a:solidFill>
                  <a:srgbClr val="FFC000"/>
                </a:solidFill>
                <a:latin typeface="Yu Gothic UI" panose="020B0500000000000000" pitchFamily="34" charset="-128"/>
                <a:ea typeface="Yu Gothic UI" panose="020B0500000000000000" pitchFamily="34" charset="-128"/>
              </a:rPr>
              <a:t>我 的 眼 泪 下 流 成 河 ， 因 为 他 们 不 守 你 的 律 法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136 Streams of tears flow from my eyes,</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for your law is not obeyed.</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2735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1355279"/>
            <a:ext cx="8897311"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约书亚记的主题</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Theme of Joshua</a:t>
            </a: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神为以色列人</a:t>
            </a:r>
            <a:r>
              <a:rPr kumimoji="1" lang="en-US" altLang="zh-TW" sz="4400" b="1" dirty="0">
                <a:solidFill>
                  <a:srgbClr val="FFFF00"/>
                </a:solidFill>
                <a:latin typeface="Yu Gothic UI" panose="020B0500000000000000" pitchFamily="34" charset="-128"/>
                <a:ea typeface="Yu Gothic UI" panose="020B0500000000000000" pitchFamily="34" charset="-128"/>
              </a:rPr>
              <a:t>"</a:t>
            </a:r>
            <a:r>
              <a:rPr kumimoji="1" lang="zh-TW" altLang="en-US" sz="4400" b="1" dirty="0">
                <a:solidFill>
                  <a:srgbClr val="FFFF00"/>
                </a:solidFill>
                <a:latin typeface="Yu Gothic UI" panose="020B0500000000000000" pitchFamily="34" charset="-128"/>
                <a:ea typeface="Yu Gothic UI" panose="020B0500000000000000" pitchFamily="34" charset="-128"/>
              </a:rPr>
              <a:t>争战</a:t>
            </a:r>
            <a:r>
              <a:rPr kumimoji="1" lang="en-US" altLang="zh-TW" sz="4400" b="1" dirty="0">
                <a:solidFill>
                  <a:srgbClr val="FFFF00"/>
                </a:solidFill>
                <a:latin typeface="Yu Gothic UI" panose="020B0500000000000000" pitchFamily="34" charset="-128"/>
                <a:ea typeface="Yu Gothic UI" panose="020B0500000000000000" pitchFamily="34" charset="-128"/>
              </a:rPr>
              <a:t>"</a:t>
            </a:r>
          </a:p>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God </a:t>
            </a:r>
            <a:r>
              <a:rPr kumimoji="1" lang="en-US" altLang="zh-TW" sz="4400" b="1" dirty="0">
                <a:solidFill>
                  <a:srgbClr val="FFFF00"/>
                </a:solidFill>
                <a:latin typeface="Yu Gothic UI" panose="020B0500000000000000" pitchFamily="34" charset="-128"/>
                <a:ea typeface="Yu Gothic UI" panose="020B0500000000000000" pitchFamily="34" charset="-128"/>
              </a:rPr>
              <a:t>fought</a:t>
            </a:r>
            <a:r>
              <a:rPr kumimoji="1" lang="en-US" altLang="zh-TW" sz="4400" b="1" dirty="0">
                <a:latin typeface="Yu Gothic UI" panose="020B0500000000000000" pitchFamily="34" charset="-128"/>
                <a:ea typeface="Yu Gothic UI" panose="020B0500000000000000" pitchFamily="34" charset="-128"/>
              </a:rPr>
              <a:t> for His people</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5601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5795594" y="1312246"/>
            <a:ext cx="5940769" cy="255454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耶和华尼西</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Jehovah </a:t>
            </a:r>
            <a:r>
              <a:rPr kumimoji="1" lang="en-US" altLang="zh-TW" sz="3600" b="1" dirty="0" err="1">
                <a:latin typeface="Yu Gothic UI" panose="020B0500000000000000" pitchFamily="34" charset="-128"/>
                <a:ea typeface="Yu Gothic UI" panose="020B0500000000000000" pitchFamily="34" charset="-128"/>
              </a:rPr>
              <a:t>Nissi</a:t>
            </a:r>
            <a:endParaRPr kumimoji="1" lang="zh-TW" altLang="en-US" sz="3600" b="1" dirty="0">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耶和华是我的旌旗</a:t>
            </a:r>
            <a:r>
              <a:rPr kumimoji="1" lang="en-US" altLang="zh-TW" sz="4400" b="1" dirty="0">
                <a:solidFill>
                  <a:srgbClr val="FFC000"/>
                </a:solidFill>
                <a:latin typeface="Yu Gothic UI" panose="020B0500000000000000" pitchFamily="34" charset="-128"/>
                <a:ea typeface="Yu Gothic UI" panose="020B0500000000000000" pitchFamily="34" charset="-128"/>
              </a:rPr>
              <a:t>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The Lord is my Banner.</a:t>
            </a:r>
            <a:endParaRPr kumimoji="1" lang="zh-TW" altLang="en-US" sz="3600" b="1" dirty="0">
              <a:latin typeface="Yu Gothic UI" panose="020B0500000000000000" pitchFamily="34" charset="-128"/>
              <a:ea typeface="Yu Gothic UI" panose="020B0500000000000000" pitchFamily="34" charset="-128"/>
            </a:endParaRPr>
          </a:p>
        </p:txBody>
      </p:sp>
      <p:pic>
        <p:nvPicPr>
          <p:cNvPr id="3" name="Picture 2" descr="A picture containing text, silhouette&#10;&#10;Description automatically generated">
            <a:extLst>
              <a:ext uri="{FF2B5EF4-FFF2-40B4-BE49-F238E27FC236}">
                <a16:creationId xmlns:a16="http://schemas.microsoft.com/office/drawing/2014/main" id="{93F06648-1A6B-8144-B0D4-A8D3AEA3B90C}"/>
              </a:ext>
            </a:extLst>
          </p:cNvPr>
          <p:cNvPicPr>
            <a:picLocks noChangeAspect="1"/>
          </p:cNvPicPr>
          <p:nvPr/>
        </p:nvPicPr>
        <p:blipFill>
          <a:blip r:embed="rId2"/>
          <a:stretch>
            <a:fillRect/>
          </a:stretch>
        </p:blipFill>
        <p:spPr>
          <a:xfrm>
            <a:off x="1989793" y="1458020"/>
            <a:ext cx="3616159" cy="4118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624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出 埃 及 記 </a:t>
            </a:r>
            <a:r>
              <a:rPr kumimoji="1" lang="en-US" altLang="zh-TW" sz="3200" b="1" dirty="0">
                <a:latin typeface="Yu Gothic UI" panose="020B0500000000000000" pitchFamily="34" charset="-128"/>
                <a:ea typeface="Yu Gothic UI" panose="020B0500000000000000" pitchFamily="34" charset="-128"/>
              </a:rPr>
              <a:t>Exodus 17:11-16</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11 </a:t>
            </a:r>
            <a:r>
              <a:rPr kumimoji="1" lang="zh-TW" altLang="en-US" sz="3200" b="1" dirty="0">
                <a:solidFill>
                  <a:srgbClr val="FFC000"/>
                </a:solidFill>
                <a:latin typeface="Yu Gothic UI" panose="020B0500000000000000" pitchFamily="34" charset="-128"/>
                <a:ea typeface="Yu Gothic UI" panose="020B0500000000000000" pitchFamily="34" charset="-128"/>
              </a:rPr>
              <a:t>摩 西 何 时 举 手 ， 以 色 列 人 就 得 胜 ， 何 时 垂 手 ， 亚 玛 力 人 就 得 胜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11 As long as Moses held up his hands, the Israelites were winning, but whenever he lowered his hands, the Amalekites were winning. </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1889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12 </a:t>
            </a:r>
            <a:r>
              <a:rPr kumimoji="1" lang="zh-TW" altLang="en-US" sz="3200" b="1" dirty="0">
                <a:solidFill>
                  <a:srgbClr val="FFC000"/>
                </a:solidFill>
                <a:latin typeface="Yu Gothic UI" panose="020B0500000000000000" pitchFamily="34" charset="-128"/>
                <a:ea typeface="Yu Gothic UI" panose="020B0500000000000000" pitchFamily="34" charset="-128"/>
              </a:rPr>
              <a:t>但 摩 西 的 手 发 沉 ， 他 们 就 搬 石 头 来 ， 放 在 他 以 下 ， 他 就 坐 在 上 面 。 亚 伦 与 户 珥 扶 着 他 的 手 ， 一 个 在 这 边 ， 一 个 在 那 边 ， 他 的 手 就 稳 住 ， 直 到 日 落 的 时 候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12 When Moses’ hands grew tired, they took a stone and put it under him and he sat on it. Aaron and </a:t>
            </a:r>
            <a:r>
              <a:rPr kumimoji="1" lang="en-US" altLang="zh-TW" sz="3200" b="1" dirty="0" err="1">
                <a:latin typeface="Yu Gothic UI" panose="020B0500000000000000" pitchFamily="34" charset="-128"/>
                <a:ea typeface="Yu Gothic UI" panose="020B0500000000000000" pitchFamily="34" charset="-128"/>
              </a:rPr>
              <a:t>Hur</a:t>
            </a:r>
            <a:r>
              <a:rPr kumimoji="1" lang="en-US" altLang="zh-TW" sz="3200" b="1" dirty="0">
                <a:latin typeface="Yu Gothic UI" panose="020B0500000000000000" pitchFamily="34" charset="-128"/>
                <a:ea typeface="Yu Gothic UI" panose="020B0500000000000000" pitchFamily="34" charset="-128"/>
              </a:rPr>
              <a:t> held his hands up—one on one side, one on the other—so that his hands remained steady till sunset. </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9740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13 </a:t>
            </a:r>
            <a:r>
              <a:rPr kumimoji="1" lang="zh-TW" altLang="en-US" sz="3200" b="1" dirty="0">
                <a:solidFill>
                  <a:srgbClr val="FFC000"/>
                </a:solidFill>
                <a:latin typeface="Yu Gothic UI" panose="020B0500000000000000" pitchFamily="34" charset="-128"/>
                <a:ea typeface="Yu Gothic UI" panose="020B0500000000000000" pitchFamily="34" charset="-128"/>
              </a:rPr>
              <a:t>约 书 亚 用 刀 杀 了 亚 玛 力 王 和 他 的 百 姓 。</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14 </a:t>
            </a:r>
            <a:r>
              <a:rPr kumimoji="1" lang="zh-TW" altLang="en-US" sz="3200" b="1" dirty="0">
                <a:solidFill>
                  <a:srgbClr val="FFC000"/>
                </a:solidFill>
                <a:latin typeface="Yu Gothic UI" panose="020B0500000000000000" pitchFamily="34" charset="-128"/>
                <a:ea typeface="Yu Gothic UI" panose="020B0500000000000000" pitchFamily="34" charset="-128"/>
              </a:rPr>
              <a:t>耶 和 华 对 摩 西 说 ： 我 要 将 亚 玛 力 的 名 号 从 天 下 全 然 涂 抹 了 ； 你 要 将 这 话 写 在 书 上 作 纪 念 ， 又 念 给 约 书 亚 听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13 So Joshua overcame the Amalekite army with the sword.</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14 Then the Lord said to Moses, “Write this on a scroll as something to be remembered and make sure that Joshua hears it, because I will completely blot out the name of Amalek from under heaven.”</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9551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15 </a:t>
            </a:r>
            <a:r>
              <a:rPr kumimoji="1" lang="zh-TW" altLang="en-US" sz="3200" b="1" dirty="0">
                <a:solidFill>
                  <a:srgbClr val="FFC000"/>
                </a:solidFill>
                <a:latin typeface="Yu Gothic UI" panose="020B0500000000000000" pitchFamily="34" charset="-128"/>
                <a:ea typeface="Yu Gothic UI" panose="020B0500000000000000" pitchFamily="34" charset="-128"/>
              </a:rPr>
              <a:t>摩 西 筑 了 一 座 坛 ， 起 名 叫 耶 和 华 尼 西 ，</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16 </a:t>
            </a:r>
            <a:r>
              <a:rPr kumimoji="1" lang="zh-TW" altLang="en-US" sz="3200" b="1" dirty="0">
                <a:solidFill>
                  <a:srgbClr val="FFC000"/>
                </a:solidFill>
                <a:latin typeface="Yu Gothic UI" panose="020B0500000000000000" pitchFamily="34" charset="-128"/>
                <a:ea typeface="Yu Gothic UI" panose="020B0500000000000000" pitchFamily="34" charset="-128"/>
              </a:rPr>
              <a:t>又 说 ： 耶 和 华 已 经 起 了 誓 ， 必 世 世 代 代 和 亚 玛 力 人 争 战 。</a:t>
            </a:r>
            <a:r>
              <a:rPr kumimoji="1" lang="en-US" altLang="zh-TW" sz="3200" b="1" dirty="0">
                <a:latin typeface="Yu Gothic UI" panose="020B0500000000000000" pitchFamily="34" charset="-128"/>
                <a:ea typeface="Yu Gothic UI" panose="020B0500000000000000" pitchFamily="34" charset="-128"/>
              </a:rPr>
              <a:t>15 Moses built an altar and called it The Lord is my Banner.</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16 He said, “Because hands were lifted up against the throne of the Lord,[d] the Lord will be at war against the Amalekites from generation to generation.”</a:t>
            </a:r>
            <a:endParaRPr kumimoji="1" lang="en-US" altLang="zh-TW" sz="2000" b="1" dirty="0">
              <a:latin typeface="Yu Gothic UI" panose="020B0500000000000000" pitchFamily="34" charset="-128"/>
              <a:ea typeface="Yu Gothic UI" panose="020B0500000000000000" pitchFamily="34" charset="-128"/>
            </a:endParaRPr>
          </a:p>
          <a:p>
            <a:pPr>
              <a:tabLst>
                <a:tab pos="1330325" algn="l"/>
              </a:tabLst>
            </a:pPr>
            <a:endParaRPr kumimoji="1" lang="en-US" altLang="zh-TW" sz="32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7071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10;&#10;Description automatically generated">
            <a:extLst>
              <a:ext uri="{FF2B5EF4-FFF2-40B4-BE49-F238E27FC236}">
                <a16:creationId xmlns:a16="http://schemas.microsoft.com/office/drawing/2014/main" id="{BEF25AB6-5CD1-BA4D-8EDF-C2F2063C675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ECC635-EC88-574F-AC20-761E949FC67A}"/>
              </a:ext>
            </a:extLst>
          </p:cNvPr>
          <p:cNvSpPr>
            <a:spLocks noGrp="1"/>
          </p:cNvSpPr>
          <p:nvPr>
            <p:ph type="title"/>
          </p:nvPr>
        </p:nvSpPr>
        <p:spPr>
          <a:xfrm>
            <a:off x="643145" y="5356996"/>
            <a:ext cx="11210925" cy="744836"/>
          </a:xfrm>
        </p:spPr>
        <p:txBody>
          <a:bodyPr vert="horz" lIns="91440" tIns="45720" rIns="91440" bIns="45720" rtlCol="0" anchor="ctr">
            <a:normAutofit/>
          </a:bodyPr>
          <a:lstStyle/>
          <a:p>
            <a:pPr algn="ctr"/>
            <a:r>
              <a:rPr lang="zh-TW" altLang="en-US" sz="2800" dirty="0">
                <a:solidFill>
                  <a:schemeClr val="tx1">
                    <a:lumMod val="85000"/>
                    <a:lumOff val="15000"/>
                  </a:schemeClr>
                </a:solidFill>
                <a:latin typeface="Yu Gothic UI" panose="020B0500000000000000" pitchFamily="34" charset="-128"/>
                <a:ea typeface="Yu Gothic UI" panose="020B0500000000000000" pitchFamily="34" charset="-128"/>
              </a:rPr>
              <a:t>房正豪牧師</a:t>
            </a:r>
            <a:r>
              <a:rPr lang="en-US" altLang="zh-TW" sz="2800" dirty="0">
                <a:solidFill>
                  <a:schemeClr val="tx1">
                    <a:lumMod val="85000"/>
                    <a:lumOff val="15000"/>
                  </a:schemeClr>
                </a:solidFill>
                <a:latin typeface="Yu Gothic UI" panose="020B0500000000000000" pitchFamily="34" charset="-128"/>
                <a:ea typeface="Yu Gothic UI" panose="020B0500000000000000" pitchFamily="34" charset="-128"/>
              </a:rPr>
              <a:t> </a:t>
            </a:r>
            <a:r>
              <a:rPr lang="en-US" sz="2800" dirty="0">
                <a:solidFill>
                  <a:schemeClr val="tx1">
                    <a:lumMod val="85000"/>
                    <a:lumOff val="15000"/>
                  </a:schemeClr>
                </a:solidFill>
                <a:latin typeface="Yu Gothic UI" panose="020B0500000000000000" pitchFamily="34" charset="-128"/>
                <a:ea typeface="Yu Gothic UI" panose="020B0500000000000000" pitchFamily="34" charset="-128"/>
              </a:rPr>
              <a:t>Rev. Steven Fang</a:t>
            </a:r>
          </a:p>
        </p:txBody>
      </p:sp>
    </p:spTree>
    <p:extLst>
      <p:ext uri="{BB962C8B-B14F-4D97-AF65-F5344CB8AC3E}">
        <p14:creationId xmlns:p14="http://schemas.microsoft.com/office/powerpoint/2010/main" val="48221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4856831" y="1853860"/>
            <a:ext cx="6038917"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神是以色列的战神</a:t>
            </a:r>
            <a:r>
              <a:rPr kumimoji="1" lang="en-US" altLang="zh-TW" sz="3600" b="1" dirty="0">
                <a:solidFill>
                  <a:srgbClr val="FFC000"/>
                </a:solidFill>
                <a:latin typeface="Yu Gothic UI" panose="020B0500000000000000" pitchFamily="34" charset="-128"/>
                <a:ea typeface="Yu Gothic UI" panose="020B0500000000000000" pitchFamily="34" charset="-128"/>
              </a:rPr>
              <a:t>! </a:t>
            </a:r>
          </a:p>
          <a:p>
            <a:pPr>
              <a:tabLst>
                <a:tab pos="1330325" algn="l"/>
              </a:tabLst>
            </a:pPr>
            <a:r>
              <a:rPr kumimoji="1" lang="en-US" altLang="zh-TW" sz="2800" b="1" dirty="0">
                <a:latin typeface="Yu Gothic UI" panose="020B0500000000000000" pitchFamily="34" charset="-128"/>
                <a:ea typeface="Yu Gothic UI" panose="020B0500000000000000" pitchFamily="34" charset="-128"/>
              </a:rPr>
              <a:t>The Lord God is a Warrior for Israel. </a:t>
            </a:r>
            <a:endParaRPr kumimoji="1" lang="en-US" altLang="zh-TW" sz="2000" b="1" dirty="0">
              <a:latin typeface="Yu Gothic UI" panose="020B0500000000000000" pitchFamily="34" charset="-128"/>
              <a:ea typeface="Yu Gothic UI" panose="020B0500000000000000" pitchFamily="34" charset="-128"/>
            </a:endParaRPr>
          </a:p>
        </p:txBody>
      </p:sp>
      <p:pic>
        <p:nvPicPr>
          <p:cNvPr id="3" name="Picture 2" descr="A person playing a guitar&#10;&#10;Description automatically generated with medium confidence">
            <a:extLst>
              <a:ext uri="{FF2B5EF4-FFF2-40B4-BE49-F238E27FC236}">
                <a16:creationId xmlns:a16="http://schemas.microsoft.com/office/drawing/2014/main" id="{4A315E47-A73B-A948-978E-E7DB81464C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562571" y="1999005"/>
            <a:ext cx="2118714" cy="3092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924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啟 示 錄 </a:t>
            </a:r>
            <a:r>
              <a:rPr kumimoji="1" lang="en-US" altLang="zh-TW" sz="3200" b="1" dirty="0">
                <a:latin typeface="Yu Gothic UI" panose="020B0500000000000000" pitchFamily="34" charset="-128"/>
                <a:ea typeface="Yu Gothic UI" panose="020B0500000000000000" pitchFamily="34" charset="-128"/>
              </a:rPr>
              <a:t>Revelation 17:14</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14 </a:t>
            </a:r>
            <a:r>
              <a:rPr kumimoji="1" lang="zh-TW" altLang="en-US" sz="3200" b="1" dirty="0">
                <a:solidFill>
                  <a:srgbClr val="FFC000"/>
                </a:solidFill>
                <a:latin typeface="Yu Gothic UI" panose="020B0500000000000000" pitchFamily="34" charset="-128"/>
                <a:ea typeface="Yu Gothic UI" panose="020B0500000000000000" pitchFamily="34" charset="-128"/>
              </a:rPr>
              <a:t>他 们 与 羔 羊 争 战 ， 羔 羊 必 胜 过 他 们 ， 因 为 羔 羊 是 万 主 之 主 、 万 王 之 王 。 同 着 羔 羊 的 ， 就 是 蒙 召 、 被 选 、 有 忠 心 的 ， 也 必 得 胜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14 They will wage war against the Lamb, but the Lamb will triumph over them because he is Lord of lords and King of kings—and with him will be his called, chosen and faithful followers.”</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9263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約 翰 一 書 </a:t>
            </a:r>
            <a:r>
              <a:rPr kumimoji="1" lang="en-US" altLang="zh-TW" sz="3200" b="1" dirty="0">
                <a:latin typeface="Yu Gothic UI" panose="020B0500000000000000" pitchFamily="34" charset="-128"/>
                <a:ea typeface="Yu Gothic UI" panose="020B0500000000000000" pitchFamily="34" charset="-128"/>
              </a:rPr>
              <a:t>1 John 2:16-17</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16 </a:t>
            </a:r>
            <a:r>
              <a:rPr kumimoji="1" lang="zh-TW" altLang="en-US" sz="3200" b="1" dirty="0">
                <a:solidFill>
                  <a:srgbClr val="FFC000"/>
                </a:solidFill>
                <a:latin typeface="Yu Gothic UI" panose="020B0500000000000000" pitchFamily="34" charset="-128"/>
                <a:ea typeface="Yu Gothic UI" panose="020B0500000000000000" pitchFamily="34" charset="-128"/>
              </a:rPr>
              <a:t>因 为 凡 世 界 上 的 事 ， 就 像 肉 体 的 情 欲 ， 眼 目 的 情 欲 ， 并 今 生 的 骄 傲 ， 都 不 是 从 父 来 的 ， 乃 是 从 世 界 来 的 。</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17 </a:t>
            </a:r>
            <a:r>
              <a:rPr kumimoji="1" lang="zh-TW" altLang="en-US" sz="3200" b="1" dirty="0">
                <a:solidFill>
                  <a:srgbClr val="FFC000"/>
                </a:solidFill>
                <a:latin typeface="Yu Gothic UI" panose="020B0500000000000000" pitchFamily="34" charset="-128"/>
                <a:ea typeface="Yu Gothic UI" panose="020B0500000000000000" pitchFamily="34" charset="-128"/>
              </a:rPr>
              <a:t>这 世 界 和 其 上 的 情 欲 都 要 过 去 ， 惟 独 遵 行 神 旨 意 的 ， 是 永 远 常 存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16 For everything in the world—the lust of the flesh, the lust of the eyes, and the pride of life—comes not from the Father but from the world. 17 The world and its desires pass away, but whoever does the will of God lives forever.</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3859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約 翰 一 書 </a:t>
            </a:r>
            <a:r>
              <a:rPr kumimoji="1" lang="en-US" altLang="zh-TW" sz="3200" b="1" dirty="0">
                <a:latin typeface="Yu Gothic UI" panose="020B0500000000000000" pitchFamily="34" charset="-128"/>
                <a:ea typeface="Yu Gothic UI" panose="020B0500000000000000" pitchFamily="34" charset="-128"/>
              </a:rPr>
              <a:t>1 John 3:7-8</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7 </a:t>
            </a:r>
            <a:r>
              <a:rPr kumimoji="1" lang="zh-TW" altLang="en-US" sz="3200" b="1" dirty="0">
                <a:solidFill>
                  <a:srgbClr val="FFC000"/>
                </a:solidFill>
                <a:latin typeface="Yu Gothic UI" panose="020B0500000000000000" pitchFamily="34" charset="-128"/>
                <a:ea typeface="Yu Gothic UI" panose="020B0500000000000000" pitchFamily="34" charset="-128"/>
              </a:rPr>
              <a:t>小 子 们 哪 ， 不 要 被 人 诱 感 ， 行 义 的 才 是 义 人 ， 正 如 主 是 义 的 一 样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7 Dear children, do not let anyone lead you astray. The one who does what is right is righteous, just as he is righteous. </a:t>
            </a:r>
          </a:p>
        </p:txBody>
      </p:sp>
    </p:spTree>
    <p:extLst>
      <p:ext uri="{BB962C8B-B14F-4D97-AF65-F5344CB8AC3E}">
        <p14:creationId xmlns:p14="http://schemas.microsoft.com/office/powerpoint/2010/main" val="1932722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8 </a:t>
            </a:r>
            <a:r>
              <a:rPr kumimoji="1" lang="zh-TW" altLang="en-US" sz="3200" b="1" dirty="0">
                <a:solidFill>
                  <a:srgbClr val="FFC000"/>
                </a:solidFill>
                <a:latin typeface="Yu Gothic UI" panose="020B0500000000000000" pitchFamily="34" charset="-128"/>
                <a:ea typeface="Yu Gothic UI" panose="020B0500000000000000" pitchFamily="34" charset="-128"/>
              </a:rPr>
              <a:t>犯 罪 的 是 属 魔 鬼 ， 因 为 魔 鬼 从 起 初 就 犯 罪 。 神 的 儿 子 显 现 出 来 ， 为 要 除 灭 魔 鬼 的 作 为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8 The one who does what is sinful is of the devil, because the devil has been sinning from the beginning. The reason the Son of God appeared was to destroy the devil’s work.</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494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2105652"/>
            <a:ext cx="8897311" cy="12618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我对主的信心如何？</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How deep is my faith in the Lord</a:t>
            </a:r>
            <a:r>
              <a:rPr kumimoji="1" lang="zh-TW" altLang="en-US" sz="3200" b="1" dirty="0">
                <a:latin typeface="Yu Gothic UI" panose="020B0500000000000000" pitchFamily="34" charset="-128"/>
                <a:ea typeface="Yu Gothic UI" panose="020B0500000000000000" pitchFamily="34" charset="-128"/>
              </a:rPr>
              <a:t> </a:t>
            </a:r>
            <a:r>
              <a:rPr kumimoji="1" lang="en-US" altLang="zh-TW" sz="3200" b="1" dirty="0">
                <a:latin typeface="Yu Gothic UI" panose="020B0500000000000000" pitchFamily="34" charset="-128"/>
                <a:ea typeface="Yu Gothic UI" panose="020B0500000000000000" pitchFamily="34" charset="-128"/>
              </a:rPr>
              <a:t>?</a:t>
            </a:r>
          </a:p>
        </p:txBody>
      </p:sp>
    </p:spTree>
    <p:extLst>
      <p:ext uri="{BB962C8B-B14F-4D97-AF65-F5344CB8AC3E}">
        <p14:creationId xmlns:p14="http://schemas.microsoft.com/office/powerpoint/2010/main" val="17719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約 翰 一 書 </a:t>
            </a:r>
            <a:r>
              <a:rPr kumimoji="1" lang="en-US" altLang="zh-TW" sz="3200" b="1" dirty="0">
                <a:latin typeface="Yu Gothic UI" panose="020B0500000000000000" pitchFamily="34" charset="-128"/>
                <a:ea typeface="Yu Gothic UI" panose="020B0500000000000000" pitchFamily="34" charset="-128"/>
              </a:rPr>
              <a:t>1 John 5:4</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4 </a:t>
            </a:r>
            <a:r>
              <a:rPr kumimoji="1" lang="zh-TW" altLang="en-US" sz="3200" b="1" dirty="0">
                <a:solidFill>
                  <a:srgbClr val="FFC000"/>
                </a:solidFill>
                <a:latin typeface="Yu Gothic UI" panose="020B0500000000000000" pitchFamily="34" charset="-128"/>
                <a:ea typeface="Yu Gothic UI" panose="020B0500000000000000" pitchFamily="34" charset="-128"/>
              </a:rPr>
              <a:t>因 为 凡 从 神 生 的 ， 就 胜 过 世 界 ； 使 我 们 胜 了 世 界 的 ， 就 是 我 们 的 信 心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4 for everyone born of God overcomes the world. This is the victory that has overcome the world, even our faith.</a:t>
            </a:r>
          </a:p>
        </p:txBody>
      </p:sp>
    </p:spTree>
    <p:extLst>
      <p:ext uri="{BB962C8B-B14F-4D97-AF65-F5344CB8AC3E}">
        <p14:creationId xmlns:p14="http://schemas.microsoft.com/office/powerpoint/2010/main" val="303716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66613" y="1297269"/>
            <a:ext cx="889731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学习心得</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Food for Thought</a:t>
            </a:r>
            <a:endParaRPr kumimoji="1" lang="zh-TW" altLang="en-US" sz="3600" b="1" dirty="0">
              <a:latin typeface="Yu Gothic UI" panose="020B0500000000000000" pitchFamily="34" charset="-128"/>
              <a:ea typeface="Yu Gothic UI" panose="020B0500000000000000" pitchFamily="34" charset="-128"/>
            </a:endParaRPr>
          </a:p>
          <a:p>
            <a:pPr marL="742950" indent="-742950" algn="ctr">
              <a:buAutoNum type="arabicPeriod"/>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我对主有完全的信心</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My faith in the Lord is Absolute</a:t>
            </a:r>
            <a:endParaRPr kumimoji="1" lang="zh-TW" altLang="en-US" sz="36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 </a:t>
            </a:r>
            <a:r>
              <a:rPr kumimoji="1" lang="zh-TW" altLang="en-US" sz="4400" b="1" dirty="0">
                <a:solidFill>
                  <a:srgbClr val="FFC000"/>
                </a:solidFill>
                <a:latin typeface="Yu Gothic UI" panose="020B0500000000000000" pitchFamily="34" charset="-128"/>
                <a:ea typeface="Yu Gothic UI" panose="020B0500000000000000" pitchFamily="34" charset="-128"/>
              </a:rPr>
              <a:t>我要做自己当做的事</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I must do that which is entrusted in Me</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57378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shirt with black text&#10;&#10;Description automatically generated with medium confidence">
            <a:extLst>
              <a:ext uri="{FF2B5EF4-FFF2-40B4-BE49-F238E27FC236}">
                <a16:creationId xmlns:a16="http://schemas.microsoft.com/office/drawing/2014/main" id="{F5C95CF5-1F40-5A48-A6DB-D553C484A43B}"/>
              </a:ext>
            </a:extLst>
          </p:cNvPr>
          <p:cNvPicPr>
            <a:picLocks noChangeAspect="1"/>
          </p:cNvPicPr>
          <p:nvPr/>
        </p:nvPicPr>
        <p:blipFill rotWithShape="1">
          <a:blip r:embed="rId2"/>
          <a:srcRect t="-1" b="-147"/>
          <a:stretch/>
        </p:blipFill>
        <p:spPr>
          <a:xfrm>
            <a:off x="886691" y="302737"/>
            <a:ext cx="10640291" cy="6555263"/>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4362001" y="4771768"/>
            <a:ext cx="3467997"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0000"/>
                </a:solidFill>
                <a:latin typeface="Yu Gothic UI" panose="020B0500000000000000" pitchFamily="34" charset="-128"/>
                <a:ea typeface="Yu Gothic UI" panose="020B0500000000000000" pitchFamily="34" charset="-128"/>
              </a:rPr>
              <a:t>信心</a:t>
            </a:r>
            <a:r>
              <a:rPr kumimoji="1" lang="en-US" altLang="zh-TW" sz="4400" b="1" dirty="0">
                <a:latin typeface="Yu Gothic UI" panose="020B0500000000000000" pitchFamily="34" charset="-128"/>
                <a:ea typeface="Yu Gothic UI" panose="020B0500000000000000" pitchFamily="34" charset="-128"/>
              </a:rPr>
              <a:t> </a:t>
            </a:r>
            <a:r>
              <a:rPr kumimoji="1" lang="en-US" altLang="zh-TW" sz="4400" b="1" dirty="0">
                <a:solidFill>
                  <a:schemeClr val="bg1">
                    <a:lumMod val="95000"/>
                    <a:lumOff val="5000"/>
                  </a:schemeClr>
                </a:solidFill>
                <a:latin typeface="Yu Gothic UI" panose="020B0500000000000000" pitchFamily="34" charset="-128"/>
                <a:ea typeface="Yu Gothic UI" panose="020B0500000000000000" pitchFamily="34" charset="-128"/>
              </a:rPr>
              <a:t>+</a:t>
            </a:r>
            <a:r>
              <a:rPr kumimoji="1" lang="en-US" altLang="zh-TW" sz="4400" b="1" dirty="0">
                <a:latin typeface="Yu Gothic UI" panose="020B0500000000000000" pitchFamily="34" charset="-128"/>
                <a:ea typeface="Yu Gothic UI" panose="020B0500000000000000" pitchFamily="34" charset="-128"/>
              </a:rPr>
              <a:t> </a:t>
            </a:r>
            <a:r>
              <a:rPr kumimoji="1" lang="zh-TW" altLang="en-US" sz="4400" b="1" dirty="0">
                <a:solidFill>
                  <a:srgbClr val="FF0000"/>
                </a:solidFill>
                <a:latin typeface="Yu Gothic UI" panose="020B0500000000000000" pitchFamily="34" charset="-128"/>
                <a:ea typeface="Yu Gothic UI" panose="020B0500000000000000" pitchFamily="34" charset="-128"/>
              </a:rPr>
              <a:t>行为</a:t>
            </a:r>
            <a:endParaRPr kumimoji="1" lang="en-US" altLang="zh-TW" sz="4400" b="1" dirty="0">
              <a:solidFill>
                <a:srgbClr val="FF0000"/>
              </a:solidFill>
              <a:latin typeface="Yu Gothic UI" panose="020B0500000000000000" pitchFamily="34" charset="-128"/>
              <a:ea typeface="Yu Gothic UI" panose="020B0500000000000000" pitchFamily="34" charset="-128"/>
            </a:endParaRPr>
          </a:p>
        </p:txBody>
      </p:sp>
      <p:sp>
        <p:nvSpPr>
          <p:cNvPr id="10" name="文字方塊 5">
            <a:extLst>
              <a:ext uri="{FF2B5EF4-FFF2-40B4-BE49-F238E27FC236}">
                <a16:creationId xmlns:a16="http://schemas.microsoft.com/office/drawing/2014/main" id="{C9C7EDA2-4C86-E344-83A2-B955A75AB3B4}"/>
              </a:ext>
            </a:extLst>
          </p:cNvPr>
          <p:cNvSpPr txBox="1"/>
          <p:nvPr/>
        </p:nvSpPr>
        <p:spPr>
          <a:xfrm>
            <a:off x="5457295" y="2502615"/>
            <a:ext cx="1489439"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0000"/>
                </a:solidFill>
                <a:latin typeface="Yu Gothic UI" panose="020B0500000000000000" pitchFamily="34" charset="-128"/>
                <a:ea typeface="Yu Gothic UI" panose="020B0500000000000000" pitchFamily="34" charset="-128"/>
              </a:rPr>
              <a:t>成功</a:t>
            </a:r>
            <a:endParaRPr kumimoji="1" lang="en-US" altLang="zh-TW" sz="4400" b="1" dirty="0">
              <a:solidFill>
                <a:srgbClr val="FF0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8472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20334" y="489734"/>
            <a:ext cx="8897311"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10:5</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於 是 五 个 亚 摩 利 王 ， 就 是 耶 路 撒 冷 王 、 希 伯 仑 王 、 耶 末 王 、 拉 吉 王 、 伊 矶 伦 王 ， 大 家 聚 集 ， 率 领 他 们 的 众 军 上 去 ， 对 着 基 遍 安 营 ， 攻 打 基 遍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5 Then the five kings of the Amorites—the kings of Jerusalem, Hebron, </a:t>
            </a:r>
            <a:r>
              <a:rPr kumimoji="1" lang="en-US" altLang="zh-TW" sz="3200" b="1" dirty="0" err="1">
                <a:latin typeface="Yu Gothic UI" panose="020B0500000000000000" pitchFamily="34" charset="-128"/>
                <a:ea typeface="Yu Gothic UI" panose="020B0500000000000000" pitchFamily="34" charset="-128"/>
              </a:rPr>
              <a:t>Jarmuth</a:t>
            </a:r>
            <a:r>
              <a:rPr kumimoji="1" lang="en-US" altLang="zh-TW" sz="3200" b="1" dirty="0">
                <a:latin typeface="Yu Gothic UI" panose="020B0500000000000000" pitchFamily="34" charset="-128"/>
                <a:ea typeface="Yu Gothic UI" panose="020B0500000000000000" pitchFamily="34" charset="-128"/>
              </a:rPr>
              <a:t>, Lachish and </a:t>
            </a:r>
            <a:r>
              <a:rPr kumimoji="1" lang="en-US" altLang="zh-TW" sz="3200" b="1" dirty="0" err="1">
                <a:latin typeface="Yu Gothic UI" panose="020B0500000000000000" pitchFamily="34" charset="-128"/>
                <a:ea typeface="Yu Gothic UI" panose="020B0500000000000000" pitchFamily="34" charset="-128"/>
              </a:rPr>
              <a:t>Eglon</a:t>
            </a:r>
            <a:r>
              <a:rPr kumimoji="1" lang="en-US" altLang="zh-TW" sz="3200" b="1" dirty="0">
                <a:latin typeface="Yu Gothic UI" panose="020B0500000000000000" pitchFamily="34" charset="-128"/>
                <a:ea typeface="Yu Gothic UI" panose="020B0500000000000000" pitchFamily="34" charset="-128"/>
              </a:rPr>
              <a:t> — joined forces. They moved up with all their troops and took up positions against Gibeon and attacked it. </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4253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80578" y="385642"/>
            <a:ext cx="8897311"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10:6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6 </a:t>
            </a:r>
            <a:r>
              <a:rPr kumimoji="1" lang="zh-TW" altLang="en-US" sz="3600" b="1" dirty="0">
                <a:solidFill>
                  <a:srgbClr val="FFC000"/>
                </a:solidFill>
                <a:latin typeface="Yu Gothic UI" panose="020B0500000000000000" pitchFamily="34" charset="-128"/>
                <a:ea typeface="Yu Gothic UI" panose="020B0500000000000000" pitchFamily="34" charset="-128"/>
              </a:rPr>
              <a:t>基 遍 人 就 打 发 人 往 吉 甲 的 营 中 去 见 约 书 亚 ， 说 ： 你 不 要 袖 手 不 顾 你 的 仆 人 ， 求 你 速 速 上 来 拯 救 我 们 ， 帮 助 我 们 ， 因 为 住 山 地 亚 摩 利 人 的 诸 王 都 聚 集 攻 击 我 们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6 The Gibeonites then sent word to Joshua in the camp at Gilgal: “Do not abandon your servants. Come up to us quickly and save us! Help us, because all the Amorite kings from the hill country have joined forces against us.”</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3340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54073" y="902477"/>
            <a:ext cx="8897311" cy="27392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10:7</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7 </a:t>
            </a:r>
            <a:r>
              <a:rPr kumimoji="1" lang="zh-TW" altLang="en-US" sz="3600" b="1" dirty="0">
                <a:solidFill>
                  <a:srgbClr val="FFC000"/>
                </a:solidFill>
                <a:latin typeface="Yu Gothic UI" panose="020B0500000000000000" pitchFamily="34" charset="-128"/>
                <a:ea typeface="Yu Gothic UI" panose="020B0500000000000000" pitchFamily="34" charset="-128"/>
              </a:rPr>
              <a:t>於 是 约 书 亚 和 他 一 切 兵 丁 ， 并 大 能 的 勇 士 ， 都 从 吉 甲 上 去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7 So Joshua marched up from Gilgal with his entire army, including all the best fighting men.</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5516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54073" y="902476"/>
            <a:ext cx="907295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10:8</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8 </a:t>
            </a:r>
            <a:r>
              <a:rPr kumimoji="1" lang="zh-TW" altLang="en-US" sz="3600" b="1" dirty="0">
                <a:solidFill>
                  <a:srgbClr val="FFC000"/>
                </a:solidFill>
                <a:latin typeface="Yu Gothic UI" panose="020B0500000000000000" pitchFamily="34" charset="-128"/>
                <a:ea typeface="Yu Gothic UI" panose="020B0500000000000000" pitchFamily="34" charset="-128"/>
              </a:rPr>
              <a:t>耶 和 华 对 约 书 亚 说 ： 不 要 怕 他 们 ； 因 为 我 已 将 他 们 交 在 你 手 里 ， 他 们 无 一 人 能 在 你 面 前 站 立 得 住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8 The Lord said to Joshua, “Do not be afraid of them; I have given them into your hand. Not one of them will be able to withstand you.”</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4614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54073" y="902476"/>
            <a:ext cx="907295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10:9</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9 </a:t>
            </a:r>
            <a:r>
              <a:rPr kumimoji="1" lang="zh-TW" altLang="en-US" sz="3600" b="1" dirty="0">
                <a:solidFill>
                  <a:srgbClr val="FFC000"/>
                </a:solidFill>
                <a:latin typeface="Yu Gothic UI" panose="020B0500000000000000" pitchFamily="34" charset="-128"/>
                <a:ea typeface="Yu Gothic UI" panose="020B0500000000000000" pitchFamily="34" charset="-128"/>
              </a:rPr>
              <a:t>约 书 亚 就 终 夜 从 吉 甲 上 去 ， 猛 然 临 到 他 们 那 里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9 After an all-night march from Gilgal, Joshua took them by surprise.</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8757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33586" y="335845"/>
            <a:ext cx="9072953"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10:10</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10 </a:t>
            </a:r>
            <a:r>
              <a:rPr kumimoji="1" lang="zh-TW" altLang="en-US" sz="3600" b="1" dirty="0">
                <a:solidFill>
                  <a:srgbClr val="FFC000"/>
                </a:solidFill>
                <a:latin typeface="Yu Gothic UI" panose="020B0500000000000000" pitchFamily="34" charset="-128"/>
                <a:ea typeface="Yu Gothic UI" panose="020B0500000000000000" pitchFamily="34" charset="-128"/>
              </a:rPr>
              <a:t>耶 和 华 使 他 们 在 以 色 列 人 面 前 溃 乱 。 约 书 亚 在 基 遍 大 大 的 杀 败 他 们 ， 追 赶 他 们 ， 在 伯 和 仑 的 上 坡 路 击 杀 他 们 ， 直 到 亚 西 加 和 玛 基 大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10 The Lord threw them into confusion before Israel, so Joshua and the Israelites defeated them completely at Gibeon. Israel pursued them along the road going up to Beth </a:t>
            </a:r>
            <a:r>
              <a:rPr kumimoji="1" lang="en-US" altLang="zh-TW" sz="3600" b="1" dirty="0" err="1">
                <a:latin typeface="Yu Gothic UI" panose="020B0500000000000000" pitchFamily="34" charset="-128"/>
                <a:ea typeface="Yu Gothic UI" panose="020B0500000000000000" pitchFamily="34" charset="-128"/>
              </a:rPr>
              <a:t>Horon</a:t>
            </a:r>
            <a:r>
              <a:rPr kumimoji="1" lang="en-US" altLang="zh-TW" sz="3600" b="1" dirty="0">
                <a:latin typeface="Yu Gothic UI" panose="020B0500000000000000" pitchFamily="34" charset="-128"/>
                <a:ea typeface="Yu Gothic UI" panose="020B0500000000000000" pitchFamily="34" charset="-128"/>
              </a:rPr>
              <a:t> and cut them down all the way to </a:t>
            </a:r>
            <a:r>
              <a:rPr kumimoji="1" lang="en-US" altLang="zh-TW" sz="3600" b="1" dirty="0" err="1">
                <a:latin typeface="Yu Gothic UI" panose="020B0500000000000000" pitchFamily="34" charset="-128"/>
                <a:ea typeface="Yu Gothic UI" panose="020B0500000000000000" pitchFamily="34" charset="-128"/>
              </a:rPr>
              <a:t>Azekah</a:t>
            </a:r>
            <a:r>
              <a:rPr kumimoji="1" lang="en-US" altLang="zh-TW" sz="3600" b="1" dirty="0">
                <a:latin typeface="Yu Gothic UI" panose="020B0500000000000000" pitchFamily="34" charset="-128"/>
                <a:ea typeface="Yu Gothic UI" panose="020B0500000000000000" pitchFamily="34" charset="-128"/>
              </a:rPr>
              <a:t> and </a:t>
            </a:r>
            <a:r>
              <a:rPr kumimoji="1" lang="en-US" altLang="zh-TW" sz="3600" b="1" dirty="0" err="1">
                <a:latin typeface="Yu Gothic UI" panose="020B0500000000000000" pitchFamily="34" charset="-128"/>
                <a:ea typeface="Yu Gothic UI" panose="020B0500000000000000" pitchFamily="34" charset="-128"/>
              </a:rPr>
              <a:t>Makkedah</a:t>
            </a:r>
            <a:r>
              <a:rPr kumimoji="1" lang="en-US" altLang="zh-TW" sz="3600" b="1" dirty="0">
                <a:latin typeface="Yu Gothic UI" panose="020B0500000000000000" pitchFamily="34" charset="-128"/>
                <a:ea typeface="Yu Gothic UI" panose="020B0500000000000000" pitchFamily="34" charset="-128"/>
              </a:rPr>
              <a:t>.</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2517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6838" y="799671"/>
            <a:ext cx="9072953"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2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200" b="1" dirty="0">
                <a:latin typeface="Yu Gothic UI" panose="020B0500000000000000" pitchFamily="34" charset="-128"/>
                <a:ea typeface="Yu Gothic UI" panose="020B0500000000000000" pitchFamily="34" charset="-128"/>
              </a:rPr>
              <a:t>Joshua 10:11</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11 </a:t>
            </a:r>
            <a:r>
              <a:rPr kumimoji="1" lang="zh-TW" altLang="en-US" sz="3200" b="1" dirty="0">
                <a:solidFill>
                  <a:srgbClr val="FFC000"/>
                </a:solidFill>
                <a:latin typeface="Yu Gothic UI" panose="020B0500000000000000" pitchFamily="34" charset="-128"/>
                <a:ea typeface="Yu Gothic UI" panose="020B0500000000000000" pitchFamily="34" charset="-128"/>
              </a:rPr>
              <a:t>他 们 在 以 色 列 人 面 前 逃 跑 ， 正 在 伯 和 仑 下 坡 的 时 候 ， 耶 和 华 从 天 上 降 大 冰 雹 在 他 们 身 上 ， （ 冰 雹 原 文 作 石 头 ） 直 降 到 亚 西 加 ， 打 死 他 们 。 被 冰 雹 打 死 的 ， 比 以 色 列 人 用 刀 杀 死 的 还 多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11 As they fled before Israel on the road down from Beth </a:t>
            </a:r>
            <a:r>
              <a:rPr kumimoji="1" lang="en-US" altLang="zh-TW" sz="3200" b="1" dirty="0" err="1">
                <a:latin typeface="Yu Gothic UI" panose="020B0500000000000000" pitchFamily="34" charset="-128"/>
                <a:ea typeface="Yu Gothic UI" panose="020B0500000000000000" pitchFamily="34" charset="-128"/>
              </a:rPr>
              <a:t>Horon</a:t>
            </a:r>
            <a:r>
              <a:rPr kumimoji="1" lang="en-US" altLang="zh-TW" sz="3200" b="1" dirty="0">
                <a:latin typeface="Yu Gothic UI" panose="020B0500000000000000" pitchFamily="34" charset="-128"/>
                <a:ea typeface="Yu Gothic UI" panose="020B0500000000000000" pitchFamily="34" charset="-128"/>
              </a:rPr>
              <a:t> to </a:t>
            </a:r>
            <a:r>
              <a:rPr kumimoji="1" lang="en-US" altLang="zh-TW" sz="3200" b="1" dirty="0" err="1">
                <a:latin typeface="Yu Gothic UI" panose="020B0500000000000000" pitchFamily="34" charset="-128"/>
                <a:ea typeface="Yu Gothic UI" panose="020B0500000000000000" pitchFamily="34" charset="-128"/>
              </a:rPr>
              <a:t>Azekah</a:t>
            </a:r>
            <a:r>
              <a:rPr kumimoji="1" lang="en-US" altLang="zh-TW" sz="3200" b="1" dirty="0">
                <a:latin typeface="Yu Gothic UI" panose="020B0500000000000000" pitchFamily="34" charset="-128"/>
                <a:ea typeface="Yu Gothic UI" panose="020B0500000000000000" pitchFamily="34" charset="-128"/>
              </a:rPr>
              <a:t>, the Lord hurled large hailstones down on them, and more of them died from the hail than were killed by the swords of the Israelites.</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07384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4540</TotalTime>
  <Words>1989</Words>
  <Application>Microsoft Macintosh PowerPoint</Application>
  <PresentationFormat>Widescreen</PresentationFormat>
  <Paragraphs>98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Yu Gothic UI</vt:lpstr>
      <vt:lpstr>Arial</vt:lpstr>
      <vt:lpstr>Century Gothic</vt:lpstr>
      <vt:lpstr>網狀</vt:lpstr>
      <vt:lpstr>PowerPoint Presentation</vt:lpstr>
      <vt:lpstr>房正豪牧師 Rev. Steven Fang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365</cp:revision>
  <cp:lastPrinted>2022-01-25T18:35:24Z</cp:lastPrinted>
  <dcterms:created xsi:type="dcterms:W3CDTF">2021-01-06T18:08:20Z</dcterms:created>
  <dcterms:modified xsi:type="dcterms:W3CDTF">2022-02-02T16:20:44Z</dcterms:modified>
</cp:coreProperties>
</file>