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75" r:id="rId2"/>
    <p:sldId id="350" r:id="rId3"/>
    <p:sldId id="407" r:id="rId4"/>
    <p:sldId id="408" r:id="rId5"/>
    <p:sldId id="409" r:id="rId6"/>
    <p:sldId id="410" r:id="rId7"/>
    <p:sldId id="411" r:id="rId8"/>
    <p:sldId id="354" r:id="rId9"/>
    <p:sldId id="412" r:id="rId10"/>
    <p:sldId id="413" r:id="rId11"/>
    <p:sldId id="414" r:id="rId12"/>
    <p:sldId id="415" r:id="rId13"/>
    <p:sldId id="416" r:id="rId14"/>
    <p:sldId id="439" r:id="rId15"/>
    <p:sldId id="417" r:id="rId16"/>
    <p:sldId id="418" r:id="rId17"/>
    <p:sldId id="419" r:id="rId18"/>
    <p:sldId id="420" r:id="rId19"/>
    <p:sldId id="421" r:id="rId20"/>
    <p:sldId id="425" r:id="rId21"/>
    <p:sldId id="426" r:id="rId22"/>
    <p:sldId id="427" r:id="rId23"/>
    <p:sldId id="428" r:id="rId24"/>
    <p:sldId id="429" r:id="rId25"/>
    <p:sldId id="430" r:id="rId26"/>
    <p:sldId id="434" r:id="rId27"/>
    <p:sldId id="435" r:id="rId28"/>
    <p:sldId id="436" r:id="rId29"/>
    <p:sldId id="437" r:id="rId30"/>
    <p:sldId id="43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p:restoredTop sz="94830"/>
  </p:normalViewPr>
  <p:slideViewPr>
    <p:cSldViewPr snapToGrid="0">
      <p:cViewPr varScale="1">
        <p:scale>
          <a:sx n="117" d="100"/>
          <a:sy n="117" d="100"/>
        </p:scale>
        <p:origin x="7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D52EB-69C1-1243-A88D-D4B6E233B89E}" type="datetimeFigureOut">
              <a:rPr lang="en-US" smtClean="0"/>
              <a:t>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BB129-E815-264A-8D37-D69BF411D53C}" type="slidenum">
              <a:rPr lang="en-US" smtClean="0"/>
              <a:t>‹#›</a:t>
            </a:fld>
            <a:endParaRPr lang="en-US"/>
          </a:p>
        </p:txBody>
      </p:sp>
    </p:spTree>
    <p:extLst>
      <p:ext uri="{BB962C8B-B14F-4D97-AF65-F5344CB8AC3E}">
        <p14:creationId xmlns:p14="http://schemas.microsoft.com/office/powerpoint/2010/main" val="120269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8</a:t>
            </a:fld>
            <a:endParaRPr lang="en-US"/>
          </a:p>
        </p:txBody>
      </p:sp>
    </p:spTree>
    <p:extLst>
      <p:ext uri="{BB962C8B-B14F-4D97-AF65-F5344CB8AC3E}">
        <p14:creationId xmlns:p14="http://schemas.microsoft.com/office/powerpoint/2010/main" val="245923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9</a:t>
            </a:fld>
            <a:endParaRPr lang="en-US"/>
          </a:p>
        </p:txBody>
      </p:sp>
    </p:spTree>
    <p:extLst>
      <p:ext uri="{BB962C8B-B14F-4D97-AF65-F5344CB8AC3E}">
        <p14:creationId xmlns:p14="http://schemas.microsoft.com/office/powerpoint/2010/main" val="360101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10</a:t>
            </a:fld>
            <a:endParaRPr lang="en-US"/>
          </a:p>
        </p:txBody>
      </p:sp>
    </p:spTree>
    <p:extLst>
      <p:ext uri="{BB962C8B-B14F-4D97-AF65-F5344CB8AC3E}">
        <p14:creationId xmlns:p14="http://schemas.microsoft.com/office/powerpoint/2010/main" val="195817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12</a:t>
            </a:fld>
            <a:endParaRPr lang="en-US"/>
          </a:p>
        </p:txBody>
      </p:sp>
    </p:spTree>
    <p:extLst>
      <p:ext uri="{BB962C8B-B14F-4D97-AF65-F5344CB8AC3E}">
        <p14:creationId xmlns:p14="http://schemas.microsoft.com/office/powerpoint/2010/main" val="40676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13</a:t>
            </a:fld>
            <a:endParaRPr lang="en-US"/>
          </a:p>
        </p:txBody>
      </p:sp>
    </p:spTree>
    <p:extLst>
      <p:ext uri="{BB962C8B-B14F-4D97-AF65-F5344CB8AC3E}">
        <p14:creationId xmlns:p14="http://schemas.microsoft.com/office/powerpoint/2010/main" val="354609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15</a:t>
            </a:fld>
            <a:endParaRPr lang="en-US"/>
          </a:p>
        </p:txBody>
      </p:sp>
    </p:spTree>
    <p:extLst>
      <p:ext uri="{BB962C8B-B14F-4D97-AF65-F5344CB8AC3E}">
        <p14:creationId xmlns:p14="http://schemas.microsoft.com/office/powerpoint/2010/main" val="354849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16</a:t>
            </a:fld>
            <a:endParaRPr lang="en-US"/>
          </a:p>
        </p:txBody>
      </p:sp>
    </p:spTree>
    <p:extLst>
      <p:ext uri="{BB962C8B-B14F-4D97-AF65-F5344CB8AC3E}">
        <p14:creationId xmlns:p14="http://schemas.microsoft.com/office/powerpoint/2010/main" val="113316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20</a:t>
            </a:fld>
            <a:endParaRPr lang="en-US"/>
          </a:p>
        </p:txBody>
      </p:sp>
    </p:spTree>
    <p:extLst>
      <p:ext uri="{BB962C8B-B14F-4D97-AF65-F5344CB8AC3E}">
        <p14:creationId xmlns:p14="http://schemas.microsoft.com/office/powerpoint/2010/main" val="332927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BB129-E815-264A-8D37-D69BF411D53C}" type="slidenum">
              <a:rPr lang="en-US" smtClean="0"/>
              <a:t>25</a:t>
            </a:fld>
            <a:endParaRPr lang="en-US"/>
          </a:p>
        </p:txBody>
      </p:sp>
    </p:spTree>
    <p:extLst>
      <p:ext uri="{BB962C8B-B14F-4D97-AF65-F5344CB8AC3E}">
        <p14:creationId xmlns:p14="http://schemas.microsoft.com/office/powerpoint/2010/main" val="17467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4090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10851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83853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835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2A645-E053-B849-9906-2B30E14EE8E2}" type="datetimeFigureOut">
              <a:rPr lang="en-US" smtClean="0"/>
              <a:t>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18748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2A645-E053-B849-9906-2B30E14EE8E2}" type="datetimeFigureOut">
              <a:rPr lang="en-US" smtClean="0"/>
              <a:t>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1014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2A645-E053-B849-9906-2B30E14EE8E2}" type="datetimeFigureOut">
              <a:rPr lang="en-US" smtClean="0"/>
              <a:t>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08188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2A645-E053-B849-9906-2B30E14EE8E2}" type="datetimeFigureOut">
              <a:rPr lang="en-US" smtClean="0"/>
              <a:t>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73686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2A645-E053-B849-9906-2B30E14EE8E2}" type="datetimeFigureOut">
              <a:rPr lang="en-US" smtClean="0"/>
              <a:t>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53058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89351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2142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A645-E053-B849-9906-2B30E14EE8E2}" type="datetimeFigureOut">
              <a:rPr lang="en-US" smtClean="0"/>
              <a:t>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C799F-7BE4-6E41-B4D3-93F5AAD575CD}" type="slidenum">
              <a:rPr lang="en-US" smtClean="0"/>
              <a:t>‹#›</a:t>
            </a:fld>
            <a:endParaRPr lang="en-US"/>
          </a:p>
        </p:txBody>
      </p:sp>
    </p:spTree>
    <p:extLst>
      <p:ext uri="{BB962C8B-B14F-4D97-AF65-F5344CB8AC3E}">
        <p14:creationId xmlns:p14="http://schemas.microsoft.com/office/powerpoint/2010/main" val="3395225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C66E3E1-C2C3-7722-2C8A-1BA41EFF1D9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FD5CC95-7DDE-71EB-36F5-817706FC8B20}"/>
              </a:ext>
            </a:extLst>
          </p:cNvPr>
          <p:cNvSpPr txBox="1"/>
          <p:nvPr/>
        </p:nvSpPr>
        <p:spPr>
          <a:xfrm>
            <a:off x="8543075" y="3313647"/>
            <a:ext cx="1906291" cy="646331"/>
          </a:xfrm>
          <a:prstGeom prst="rect">
            <a:avLst/>
          </a:prstGeom>
          <a:noFill/>
        </p:spPr>
        <p:txBody>
          <a:bodyPr wrap="none" rtlCol="0">
            <a:spAutoFit/>
          </a:bodyPr>
          <a:lstStyle/>
          <a:p>
            <a:pPr algn="r"/>
            <a:r>
              <a:rPr lang="zh-TW" altLang="en-US" dirty="0">
                <a:latin typeface="Yu Gothic UI" panose="020B0400000000000000" pitchFamily="34" charset="-128"/>
                <a:ea typeface="Yu Gothic UI" panose="020B0400000000000000" pitchFamily="34" charset="-128"/>
              </a:rPr>
              <a:t>房正豪牧师
</a:t>
            </a:r>
            <a:r>
              <a:rPr lang="en-US" dirty="0">
                <a:latin typeface="Yu Gothic UI" panose="020B0400000000000000" pitchFamily="34" charset="-128"/>
                <a:ea typeface="Yu Gothic UI" panose="020B0400000000000000" pitchFamily="34" charset="-128"/>
              </a:rPr>
              <a:t>Rev. Steven Fang</a:t>
            </a:r>
          </a:p>
        </p:txBody>
      </p:sp>
    </p:spTree>
    <p:extLst>
      <p:ext uri="{BB962C8B-B14F-4D97-AF65-F5344CB8AC3E}">
        <p14:creationId xmlns:p14="http://schemas.microsoft.com/office/powerpoint/2010/main" val="254981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68" y="1460994"/>
            <a:ext cx="9490066" cy="3970318"/>
          </a:xfrm>
          <a:prstGeom prst="rect">
            <a:avLst/>
          </a:prstGeom>
          <a:noFill/>
        </p:spPr>
        <p:txBody>
          <a:bodyPr wrap="square" rtlCol="0">
            <a:spAutoFit/>
          </a:bodyPr>
          <a:lstStyle/>
          <a:p>
            <a:pPr algn="ctr"/>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新约和旧约
“</a:t>
            </a:r>
            <a:r>
              <a:rPr lang="zh-TW" altLang="en-US" sz="6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代表论的解释</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New Testament and Old Testament</a:t>
            </a:r>
          </a:p>
          <a:p>
            <a:pPr algn="ct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"Interpretation of the Representationalism"</a:t>
            </a:r>
          </a:p>
        </p:txBody>
      </p:sp>
    </p:spTree>
    <p:extLst>
      <p:ext uri="{BB962C8B-B14F-4D97-AF65-F5344CB8AC3E}">
        <p14:creationId xmlns:p14="http://schemas.microsoft.com/office/powerpoint/2010/main" val="3328214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366BFFF-C8E4-248A-280B-A740DC3E7CFC}"/>
              </a:ext>
            </a:extLst>
          </p:cNvPr>
          <p:cNvGraphicFramePr>
            <a:graphicFrameLocks noGrp="1"/>
          </p:cNvGraphicFramePr>
          <p:nvPr>
            <p:extLst>
              <p:ext uri="{D42A27DB-BD31-4B8C-83A1-F6EECF244321}">
                <p14:modId xmlns:p14="http://schemas.microsoft.com/office/powerpoint/2010/main" val="2224427029"/>
              </p:ext>
            </p:extLst>
          </p:nvPr>
        </p:nvGraphicFramePr>
        <p:xfrm>
          <a:off x="1747303" y="448234"/>
          <a:ext cx="8940798" cy="5924296"/>
        </p:xfrm>
        <a:graphic>
          <a:graphicData uri="http://schemas.openxmlformats.org/drawingml/2006/table">
            <a:tbl>
              <a:tblPr firstRow="1" bandRow="1">
                <a:tableStyleId>{21E4AEA4-8DFA-4A89-87EB-49C32662AFE0}</a:tableStyleId>
              </a:tblPr>
              <a:tblGrid>
                <a:gridCol w="2812472">
                  <a:extLst>
                    <a:ext uri="{9D8B030D-6E8A-4147-A177-3AD203B41FA5}">
                      <a16:colId xmlns:a16="http://schemas.microsoft.com/office/drawing/2014/main" val="1643120662"/>
                    </a:ext>
                  </a:extLst>
                </a:gridCol>
                <a:gridCol w="3200400">
                  <a:extLst>
                    <a:ext uri="{9D8B030D-6E8A-4147-A177-3AD203B41FA5}">
                      <a16:colId xmlns:a16="http://schemas.microsoft.com/office/drawing/2014/main" val="2501529257"/>
                    </a:ext>
                  </a:extLst>
                </a:gridCol>
                <a:gridCol w="2927926">
                  <a:extLst>
                    <a:ext uri="{9D8B030D-6E8A-4147-A177-3AD203B41FA5}">
                      <a16:colId xmlns:a16="http://schemas.microsoft.com/office/drawing/2014/main" val="3218837045"/>
                    </a:ext>
                  </a:extLst>
                </a:gridCol>
              </a:tblGrid>
              <a:tr h="591672">
                <a:tc gridSpan="3">
                  <a:txBody>
                    <a:bodyPr/>
                    <a:lstStyle/>
                    <a:p>
                      <a:pPr algn="ctr"/>
                      <a:r>
                        <a:rPr lang="zh-TW" altLang="en-US" sz="2800" dirty="0">
                          <a:latin typeface="Yu Gothic UI" panose="020B0500000000000000" pitchFamily="34" charset="-128"/>
                          <a:ea typeface="Yu Gothic UI" panose="020B0500000000000000" pitchFamily="34" charset="-128"/>
                        </a:rPr>
                        <a:t>立约的意义 </a:t>
                      </a:r>
                      <a:r>
                        <a:rPr lang="en-US" altLang="zh-TW" sz="2800" dirty="0">
                          <a:latin typeface="Yu Gothic UI" panose="020B0500000000000000" pitchFamily="34" charset="-128"/>
                          <a:ea typeface="Yu Gothic UI" panose="020B0500000000000000" pitchFamily="34" charset="-128"/>
                        </a:rPr>
                        <a:t>Significance of covenant</a:t>
                      </a:r>
                      <a:endParaRPr lang="en-US" sz="2800" dirty="0">
                        <a:latin typeface="Yu Gothic UI" panose="020B0500000000000000" pitchFamily="34" charset="-128"/>
                        <a:ea typeface="Yu Gothic UI" panose="020B0500000000000000" pitchFamily="34" charset="-128"/>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08749187"/>
                  </a:ext>
                </a:extLst>
              </a:tr>
              <a:tr h="781622">
                <a:tc>
                  <a:txBody>
                    <a:bodyPr/>
                    <a:lstStyle/>
                    <a:p>
                      <a:pPr algn="ctr"/>
                      <a:r>
                        <a:rPr lang="zh-TW" altLang="en-US" b="1" dirty="0">
                          <a:latin typeface="Yu Gothic UI" panose="020B0500000000000000" pitchFamily="34" charset="-128"/>
                          <a:ea typeface="Yu Gothic UI" panose="020B0500000000000000" pitchFamily="34" charset="-128"/>
                        </a:rPr>
                        <a:t>圣经</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Bible</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旧约</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Old testament</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新约</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New testament</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2296784201"/>
                  </a:ext>
                </a:extLst>
              </a:tr>
              <a:tr h="781622">
                <a:tc>
                  <a:txBody>
                    <a:bodyPr/>
                    <a:lstStyle/>
                    <a:p>
                      <a:pPr algn="ctr"/>
                      <a:r>
                        <a:rPr lang="en-US" b="1" dirty="0" err="1">
                          <a:latin typeface="Yu Gothic UI" panose="020B0500000000000000" pitchFamily="34" charset="-128"/>
                          <a:ea typeface="Yu Gothic UI" panose="020B0500000000000000" pitchFamily="34" charset="-128"/>
                        </a:rPr>
                        <a:t>立約中保</a:t>
                      </a:r>
                      <a:endParaRPr lang="en-US" b="1" dirty="0">
                        <a:latin typeface="Yu Gothic UI" panose="020B0500000000000000" pitchFamily="34" charset="-128"/>
                        <a:ea typeface="Yu Gothic UI" panose="020B0500000000000000" pitchFamily="34" charset="-128"/>
                      </a:endParaRPr>
                    </a:p>
                    <a:p>
                      <a:pPr algn="ctr"/>
                      <a:r>
                        <a:rPr lang="en-US" dirty="0">
                          <a:latin typeface="Yu Gothic UI" panose="020B0500000000000000" pitchFamily="34" charset="-128"/>
                          <a:ea typeface="Yu Gothic UI" panose="020B0500000000000000" pitchFamily="34" charset="-128"/>
                        </a:rPr>
                        <a:t>Mediator </a:t>
                      </a: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亚当</a:t>
                      </a:r>
                      <a:endParaRPr lang="en-US" altLang="zh-TW" b="1" dirty="0">
                        <a:latin typeface="Yu Gothic UI" panose="020B0500000000000000" pitchFamily="34" charset="-128"/>
                        <a:ea typeface="Yu Gothic UI" panose="020B0500000000000000" pitchFamily="34" charset="-128"/>
                      </a:endParaRPr>
                    </a:p>
                    <a:p>
                      <a:pPr algn="ctr"/>
                      <a:r>
                        <a:rPr lang="en-US" altLang="zh-TW" dirty="0">
                          <a:latin typeface="Yu Gothic UI" panose="020B0500000000000000" pitchFamily="34" charset="-128"/>
                          <a:ea typeface="Yu Gothic UI" panose="020B0500000000000000" pitchFamily="34" charset="-128"/>
                        </a:rPr>
                        <a:t>Adam</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基督</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Christ</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2936569042"/>
                  </a:ext>
                </a:extLst>
              </a:tr>
              <a:tr h="1158958">
                <a:tc>
                  <a:txBody>
                    <a:bodyPr/>
                    <a:lstStyle/>
                    <a:p>
                      <a:pPr algn="ctr"/>
                      <a:r>
                        <a:rPr lang="en-US" b="1" dirty="0" err="1">
                          <a:latin typeface="Yu Gothic UI" panose="020B0500000000000000" pitchFamily="34" charset="-128"/>
                          <a:ea typeface="Yu Gothic UI" panose="020B0500000000000000" pitchFamily="34" charset="-128"/>
                        </a:rPr>
                        <a:t>立約、責任</a:t>
                      </a:r>
                      <a:endParaRPr lang="en-US" b="1" dirty="0">
                        <a:latin typeface="Yu Gothic UI" panose="020B0500000000000000" pitchFamily="34" charset="-128"/>
                        <a:ea typeface="Yu Gothic UI" panose="020B0500000000000000" pitchFamily="34" charset="-128"/>
                      </a:endParaRPr>
                    </a:p>
                    <a:p>
                      <a:pPr algn="ctr"/>
                      <a:r>
                        <a:rPr lang="en-US" dirty="0">
                          <a:latin typeface="Yu Gothic UI" panose="020B0500000000000000" pitchFamily="34" charset="-128"/>
                          <a:ea typeface="Yu Gothic UI" panose="020B0500000000000000" pitchFamily="34" charset="-128"/>
                        </a:rPr>
                        <a:t>Covenant, Responsibility</a:t>
                      </a: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守约蒙福，背约受咒诅</a:t>
                      </a:r>
                      <a:endParaRPr lang="en-US" altLang="zh-TW" b="1" dirty="0">
                        <a:latin typeface="Yu Gothic UI" panose="020B0500000000000000" pitchFamily="34" charset="-128"/>
                        <a:ea typeface="Yu Gothic UI" panose="020B0500000000000000" pitchFamily="34" charset="-128"/>
                      </a:endParaRPr>
                    </a:p>
                    <a:p>
                      <a:pPr algn="ctr"/>
                      <a:r>
                        <a:rPr lang="en-US" dirty="0">
                          <a:latin typeface="Yu Gothic UI" panose="020B0500000000000000" pitchFamily="34" charset="-128"/>
                          <a:ea typeface="Yu Gothic UI" panose="020B0500000000000000" pitchFamily="34" charset="-128"/>
                        </a:rPr>
                        <a:t>Blessed to keep the covenant, cursed to break it.</a:t>
                      </a: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基督成全律法，没有咒诅</a:t>
                      </a:r>
                      <a:endParaRPr lang="en-US" altLang="zh-TW" b="1" dirty="0">
                        <a:latin typeface="Yu Gothic UI" panose="020B0500000000000000" pitchFamily="34" charset="-128"/>
                        <a:ea typeface="Yu Gothic UI" panose="020B0500000000000000" pitchFamily="34" charset="-128"/>
                      </a:endParaRPr>
                    </a:p>
                    <a:p>
                      <a:pPr algn="ctr"/>
                      <a:r>
                        <a:rPr lang="en-US" altLang="zh-TW" dirty="0">
                          <a:latin typeface="Yu Gothic UI" panose="020B0500000000000000" pitchFamily="34" charset="-128"/>
                          <a:ea typeface="Yu Gothic UI" panose="020B0500000000000000" pitchFamily="34" charset="-128"/>
                        </a:rPr>
                        <a:t>Christ has fulfilled the law without the curse</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3068548122"/>
                  </a:ext>
                </a:extLst>
              </a:tr>
              <a:tr h="891506">
                <a:tc>
                  <a:txBody>
                    <a:bodyPr/>
                    <a:lstStyle/>
                    <a:p>
                      <a:pPr algn="ctr"/>
                      <a:r>
                        <a:rPr lang="zh-TW" altLang="en-US" b="1" dirty="0">
                          <a:latin typeface="Yu Gothic UI" panose="020B0500000000000000" pitchFamily="34" charset="-128"/>
                          <a:ea typeface="Yu Gothic UI" panose="020B0500000000000000" pitchFamily="34" charset="-128"/>
                        </a:rPr>
                        <a:t>约的果效</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Fruits of Covenant</a:t>
                      </a:r>
                      <a:endParaRPr lang="en-US" dirty="0">
                        <a:latin typeface="Yu Gothic UI" panose="020B0500000000000000" pitchFamily="34" charset="-128"/>
                        <a:ea typeface="Yu Gothic UI" panose="020B0500000000000000"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Yu Gothic UI" panose="020B0500000000000000" pitchFamily="34" charset="-128"/>
                          <a:ea typeface="Yu Gothic UI" panose="020B0500000000000000" pitchFamily="34" charset="-128"/>
                        </a:rPr>
                        <a:t>影响全人类</a:t>
                      </a:r>
                      <a:r>
                        <a:rPr lang="zh-TW" altLang="en-US" dirty="0">
                          <a:latin typeface="Yu Gothic UI" panose="020B0500000000000000" pitchFamily="34" charset="-128"/>
                          <a:ea typeface="Yu Gothic UI" panose="020B0500000000000000" pitchFamily="34" charset="-128"/>
                        </a:rPr>
                        <a:t>
</a:t>
                      </a:r>
                      <a:r>
                        <a:rPr lang="en-US" sz="1800" b="0" i="0" kern="1200" dirty="0">
                          <a:solidFill>
                            <a:schemeClr val="dk1"/>
                          </a:solidFill>
                          <a:effectLst/>
                          <a:latin typeface="+mn-lt"/>
                          <a:ea typeface="+mn-ea"/>
                          <a:cs typeface="+mn-cs"/>
                        </a:rPr>
                        <a:t>Impact on all of humanity</a:t>
                      </a: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因信称义（新人类）</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Justification by Faith</a:t>
                      </a:r>
                    </a:p>
                    <a:p>
                      <a:pPr algn="ctr"/>
                      <a:r>
                        <a:rPr lang="en-US" altLang="zh-TW" dirty="0">
                          <a:latin typeface="Yu Gothic UI" panose="020B0500000000000000" pitchFamily="34" charset="-128"/>
                          <a:ea typeface="Yu Gothic UI" panose="020B0500000000000000" pitchFamily="34" charset="-128"/>
                        </a:rPr>
                        <a:t> (New Humanity)</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1257702088"/>
                  </a:ext>
                </a:extLst>
              </a:tr>
              <a:tr h="891506">
                <a:tc>
                  <a:txBody>
                    <a:bodyPr/>
                    <a:lstStyle/>
                    <a:p>
                      <a:pPr algn="ctr"/>
                      <a:r>
                        <a:rPr lang="zh-TW" altLang="en-US" b="1" dirty="0">
                          <a:latin typeface="Yu Gothic UI" panose="020B0500000000000000" pitchFamily="34" charset="-128"/>
                          <a:ea typeface="Yu Gothic UI" panose="020B0500000000000000" pitchFamily="34" charset="-128"/>
                        </a:rPr>
                        <a:t>约的性质</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The Nature of the Covenant</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行为之约，活出要求</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Covenant of behavior, live out the requirements</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恩典之约，单靠耶稣十架</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The covenant of grace, by Jesus’ Cross alone</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1358959033"/>
                  </a:ext>
                </a:extLst>
              </a:tr>
              <a:tr h="781622">
                <a:tc>
                  <a:txBody>
                    <a:bodyPr/>
                    <a:lstStyle/>
                    <a:p>
                      <a:pPr algn="ctr"/>
                      <a:r>
                        <a:rPr lang="zh-TW" altLang="en-US" b="1" dirty="0">
                          <a:latin typeface="Yu Gothic UI" panose="020B0500000000000000" pitchFamily="34" charset="-128"/>
                          <a:ea typeface="Yu Gothic UI" panose="020B0500000000000000" pitchFamily="34" charset="-128"/>
                        </a:rPr>
                        <a:t>约的祝福</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Blessing of Covenant</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生命树</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Tree of life</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b="1" dirty="0">
                          <a:latin typeface="Yu Gothic UI" panose="020B0500000000000000" pitchFamily="34" charset="-128"/>
                          <a:ea typeface="Yu Gothic UI" panose="020B0500000000000000" pitchFamily="34" charset="-128"/>
                        </a:rPr>
                        <a:t>永生</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Eternal life</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2333717084"/>
                  </a:ext>
                </a:extLst>
              </a:tr>
            </a:tbl>
          </a:graphicData>
        </a:graphic>
      </p:graphicFrame>
    </p:spTree>
    <p:extLst>
      <p:ext uri="{BB962C8B-B14F-4D97-AF65-F5344CB8AC3E}">
        <p14:creationId xmlns:p14="http://schemas.microsoft.com/office/powerpoint/2010/main" val="364015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350967" y="2290226"/>
            <a:ext cx="9490066" cy="2277547"/>
          </a:xfrm>
          <a:prstGeom prst="rect">
            <a:avLst/>
          </a:prstGeom>
          <a:noFill/>
        </p:spPr>
        <p:txBody>
          <a:bodyPr wrap="square" rtlCol="0">
            <a:spAutoFit/>
          </a:bodyPr>
          <a:lstStyle/>
          <a:p>
            <a:pPr algn="ctr"/>
            <a:r>
              <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五旬節派释经法是有问题的？</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Is Pentecostal Hermeneutics Problematic</a:t>
            </a:r>
            <a:r>
              <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rPr>
              <a:t>？</a:t>
            </a:r>
            <a:endPar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261737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350967" y="1536174"/>
            <a:ext cx="9490066" cy="3785652"/>
          </a:xfrm>
          <a:prstGeom prst="rect">
            <a:avLst/>
          </a:prstGeom>
          <a:noFill/>
        </p:spPr>
        <p:txBody>
          <a:bodyPr wrap="square" rtlCol="0">
            <a:spAutoFit/>
          </a:bodyPr>
          <a:lstStyle/>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隔代咒诅强调透过内在医治来释放祖先的咒诅是不正确。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Intergenerational Curse Emphasis on releasing ancestral curses through inner healing is incorrect</a:t>
            </a:r>
          </a:p>
        </p:txBody>
      </p:sp>
    </p:spTree>
    <p:extLst>
      <p:ext uri="{BB962C8B-B14F-4D97-AF65-F5344CB8AC3E}">
        <p14:creationId xmlns:p14="http://schemas.microsoft.com/office/powerpoint/2010/main" val="9642599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C2EE692-1A37-BD59-7169-07F5286FEC1E}"/>
              </a:ext>
            </a:extLst>
          </p:cNvPr>
          <p:cNvPicPr>
            <a:picLocks noChangeAspect="1"/>
          </p:cNvPicPr>
          <p:nvPr/>
        </p:nvPicPr>
        <p:blipFill>
          <a:blip r:embed="rId2"/>
          <a:stretch>
            <a:fillRect/>
          </a:stretch>
        </p:blipFill>
        <p:spPr>
          <a:xfrm>
            <a:off x="1328715" y="678543"/>
            <a:ext cx="9779403" cy="5500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418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31077" y="443567"/>
            <a:ext cx="9490066" cy="5970865"/>
          </a:xfrm>
          <a:prstGeom prst="rect">
            <a:avLst/>
          </a:prstGeom>
          <a:noFill/>
        </p:spPr>
        <p:txBody>
          <a:bodyPr wrap="square" rtlCol="0">
            <a:spAutoFit/>
          </a:bodyPr>
          <a:lstStyle/>
          <a:p>
            <a:pPr algn="ctr"/>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相信隔代咒诅只会朝</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寻找责怪祖先过错方向，</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而忽略检讨自己。</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Believing in intergenerational curses only leads in the direction of looking for ways to blame ancestors for their faults, while ignoring self-examination.</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91619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13148" y="1124885"/>
            <a:ext cx="9490066" cy="4401205"/>
          </a:xfrm>
          <a:prstGeom prst="rect">
            <a:avLst/>
          </a:prstGeom>
          <a:noFill/>
        </p:spPr>
        <p:txBody>
          <a:bodyPr wrap="square" rtlCol="0">
            <a:spAutoFit/>
          </a:bodyPr>
          <a:lstStyle/>
          <a:p>
            <a:pPr algn="ctr"/>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隔代咒诅脱离耶稣十架救恩的 “</a:t>
            </a:r>
            <a:r>
              <a:rPr lang="zh-TW" altLang="en-US" sz="7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完整性</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The intergenerational curse is separated from the "</a:t>
            </a:r>
            <a:r>
              <a:rPr lang="en-US" altLang="zh-TW" sz="6600" b="1" dirty="0">
                <a:effectLst>
                  <a:glow rad="63500">
                    <a:schemeClr val="bg1">
                      <a:alpha val="40000"/>
                    </a:schemeClr>
                  </a:glow>
                </a:effectLst>
                <a:latin typeface="Yu Gothic UI" panose="020B0500000000000000" pitchFamily="34" charset="-128"/>
                <a:ea typeface="Yu Gothic UI" panose="020B0500000000000000" pitchFamily="34" charset="-128"/>
              </a:rPr>
              <a:t>integrity</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of the salvation of Jesus' cross.</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84826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851211" y="1628507"/>
            <a:ext cx="8489578" cy="3600986"/>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John 8:36</a:t>
            </a:r>
          </a:p>
          <a:p>
            <a:r>
              <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36 </a:t>
            </a:r>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所以天父的儿子若叫你们自由，你们就真自由了。</a:t>
            </a:r>
            <a:endPar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rPr>
              <a:t>36 So if the Son sets you free, you will be free indeed.</a:t>
            </a:r>
            <a:endPar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853488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851211" y="951398"/>
            <a:ext cx="8489578" cy="495520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加拉太书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Galatians 5:1</a:t>
            </a:r>
          </a:p>
          <a:p>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基督释放了我们，叫我们得以自由，所以要站立得稳，不要再被奴仆的轭挟制。</a:t>
            </a:r>
            <a:endPar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1 It is for freedom that Christ has set us free. Stand firm, then, and do not let yourselves be burdened again by a yoke of slavery.</a:t>
            </a:r>
            <a:endPar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706891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F92BAAC-BDE4-1ED8-D628-E4025277DF60}"/>
              </a:ext>
            </a:extLst>
          </p:cNvPr>
          <p:cNvGraphicFramePr>
            <a:graphicFrameLocks noGrp="1"/>
          </p:cNvGraphicFramePr>
          <p:nvPr>
            <p:extLst>
              <p:ext uri="{D42A27DB-BD31-4B8C-83A1-F6EECF244321}">
                <p14:modId xmlns:p14="http://schemas.microsoft.com/office/powerpoint/2010/main" val="4078318033"/>
              </p:ext>
            </p:extLst>
          </p:nvPr>
        </p:nvGraphicFramePr>
        <p:xfrm>
          <a:off x="2032000" y="719665"/>
          <a:ext cx="8127999" cy="5537700"/>
        </p:xfrm>
        <a:graphic>
          <a:graphicData uri="http://schemas.openxmlformats.org/drawingml/2006/table">
            <a:tbl>
              <a:tblPr firstRow="1" bandRow="1">
                <a:tableStyleId>{5C22544A-7EE6-4342-B048-85BDC9FD1C3A}</a:tableStyleId>
              </a:tblPr>
              <a:tblGrid>
                <a:gridCol w="1571812">
                  <a:extLst>
                    <a:ext uri="{9D8B030D-6E8A-4147-A177-3AD203B41FA5}">
                      <a16:colId xmlns:a16="http://schemas.microsoft.com/office/drawing/2014/main" val="665990619"/>
                    </a:ext>
                  </a:extLst>
                </a:gridCol>
                <a:gridCol w="3263153">
                  <a:extLst>
                    <a:ext uri="{9D8B030D-6E8A-4147-A177-3AD203B41FA5}">
                      <a16:colId xmlns:a16="http://schemas.microsoft.com/office/drawing/2014/main" val="3830296632"/>
                    </a:ext>
                  </a:extLst>
                </a:gridCol>
                <a:gridCol w="3293034">
                  <a:extLst>
                    <a:ext uri="{9D8B030D-6E8A-4147-A177-3AD203B41FA5}">
                      <a16:colId xmlns:a16="http://schemas.microsoft.com/office/drawing/2014/main" val="870863904"/>
                    </a:ext>
                  </a:extLst>
                </a:gridCol>
              </a:tblGrid>
              <a:tr h="1040919">
                <a:tc gridSpan="3">
                  <a:txBody>
                    <a:bodyPr/>
                    <a:lstStyle/>
                    <a:p>
                      <a:pPr algn="ctr"/>
                      <a:r>
                        <a:rPr lang="zh-TW" altLang="en-US" sz="2400" dirty="0">
                          <a:latin typeface="Yu Gothic UI" panose="020B0500000000000000" pitchFamily="34" charset="-128"/>
                          <a:ea typeface="Yu Gothic UI" panose="020B0500000000000000" pitchFamily="34" charset="-128"/>
                        </a:rPr>
                        <a:t>以西结书 </a:t>
                      </a:r>
                      <a:r>
                        <a:rPr lang="en-US" altLang="zh-TW" sz="2400" dirty="0">
                          <a:latin typeface="Yu Gothic UI" panose="020B0500000000000000" pitchFamily="34" charset="-128"/>
                          <a:ea typeface="Yu Gothic UI" panose="020B0500000000000000" pitchFamily="34" charset="-128"/>
                        </a:rPr>
                        <a:t>18</a:t>
                      </a:r>
                      <a:r>
                        <a:rPr lang="zh-TW" altLang="en-US" sz="2400" dirty="0">
                          <a:latin typeface="Yu Gothic UI" panose="020B0500000000000000" pitchFamily="34" charset="-128"/>
                          <a:ea typeface="Yu Gothic UI" panose="020B0500000000000000" pitchFamily="34" charset="-128"/>
                        </a:rPr>
                        <a:t>：</a:t>
                      </a:r>
                      <a:r>
                        <a:rPr lang="en-US" altLang="zh-TW" sz="2400" dirty="0">
                          <a:latin typeface="Yu Gothic UI" panose="020B0500000000000000" pitchFamily="34" charset="-128"/>
                          <a:ea typeface="Yu Gothic UI" panose="020B0500000000000000" pitchFamily="34" charset="-128"/>
                        </a:rPr>
                        <a:t>1~20 </a:t>
                      </a:r>
                      <a:r>
                        <a:rPr lang="zh-TW" altLang="en-US" sz="2400" dirty="0">
                          <a:latin typeface="Yu Gothic UI" panose="020B0500000000000000" pitchFamily="34" charset="-128"/>
                          <a:ea typeface="Yu Gothic UI" panose="020B0500000000000000" pitchFamily="34" charset="-128"/>
                        </a:rPr>
                        <a:t>三段分析（结局）
</a:t>
                      </a:r>
                      <a:r>
                        <a:rPr lang="en-US" altLang="zh-TW" sz="2400" dirty="0">
                          <a:latin typeface="Yu Gothic UI" panose="020B0500000000000000" pitchFamily="34" charset="-128"/>
                          <a:ea typeface="Yu Gothic UI" panose="020B0500000000000000" pitchFamily="34" charset="-128"/>
                        </a:rPr>
                        <a:t>Ezekiel 18:1~20 Three-Paragraph Analysis (Conclusion)</a:t>
                      </a:r>
                      <a:endParaRPr lang="en-US" sz="2400" dirty="0">
                        <a:latin typeface="Yu Gothic UI" panose="020B0500000000000000" pitchFamily="34" charset="-128"/>
                        <a:ea typeface="Yu Gothic UI" panose="020B0500000000000000" pitchFamily="34" charset="-128"/>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0740759"/>
                  </a:ext>
                </a:extLst>
              </a:tr>
              <a:tr h="1498927">
                <a:tc>
                  <a:txBody>
                    <a:bodyPr/>
                    <a:lstStyle/>
                    <a:p>
                      <a:pPr algn="ctr"/>
                      <a:r>
                        <a:rPr lang="en-US" sz="3200" b="1" dirty="0">
                          <a:latin typeface="Yu Gothic UI" panose="020B0500000000000000" pitchFamily="34" charset="-128"/>
                          <a:ea typeface="Yu Gothic UI" panose="020B0500000000000000" pitchFamily="34" charset="-128"/>
                        </a:rPr>
                        <a:t>5~9</a:t>
                      </a: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义人敬畏神</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The Righteous fear </a:t>
                      </a:r>
                      <a:r>
                        <a:rPr lang="en-US" altLang="zh-CN" dirty="0">
                          <a:latin typeface="Yu Gothic UI" panose="020B0500000000000000" pitchFamily="34" charset="-128"/>
                          <a:ea typeface="Yu Gothic UI" panose="020B0500000000000000" pitchFamily="34" charset="-128"/>
                        </a:rPr>
                        <a:t>G</a:t>
                      </a:r>
                      <a:r>
                        <a:rPr lang="en-US" altLang="zh-TW" dirty="0">
                          <a:latin typeface="Yu Gothic UI" panose="020B0500000000000000" pitchFamily="34" charset="-128"/>
                          <a:ea typeface="Yu Gothic UI" panose="020B0500000000000000" pitchFamily="34" charset="-128"/>
                        </a:rPr>
                        <a:t>od</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义人必存活</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The righteous shall live</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3036591264"/>
                  </a:ext>
                </a:extLst>
              </a:tr>
              <a:tr h="1498927">
                <a:tc>
                  <a:txBody>
                    <a:bodyPr/>
                    <a:lstStyle/>
                    <a:p>
                      <a:pPr algn="ctr"/>
                      <a:r>
                        <a:rPr lang="en-US" sz="3200" b="1" dirty="0">
                          <a:latin typeface="Yu Gothic UI" panose="020B0500000000000000" pitchFamily="34" charset="-128"/>
                          <a:ea typeface="Yu Gothic UI" panose="020B0500000000000000" pitchFamily="34" charset="-128"/>
                        </a:rPr>
                        <a:t>10~13</a:t>
                      </a: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义父、恶子</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Righteous Father, Wicked Son</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父</a:t>
                      </a:r>
                      <a:r>
                        <a:rPr lang="en-US" altLang="zh-TW" dirty="0">
                          <a:latin typeface="Yu Gothic UI" panose="020B0500000000000000" pitchFamily="34" charset="-128"/>
                          <a:ea typeface="Yu Gothic UI" panose="020B0500000000000000" pitchFamily="34" charset="-128"/>
                        </a:rPr>
                        <a:t> Father</a:t>
                      </a:r>
                      <a:r>
                        <a:rPr lang="zh-TW" altLang="en-US" dirty="0">
                          <a:latin typeface="Yu Gothic UI" panose="020B0500000000000000" pitchFamily="34" charset="-128"/>
                          <a:ea typeface="Yu Gothic UI" panose="020B0500000000000000" pitchFamily="34" charset="-128"/>
                        </a:rPr>
                        <a:t>：</a:t>
                      </a:r>
                      <a:r>
                        <a:rPr lang="zh-TW" altLang="en-US" sz="2000" b="1" dirty="0">
                          <a:latin typeface="Yu Gothic UI" panose="020B0500000000000000" pitchFamily="34" charset="-128"/>
                          <a:ea typeface="Yu Gothic UI" panose="020B0500000000000000" pitchFamily="34" charset="-128"/>
                        </a:rPr>
                        <a:t>存活</a:t>
                      </a:r>
                      <a:r>
                        <a:rPr lang="en-US" altLang="zh-TW" dirty="0">
                          <a:latin typeface="Yu Gothic UI" panose="020B0500000000000000" pitchFamily="34" charset="-128"/>
                          <a:ea typeface="Yu Gothic UI" panose="020B0500000000000000" pitchFamily="34" charset="-128"/>
                        </a:rPr>
                        <a:t> Live</a:t>
                      </a:r>
                      <a:r>
                        <a:rPr lang="zh-TW" altLang="en-US" dirty="0">
                          <a:latin typeface="Yu Gothic UI" panose="020B0500000000000000" pitchFamily="34" charset="-128"/>
                          <a:ea typeface="Yu Gothic UI" panose="020B0500000000000000" pitchFamily="34" charset="-128"/>
                        </a:rPr>
                        <a:t>
</a:t>
                      </a:r>
                      <a:r>
                        <a:rPr lang="zh-TW" altLang="en-US" sz="2000" b="1" dirty="0">
                          <a:latin typeface="Yu Gothic UI" panose="020B0500000000000000" pitchFamily="34" charset="-128"/>
                          <a:ea typeface="Yu Gothic UI" panose="020B0500000000000000" pitchFamily="34" charset="-128"/>
                        </a:rPr>
                        <a:t>子</a:t>
                      </a:r>
                      <a:r>
                        <a:rPr lang="en-US" altLang="zh-TW" dirty="0">
                          <a:latin typeface="Yu Gothic UI" panose="020B0500000000000000" pitchFamily="34" charset="-128"/>
                          <a:ea typeface="Yu Gothic UI" panose="020B0500000000000000" pitchFamily="34" charset="-128"/>
                        </a:rPr>
                        <a:t> Son</a:t>
                      </a:r>
                      <a:r>
                        <a:rPr lang="zh-TW" altLang="en-US" dirty="0">
                          <a:latin typeface="Yu Gothic UI" panose="020B0500000000000000" pitchFamily="34" charset="-128"/>
                          <a:ea typeface="Yu Gothic UI" panose="020B0500000000000000" pitchFamily="34" charset="-128"/>
                        </a:rPr>
                        <a:t>：</a:t>
                      </a:r>
                      <a:r>
                        <a:rPr lang="zh-TW" altLang="en-US" sz="2000" b="1" dirty="0">
                          <a:latin typeface="Yu Gothic UI" panose="020B0500000000000000" pitchFamily="34" charset="-128"/>
                          <a:ea typeface="Yu Gothic UI" panose="020B0500000000000000" pitchFamily="34" charset="-128"/>
                        </a:rPr>
                        <a:t>死亡</a:t>
                      </a:r>
                      <a:r>
                        <a:rPr lang="en-US" altLang="zh-TW" dirty="0">
                          <a:latin typeface="Yu Gothic UI" panose="020B0500000000000000" pitchFamily="34" charset="-128"/>
                          <a:ea typeface="Yu Gothic UI" panose="020B0500000000000000" pitchFamily="34" charset="-128"/>
                        </a:rPr>
                        <a:t> Die</a:t>
                      </a:r>
                      <a:r>
                        <a:rPr lang="zh-TW" altLang="en-US" dirty="0">
                          <a:latin typeface="Yu Gothic UI" panose="020B0500000000000000" pitchFamily="34" charset="-128"/>
                          <a:ea typeface="Yu Gothic UI" panose="020B0500000000000000" pitchFamily="34" charset="-128"/>
                        </a:rPr>
                        <a:t>
</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4057865803"/>
                  </a:ext>
                </a:extLst>
              </a:tr>
              <a:tr h="1498927">
                <a:tc>
                  <a:txBody>
                    <a:bodyPr/>
                    <a:lstStyle/>
                    <a:p>
                      <a:pPr algn="ctr"/>
                      <a:r>
                        <a:rPr lang="en-US" sz="3200" b="1" dirty="0">
                          <a:latin typeface="Yu Gothic UI" panose="020B0500000000000000" pitchFamily="34" charset="-128"/>
                          <a:ea typeface="Yu Gothic UI" panose="020B0500000000000000" pitchFamily="34" charset="-128"/>
                        </a:rPr>
                        <a:t>14~20</a:t>
                      </a: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恶父、义子</a:t>
                      </a:r>
                      <a:r>
                        <a:rPr lang="zh-TW" altLang="en-US"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Wicked Father, Righteous Son</a:t>
                      </a:r>
                      <a:endParaRPr lang="en-US" dirty="0">
                        <a:latin typeface="Yu Gothic UI" panose="020B0500000000000000" pitchFamily="34" charset="-128"/>
                        <a:ea typeface="Yu Gothic UI" panose="020B0500000000000000" pitchFamily="34" charset="-128"/>
                      </a:endParaRPr>
                    </a:p>
                  </a:txBody>
                  <a:tcPr anchor="ctr"/>
                </a:tc>
                <a:tc>
                  <a:txBody>
                    <a:bodyPr/>
                    <a:lstStyle/>
                    <a:p>
                      <a:pPr algn="ctr"/>
                      <a:r>
                        <a:rPr lang="zh-TW" altLang="en-US" sz="2000" b="1" dirty="0">
                          <a:latin typeface="Yu Gothic UI" panose="020B0500000000000000" pitchFamily="34" charset="-128"/>
                          <a:ea typeface="Yu Gothic UI" panose="020B0500000000000000" pitchFamily="34" charset="-128"/>
                        </a:rPr>
                        <a:t>父</a:t>
                      </a:r>
                      <a:r>
                        <a:rPr lang="en-US" altLang="zh-TW" dirty="0">
                          <a:latin typeface="Yu Gothic UI" panose="020B0500000000000000" pitchFamily="34" charset="-128"/>
                          <a:ea typeface="Yu Gothic UI" panose="020B0500000000000000" pitchFamily="34" charset="-128"/>
                        </a:rPr>
                        <a:t> Father</a:t>
                      </a:r>
                      <a:r>
                        <a:rPr lang="zh-TW" altLang="en-US" dirty="0">
                          <a:latin typeface="Yu Gothic UI" panose="020B0500000000000000" pitchFamily="34" charset="-128"/>
                          <a:ea typeface="Yu Gothic UI" panose="020B0500000000000000" pitchFamily="34" charset="-128"/>
                        </a:rPr>
                        <a:t>：</a:t>
                      </a:r>
                      <a:r>
                        <a:rPr lang="zh-TW" altLang="en-US" sz="2000" b="1" dirty="0">
                          <a:latin typeface="Yu Gothic UI" panose="020B0500000000000000" pitchFamily="34" charset="-128"/>
                          <a:ea typeface="Yu Gothic UI" panose="020B0500000000000000" pitchFamily="34" charset="-128"/>
                        </a:rPr>
                        <a:t>死亡</a:t>
                      </a:r>
                      <a:r>
                        <a:rPr lang="en-US" altLang="zh-TW" dirty="0">
                          <a:latin typeface="Yu Gothic UI" panose="020B0500000000000000" pitchFamily="34" charset="-128"/>
                          <a:ea typeface="Yu Gothic UI" panose="020B0500000000000000" pitchFamily="34" charset="-128"/>
                        </a:rPr>
                        <a:t> Die</a:t>
                      </a:r>
                      <a:r>
                        <a:rPr lang="zh-TW" altLang="en-US" dirty="0">
                          <a:latin typeface="Yu Gothic UI" panose="020B0500000000000000" pitchFamily="34" charset="-128"/>
                          <a:ea typeface="Yu Gothic UI" panose="020B0500000000000000" pitchFamily="34" charset="-128"/>
                        </a:rPr>
                        <a:t>
</a:t>
                      </a:r>
                      <a:r>
                        <a:rPr lang="zh-TW" altLang="en-US" sz="2000" b="1" dirty="0">
                          <a:latin typeface="Yu Gothic UI" panose="020B0500000000000000" pitchFamily="34" charset="-128"/>
                          <a:ea typeface="Yu Gothic UI" panose="020B0500000000000000" pitchFamily="34" charset="-128"/>
                        </a:rPr>
                        <a:t>子</a:t>
                      </a:r>
                      <a:r>
                        <a:rPr lang="en-US" altLang="zh-TW" dirty="0">
                          <a:latin typeface="Yu Gothic UI" panose="020B0500000000000000" pitchFamily="34" charset="-128"/>
                          <a:ea typeface="Yu Gothic UI" panose="020B0500000000000000" pitchFamily="34" charset="-128"/>
                        </a:rPr>
                        <a:t> Son</a:t>
                      </a:r>
                      <a:r>
                        <a:rPr lang="zh-TW" altLang="en-US" dirty="0">
                          <a:latin typeface="Yu Gothic UI" panose="020B0500000000000000" pitchFamily="34" charset="-128"/>
                          <a:ea typeface="Yu Gothic UI" panose="020B0500000000000000" pitchFamily="34" charset="-128"/>
                        </a:rPr>
                        <a:t>：</a:t>
                      </a:r>
                      <a:r>
                        <a:rPr lang="zh-TW" altLang="en-US" sz="2000" b="1" dirty="0">
                          <a:latin typeface="Yu Gothic UI" panose="020B0500000000000000" pitchFamily="34" charset="-128"/>
                          <a:ea typeface="Yu Gothic UI" panose="020B0500000000000000" pitchFamily="34" charset="-128"/>
                        </a:rPr>
                        <a:t>存活</a:t>
                      </a:r>
                      <a:r>
                        <a:rPr lang="en-US" altLang="zh-TW" sz="2000" b="1" dirty="0">
                          <a:latin typeface="Yu Gothic UI" panose="020B0500000000000000" pitchFamily="34" charset="-128"/>
                          <a:ea typeface="Yu Gothic UI" panose="020B0500000000000000" pitchFamily="34" charset="-128"/>
                        </a:rPr>
                        <a:t> </a:t>
                      </a:r>
                      <a:r>
                        <a:rPr lang="en-US" altLang="zh-TW" dirty="0">
                          <a:latin typeface="Yu Gothic UI" panose="020B0500000000000000" pitchFamily="34" charset="-128"/>
                          <a:ea typeface="Yu Gothic UI" panose="020B0500000000000000" pitchFamily="34" charset="-128"/>
                        </a:rPr>
                        <a:t>Live</a:t>
                      </a:r>
                      <a:r>
                        <a:rPr lang="zh-TW" altLang="en-US" dirty="0">
                          <a:latin typeface="Yu Gothic UI" panose="020B0500000000000000" pitchFamily="34" charset="-128"/>
                          <a:ea typeface="Yu Gothic UI" panose="020B0500000000000000" pitchFamily="34" charset="-128"/>
                        </a:rPr>
                        <a:t>
</a:t>
                      </a:r>
                      <a:endParaRPr lang="en-US" dirty="0">
                        <a:latin typeface="Yu Gothic UI" panose="020B0500000000000000" pitchFamily="34" charset="-128"/>
                        <a:ea typeface="Yu Gothic UI" panose="020B0500000000000000" pitchFamily="34" charset="-128"/>
                      </a:endParaRPr>
                    </a:p>
                  </a:txBody>
                  <a:tcPr anchor="ctr"/>
                </a:tc>
                <a:extLst>
                  <a:ext uri="{0D108BD9-81ED-4DB2-BD59-A6C34878D82A}">
                    <a16:rowId xmlns:a16="http://schemas.microsoft.com/office/drawing/2014/main" val="3487166617"/>
                  </a:ext>
                </a:extLst>
              </a:tr>
            </a:tbl>
          </a:graphicData>
        </a:graphic>
      </p:graphicFrame>
    </p:spTree>
    <p:extLst>
      <p:ext uri="{BB962C8B-B14F-4D97-AF65-F5344CB8AC3E}">
        <p14:creationId xmlns:p14="http://schemas.microsoft.com/office/powerpoint/2010/main" val="9857659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16943"/>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18:1-3</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耶和华的话又临到我说，</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 The word of the Lord came to me: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你们在以色列地怎么用这俗语说父亲吃了酸葡萄，儿子的牙酸倒了呢？</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 “What do you people mean by quoting this proverb about the land of Israel:</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“‘The parents eat sour grapes,</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and the children’s teeth are set on edge’?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81623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423501" y="1716555"/>
            <a:ext cx="9490066" cy="2893100"/>
          </a:xfrm>
          <a:prstGeom prst="rect">
            <a:avLst/>
          </a:prstGeom>
          <a:noFill/>
        </p:spPr>
        <p:txBody>
          <a:bodyPr wrap="square" rtlCol="0">
            <a:spAutoFit/>
          </a:bodyPr>
          <a:lstStyle/>
          <a:p>
            <a:pPr algn="ct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Ezekiel 18:21~23</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主题：从恶人到义人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Theme: From the Wicked to the Righteous.</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33561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55730" y="637648"/>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18:21~23</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恶人若回头离开所作的一切罪恶，谨守我一切的律例，行正直与合理的事，他必定存活，不致死亡。</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21 “But if a wicked person turns away from all the sins they have committed and keeps all my decrees and does what is just and right, that person will surely live; they will not die.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597568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64694" y="1050025"/>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他所犯的一切罪过都不被记念，因所行的义，他必存活。</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22 None of the offenses they have committed will be remembered against them. Because of the righteous things they have done, they will live.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528764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718482" y="1283108"/>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主耶和华说，恶人死亡，岂是我喜悦的吗？不是喜悦他回头离开所行的道存活吗？</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23 Do I take any pleasure in the death of the wicked? declares the Sovereign Lord. Rather, am I not pleased when they turn from their ways and live?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9987418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709518" y="906589"/>
            <a:ext cx="9185342" cy="403187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诗篇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Psalm 34:18</a:t>
            </a:r>
          </a:p>
          <a:p>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18 </a:t>
            </a:r>
            <a:r>
              <a:rPr lang="zh-TW" altLang="en-US"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耶和华靠近伤心的人，拯救灵性痛悔的人。</a:t>
            </a:r>
            <a:endPar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18 The Lord is close to the brokenhearted and saves those who are crushed in spirit.</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8561970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423501" y="1716555"/>
            <a:ext cx="9490066" cy="2954655"/>
          </a:xfrm>
          <a:prstGeom prst="rect">
            <a:avLst/>
          </a:prstGeom>
          <a:noFill/>
        </p:spPr>
        <p:txBody>
          <a:bodyPr wrap="square" rtlCol="0">
            <a:spAutoFit/>
          </a:bodyPr>
          <a:lstStyle/>
          <a:p>
            <a:pPr algn="ct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000" b="1" dirty="0">
                <a:effectLst>
                  <a:glow rad="63500">
                    <a:schemeClr val="bg1">
                      <a:alpha val="40000"/>
                    </a:schemeClr>
                  </a:glow>
                </a:effectLst>
                <a:latin typeface="Yu Gothic UI" panose="020B0500000000000000" pitchFamily="34" charset="-128"/>
                <a:ea typeface="Yu Gothic UI" panose="020B0500000000000000" pitchFamily="34" charset="-128"/>
              </a:rPr>
              <a:t>Ezekiel 18:24~26</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主题：从义人到恶人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Theme: From the Righteous to the Wicked.</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65727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55730" y="637648"/>
            <a:ext cx="9185342" cy="5878532"/>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18:24~26</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义人若转离义行而作罪孽，照着恶人所行一切可憎的事而行，他岂能存活吗？他所行的一切义都不被记念。他必因所犯的罪，所行的恶死亡。</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2800" b="1" dirty="0">
                <a:effectLst>
                  <a:glow rad="63500">
                    <a:schemeClr val="bg1">
                      <a:alpha val="40000"/>
                    </a:schemeClr>
                  </a:glow>
                </a:effectLst>
                <a:latin typeface="Yu Gothic UI" panose="020B0500000000000000" pitchFamily="34" charset="-128"/>
                <a:ea typeface="Yu Gothic UI" panose="020B0500000000000000" pitchFamily="34" charset="-128"/>
              </a:rPr>
              <a:t>24 “But if a righteous person turns from their righteousness and commits sin and does the same detestable things the wicked person does, will they live? None of the righteous things that person has done will be remembered. Because of the unfaithfulness they are guilty of and because of the sins they have committed, they will die.</a:t>
            </a:r>
            <a:endParaRPr lang="zh-TW" altLang="en-US" sz="2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570492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46765" y="1139672"/>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你们还说，主的道不公平。以色列家啊，你们当听，我的道岂不公平吗？你们的道岂不是不公平吗？</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25 “Yet you say, ‘The way of the Lord is not just.’ Hear, you Israelites: Is my way unjust? Is it not your ways that are unjust?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591127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55730" y="1014165"/>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义人若转离义行而作罪孽死亡，他是因所作的罪孽死亡。</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26 If a righteous person turns from their righteousness and commits sin, they will die for it; because of the sin they have committed they will die.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042242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709518" y="915554"/>
            <a:ext cx="9185342" cy="4524315"/>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18:29~30</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以色列家还说，主的道不公平。以色列家啊，我的道岂不公平吗？你们的道岂不是不公平吗？</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29 Yet the Israelites say, ‘The way of the Lord is not just.’ Are my ways unjust, people of Israel? Is it not your ways that are unjust?</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2866518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612187" y="1339833"/>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主耶和华说，我指着我的永生起誓，你们在以色列中，必不再有用这俗语的因由。</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 “As surely as I live, declares the Sovereign Lord, you will no longer quote this proverb in Israel.</a:t>
            </a:r>
          </a:p>
        </p:txBody>
      </p:sp>
    </p:spTree>
    <p:extLst>
      <p:ext uri="{BB962C8B-B14F-4D97-AF65-F5344CB8AC3E}">
        <p14:creationId xmlns:p14="http://schemas.microsoft.com/office/powerpoint/2010/main" val="30489905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sunset, flying&#10;&#10;Description automatically generated">
            <a:extLst>
              <a:ext uri="{FF2B5EF4-FFF2-40B4-BE49-F238E27FC236}">
                <a16:creationId xmlns:a16="http://schemas.microsoft.com/office/drawing/2014/main" id="{482C1BDA-239D-2E4E-46A0-90E67DF5408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b="15349"/>
          <a:stretch/>
        </p:blipFill>
        <p:spPr>
          <a:xfrm>
            <a:off x="0" y="0"/>
            <a:ext cx="12192000" cy="6858000"/>
          </a:xfrm>
          <a:prstGeom prst="rect">
            <a:avLst/>
          </a:prstGeom>
        </p:spPr>
      </p:pic>
      <p:sp>
        <p:nvSpPr>
          <p:cNvPr id="2" name="TextBox 1">
            <a:extLst>
              <a:ext uri="{FF2B5EF4-FFF2-40B4-BE49-F238E27FC236}">
                <a16:creationId xmlns:a16="http://schemas.microsoft.com/office/drawing/2014/main" id="{2538B46C-F260-7293-9E00-8CE8FAD6278A}"/>
              </a:ext>
            </a:extLst>
          </p:cNvPr>
          <p:cNvSpPr txBox="1"/>
          <p:nvPr/>
        </p:nvSpPr>
        <p:spPr>
          <a:xfrm>
            <a:off x="1637801" y="1166842"/>
            <a:ext cx="9185342" cy="4524315"/>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所以主耶和华说，以色列家啊，我必按你们各人所行的审判你们。你们当回头离开所犯的一切罪过。这样，罪孽必不使你们败亡。</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30 “Therefore, you Israelites, I will judge each of you according to your own ways, declares the Sovereign Lord. Repent! Turn away from all your offenses; then sin will not be your downfall.</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238471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330550"/>
            <a:ext cx="9185342" cy="3970318"/>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耶利米书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Jeremiah 31:27~30</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27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耶和华说，日子将到，我要把人的种和牲畜的种播种在以色列家和犹大家。</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27 “The days are coming,” declares the Lord, “when I will plant the kingdoms of Israel and Judah with the offspring of people and of animals.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018305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166842"/>
            <a:ext cx="9185342" cy="4524315"/>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28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我先前怎样留意将他们拔出，拆毁，毁坏，倾覆，苦害，也必照样留意将他们建立，栽植。这是耶和华说的。</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28 Just as I watched over them to uproot and tear down, and to overthrow, destroy and bring disaster, so I will watch over them to build and to plant,” declares the Lord.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790222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553706"/>
            <a:ext cx="9185342" cy="5632311"/>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当那些日子，人不再说，父亲吃了酸葡萄，儿子的牙酸倒了。</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29 “In those days people will no longer say,</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‘The parents have eaten sour grapes,</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and the children’s teeth are set on edge.’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但各人必因自己的罪死亡。凡吃酸葡萄的，自己的牙必酸倒。</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30 Instead, everyone will die for their own sin; whoever eats sour grapes—their own teeth will be set on edge.</a:t>
            </a:r>
          </a:p>
        </p:txBody>
      </p:sp>
    </p:spTree>
    <p:extLst>
      <p:ext uri="{BB962C8B-B14F-4D97-AF65-F5344CB8AC3E}">
        <p14:creationId xmlns:p14="http://schemas.microsoft.com/office/powerpoint/2010/main" val="13591497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274143"/>
            <a:ext cx="9185342" cy="3970318"/>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18:4</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看哪，世人都是属我的。为父的怎样属我，为子的也照样属我。犯罪的，他必死亡。</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For everyone belongs to me, the parent as well as the child—both alike belong to me. The one who sins is the one who will die.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000126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31077" y="782121"/>
            <a:ext cx="9490066" cy="5293757"/>
          </a:xfrm>
          <a:prstGeom prst="rect">
            <a:avLst/>
          </a:prstGeom>
          <a:noFill/>
        </p:spPr>
        <p:txBody>
          <a:bodyPr wrap="square" rtlCol="0">
            <a:spAutoFit/>
          </a:bodyPr>
          <a:lstStyle/>
          <a:p>
            <a:pPr algn="ctr"/>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群体个性
</a:t>
            </a:r>
            <a:r>
              <a:rPr lang="en-US" altLang="zh-CN" sz="4400" b="1" dirty="0">
                <a:effectLst>
                  <a:glow rad="63500">
                    <a:schemeClr val="bg1">
                      <a:alpha val="40000"/>
                    </a:schemeClr>
                  </a:glow>
                </a:effectLst>
                <a:latin typeface="Yu Gothic UI" panose="020B0500000000000000" pitchFamily="34" charset="-128"/>
                <a:ea typeface="Yu Gothic UI" panose="020B0500000000000000" pitchFamily="34" charset="-128"/>
              </a:rPr>
              <a:t>Group</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CN" sz="4400" b="1" dirty="0">
                <a:effectLst>
                  <a:glow rad="63500">
                    <a:schemeClr val="bg1">
                      <a:alpha val="40000"/>
                    </a:schemeClr>
                  </a:glow>
                </a:effectLst>
                <a:latin typeface="Yu Gothic UI" panose="020B0500000000000000" pitchFamily="34" charset="-128"/>
                <a:ea typeface="Yu Gothic UI" panose="020B0500000000000000" pitchFamily="34" charset="-128"/>
              </a:rPr>
              <a:t>P</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ersonality</a:t>
            </a: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群体中只要一人犯罪</a:t>
            </a:r>
            <a:endPar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全群都招殃？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As long as one person in the group commits a crime, </a:t>
            </a:r>
          </a:p>
          <a:p>
            <a:pPr algn="ctr"/>
            <a:r>
              <a:rPr lang="en-US" altLang="zh-CN" sz="4400" b="1" dirty="0">
                <a:effectLst>
                  <a:glow rad="63500">
                    <a:schemeClr val="bg1">
                      <a:alpha val="40000"/>
                    </a:schemeClr>
                  </a:glow>
                </a:effectLst>
                <a:latin typeface="Yu Gothic UI" panose="020B0500000000000000" pitchFamily="34" charset="-128"/>
                <a:ea typeface="Yu Gothic UI" panose="020B0500000000000000" pitchFamily="34" charset="-128"/>
              </a:rPr>
              <a:t>Will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the </a:t>
            </a:r>
            <a:r>
              <a:rPr lang="en-US" altLang="zh-CN" sz="4400" b="1" dirty="0">
                <a:effectLst>
                  <a:glow rad="63500">
                    <a:schemeClr val="bg1">
                      <a:alpha val="40000"/>
                    </a:schemeClr>
                  </a:glow>
                </a:effectLst>
                <a:latin typeface="Yu Gothic UI" panose="020B0500000000000000" pitchFamily="34" charset="-128"/>
                <a:ea typeface="Yu Gothic UI" panose="020B0500000000000000" pitchFamily="34" charset="-128"/>
              </a:rPr>
              <a:t>entire</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group suffer?</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
        <p:nvSpPr>
          <p:cNvPr id="3" name="5-Point Star 2">
            <a:extLst>
              <a:ext uri="{FF2B5EF4-FFF2-40B4-BE49-F238E27FC236}">
                <a16:creationId xmlns:a16="http://schemas.microsoft.com/office/drawing/2014/main" id="{85581C46-4770-F692-7F91-4996F82A9B03}"/>
              </a:ext>
            </a:extLst>
          </p:cNvPr>
          <p:cNvSpPr/>
          <p:nvPr/>
        </p:nvSpPr>
        <p:spPr>
          <a:xfrm>
            <a:off x="4119418" y="868218"/>
            <a:ext cx="609600" cy="65578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70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68" y="1460994"/>
            <a:ext cx="9490066" cy="3293209"/>
          </a:xfrm>
          <a:prstGeom prst="rect">
            <a:avLst/>
          </a:prstGeom>
          <a:noFill/>
        </p:spPr>
        <p:txBody>
          <a:bodyPr wrap="square" rtlCol="0">
            <a:spAutoFit/>
          </a:bodyPr>
          <a:lstStyle/>
          <a:p>
            <a:pPr algn="ctr"/>
            <a:r>
              <a:rPr lang="en-US" altLang="zh-TW"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新约和旧约
“</a:t>
            </a:r>
            <a:r>
              <a:rPr lang="zh-TW" altLang="en-US" sz="6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盟约的解释</a:t>
            </a:r>
            <a:r>
              <a:rPr lang="zh-TW" altLang="en-US" sz="5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New Testament and Old Testament</a:t>
            </a:r>
          </a:p>
          <a:p>
            <a:pPr algn="ct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"Interpretation of the Covenant"</a:t>
            </a:r>
          </a:p>
        </p:txBody>
      </p:sp>
    </p:spTree>
    <p:extLst>
      <p:ext uri="{BB962C8B-B14F-4D97-AF65-F5344CB8AC3E}">
        <p14:creationId xmlns:p14="http://schemas.microsoft.com/office/powerpoint/2010/main" val="222751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1113</TotalTime>
  <Words>1800</Words>
  <Application>Microsoft Macintosh PowerPoint</Application>
  <PresentationFormat>Widescreen</PresentationFormat>
  <Paragraphs>115</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Yu Gothic UI</vt: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56</cp:revision>
  <dcterms:created xsi:type="dcterms:W3CDTF">2022-11-29T16:26:26Z</dcterms:created>
  <dcterms:modified xsi:type="dcterms:W3CDTF">2023-02-01T18:15:03Z</dcterms:modified>
</cp:coreProperties>
</file>