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9" r:id="rId4"/>
    <p:sldId id="259" r:id="rId5"/>
    <p:sldId id="309" r:id="rId6"/>
    <p:sldId id="302" r:id="rId7"/>
    <p:sldId id="263" r:id="rId8"/>
    <p:sldId id="289" r:id="rId9"/>
    <p:sldId id="290" r:id="rId10"/>
    <p:sldId id="291" r:id="rId11"/>
    <p:sldId id="308" r:id="rId12"/>
    <p:sldId id="292" r:id="rId13"/>
    <p:sldId id="293" r:id="rId14"/>
    <p:sldId id="295" r:id="rId15"/>
    <p:sldId id="310" r:id="rId16"/>
    <p:sldId id="305" r:id="rId17"/>
    <p:sldId id="307" r:id="rId18"/>
    <p:sldId id="297" r:id="rId19"/>
    <p:sldId id="306" r:id="rId20"/>
    <p:sldId id="298" r:id="rId21"/>
    <p:sldId id="299" r:id="rId22"/>
    <p:sldId id="300" r:id="rId23"/>
    <p:sldId id="304" r:id="rId24"/>
    <p:sldId id="301" r:id="rId25"/>
    <p:sldId id="2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81"/>
    <p:restoredTop sz="91457"/>
  </p:normalViewPr>
  <p:slideViewPr>
    <p:cSldViewPr snapToGrid="0">
      <p:cViewPr varScale="1">
        <p:scale>
          <a:sx n="107" d="100"/>
          <a:sy n="107" d="100"/>
        </p:scale>
        <p:origin x="19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B18C1-3974-F1CF-C89D-133CD65460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effectLst>
            <a:outerShdw blurRad="77299" dist="38100" dir="2700000" algn="tl" rotWithShape="0">
              <a:prstClr val="black">
                <a:alpha val="18822"/>
              </a:prstClr>
            </a:outerShdw>
          </a:effectLst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39B827-4870-31C2-3EA2-248AB2FF73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75816D-94F3-78B9-C15C-5DFE13622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FE75-CBA4-1945-B9DD-23ED540371D5}" type="datetimeFigureOut">
              <a:rPr lang="en-US" smtClean="0"/>
              <a:t>3/25/23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EFB83-7892-EC5E-6352-575696882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97E68-5F4F-C92F-C473-23080F7B1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560A-5322-FE4A-99AF-87996551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960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8B9D3-29BA-E284-75CA-B9274D73B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5E313F-569B-03A0-953F-24F7071D07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8AAAF-157A-09A3-A484-8AF139465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FE75-CBA4-1945-B9DD-23ED540371D5}" type="datetimeFigureOut">
              <a:rPr lang="en-US" smtClean="0"/>
              <a:t>3/25/23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11638A-14CB-637A-06C6-C795F3784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2AD820-C4A3-1338-5309-5DBA61C2F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560A-5322-FE4A-99AF-87996551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28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4D167D-83DA-57BB-BCE3-FC6939FA65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92AA3E-B716-B37B-B6C5-AF2288FBB5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ACA96-B105-C1AF-520C-BB9DAF004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FE75-CBA4-1945-B9DD-23ED540371D5}" type="datetimeFigureOut">
              <a:rPr lang="en-US" smtClean="0"/>
              <a:t>3/25/23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AEC77-5918-7E1A-D838-F37888843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D2904-3690-7797-9543-D44CC8C87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560A-5322-FE4A-99AF-87996551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35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A6628-E67C-2A85-E0CE-BB13F0DA3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7B053-0B74-C796-ECB6-4C7C25CDE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44979-A3CC-E6B5-0B03-68D80F4F2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FE75-CBA4-1945-B9DD-23ED540371D5}" type="datetimeFigureOut">
              <a:rPr lang="en-US" smtClean="0"/>
              <a:t>3/25/23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00AFC-4DC7-2C50-EF2B-B9F512DCB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D2ACE-C524-32A5-86DA-35ABD0553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560A-5322-FE4A-99AF-87996551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71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386D2-E495-1891-4BC3-7BFE91F36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3BF9F-C9F9-7B09-01B9-CD63EE647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08A1D1-A065-53AC-77C3-28E5E1EE6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FE75-CBA4-1945-B9DD-23ED540371D5}" type="datetimeFigureOut">
              <a:rPr lang="en-US" smtClean="0"/>
              <a:t>3/25/23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5C1CB-8874-0E9D-B423-AFAE05852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A7BA2-DF22-DA76-247E-DF5A6044E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560A-5322-FE4A-99AF-87996551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66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AA066-CA3C-E6E5-15AA-3F30523A0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C1982-51A5-BBAC-26AC-965360ED5F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8BB8E8-6A15-A3F8-3D3C-4F5369F803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2F1F11-51E8-F740-D7AE-34761C614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FE75-CBA4-1945-B9DD-23ED540371D5}" type="datetimeFigureOut">
              <a:rPr lang="en-US" smtClean="0"/>
              <a:t>3/25/23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F20DBE-FB28-EADD-95BB-9D71BCB0E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3E26D4-12D5-E552-8CDB-2A4E19E97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560A-5322-FE4A-99AF-87996551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699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2B3F3-E422-DF9B-20CB-47F5D0B89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FFF39-34D0-91E1-EDB0-FCBFB73E3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881E4A-762D-0C31-39D2-9EA40BB20B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F95B08-ED43-13CD-4F0E-3FA1E91A8B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B27F2E-4518-AC5C-F9A6-A255C9119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49CA3C-929A-ED22-2B71-484BEC566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FE75-CBA4-1945-B9DD-23ED540371D5}" type="datetimeFigureOut">
              <a:rPr lang="en-US" smtClean="0"/>
              <a:t>3/25/23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7F124F-36F1-4A5A-8B7F-B837F235E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56C506-DFD2-FCC2-11A7-E54312496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560A-5322-FE4A-99AF-87996551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86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5F8CD-95E9-7455-2914-69F0545FB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192F9A-EA3D-47D2-1110-3C68FB928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FE75-CBA4-1945-B9DD-23ED540371D5}" type="datetimeFigureOut">
              <a:rPr lang="en-US" smtClean="0"/>
              <a:t>3/25/23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563887-CD48-0C0D-BF77-D9EA031D0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F3F1E1-2142-0923-DF5D-9251806EF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560A-5322-FE4A-99AF-87996551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7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6B92BE-3313-7BAF-CB84-F8763F9F3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FE75-CBA4-1945-B9DD-23ED540371D5}" type="datetimeFigureOut">
              <a:rPr lang="en-US" smtClean="0"/>
              <a:t>3/25/23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B63F9A-1468-546B-E9E0-7C77CE832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29E37E-A23B-D2FF-A7E0-BF3252487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560A-5322-FE4A-99AF-87996551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5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DE520-CBBF-CC8C-D73D-B7C1A2BA3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252BC-E0A5-76B2-EA27-B489189C3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0CA152-2A12-575E-D0FC-F915AB8534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DED246-F654-DCD4-B2BF-2C42B894B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FE75-CBA4-1945-B9DD-23ED540371D5}" type="datetimeFigureOut">
              <a:rPr lang="en-US" smtClean="0"/>
              <a:t>3/25/23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012524-1273-7059-72CC-CF4B52F7A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D321BD-1236-2EC9-E12F-5D964FA92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560A-5322-FE4A-99AF-87996551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084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7E379-EA22-6A61-0262-C090D1EFE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5EB55-7C29-A746-8DCC-5DEF364512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D64880-2EE7-6291-0929-1F374F0937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316C6C-8FE8-8B94-774A-8FCA27DD7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FE75-CBA4-1945-B9DD-23ED540371D5}" type="datetimeFigureOut">
              <a:rPr lang="en-US" smtClean="0"/>
              <a:t>3/25/23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684351-3B21-FA28-E055-AA29BCD4B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9058E6-F367-5768-4A1C-EF5FD0E8E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560A-5322-FE4A-99AF-87996551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287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/>
            </a:gs>
            <a:gs pos="83000">
              <a:schemeClr val="bg1"/>
            </a:gs>
            <a:gs pos="21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lin ang="1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028CA0-9709-6758-FE0D-04FD31B162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19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161A04-4062-1990-A9E6-E0ADF1BDF0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BFE75-CBA4-1945-B9DD-23ED540371D5}" type="datetimeFigureOut">
              <a:rPr lang="en-US" smtClean="0"/>
              <a:t>3/25/23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702FB0-8384-4E1A-379A-8C0A562C95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D560A-5322-FE4A-99AF-87996551BD4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7">
            <a:extLst>
              <a:ext uri="{FF2B5EF4-FFF2-40B4-BE49-F238E27FC236}">
                <a16:creationId xmlns:a16="http://schemas.microsoft.com/office/drawing/2014/main" id="{AACBE612-AF1C-D607-B809-A34CE73F3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effectLst>
            <a:outerShdw blurRad="76200" dist="38100" dir="2700000" algn="tl" rotWithShape="0">
              <a:prstClr val="black">
                <a:alpha val="19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134FCF5-A716-8B9C-7034-1BAF13AFCE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52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arlow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Barlow" pitchFamily="2" charset="77"/>
          <a:ea typeface="+mn-ea"/>
          <a:cs typeface="Rockwell Nova Cond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Barlow" pitchFamily="2" charset="77"/>
          <a:ea typeface="+mn-ea"/>
          <a:cs typeface="Rockwell Nova Cond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Barlow" pitchFamily="2" charset="77"/>
          <a:ea typeface="+mn-ea"/>
          <a:cs typeface="Rockwell Nova Cond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Barlow" pitchFamily="2" charset="77"/>
          <a:ea typeface="+mn-ea"/>
          <a:cs typeface="Rockwell Nova Cond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Barlow" pitchFamily="2" charset="77"/>
          <a:ea typeface="+mn-ea"/>
          <a:cs typeface="Rockwell Nova Cond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2F31F-C704-AA4D-DF06-6E1A9B6B72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52189"/>
            <a:ext cx="9144000" cy="3250471"/>
          </a:xfrm>
        </p:spPr>
        <p:txBody>
          <a:bodyPr anchor="ctr">
            <a:noAutofit/>
          </a:bodyPr>
          <a:lstStyle/>
          <a:p>
            <a:r>
              <a:rPr lang="en-US" dirty="0">
                <a:latin typeface="Barlow Medium" pitchFamily="2" charset="77"/>
              </a:rPr>
              <a:t>Flee with Confidence</a:t>
            </a:r>
            <a:br>
              <a:rPr lang="en-US" dirty="0">
                <a:latin typeface="Barlow Medium" pitchFamily="2" charset="77"/>
              </a:rPr>
            </a:br>
            <a:br>
              <a:rPr lang="ja-JP" altLang="en-US"/>
            </a:br>
            <a:r>
              <a:rPr lang="ja-JP" altLang="en-US">
                <a:solidFill>
                  <a:srgbClr val="202124"/>
                </a:solidFill>
                <a:effectLst/>
                <a:latin typeface="PingFang TC" panose="020B0400000000000000" pitchFamily="34" charset="-120"/>
                <a:ea typeface="PingFang TC" panose="020B0400000000000000" pitchFamily="34" charset="-120"/>
              </a:rPr>
              <a:t>自信地逃避</a:t>
            </a:r>
            <a:endParaRPr lang="en-US" dirty="0">
              <a:latin typeface="PingFang TC" panose="020B0400000000000000" pitchFamily="34" charset="-120"/>
              <a:ea typeface="PingFang TC" panose="020B0400000000000000" pitchFamily="34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230D12-5E14-766A-04F6-EC12C32B8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45712"/>
            <a:ext cx="9144000" cy="747584"/>
          </a:xfrm>
        </p:spPr>
        <p:txBody>
          <a:bodyPr>
            <a:normAutofit/>
          </a:bodyPr>
          <a:lstStyle/>
          <a:p>
            <a:r>
              <a:rPr lang="en-US" sz="4400" dirty="0"/>
              <a:t>2 Timothy /</a:t>
            </a:r>
            <a:r>
              <a:rPr lang="ja-JP" altLang="en-US" sz="4400"/>
              <a:t>提摩太后</a:t>
            </a:r>
            <a:r>
              <a:rPr lang="ja-JP" altLang="en-US" sz="440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ja-JP" sz="4400" dirty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en-US" sz="4400" dirty="0"/>
              <a:t>:14-26</a:t>
            </a:r>
          </a:p>
        </p:txBody>
      </p:sp>
    </p:spTree>
    <p:extLst>
      <p:ext uri="{BB962C8B-B14F-4D97-AF65-F5344CB8AC3E}">
        <p14:creationId xmlns:p14="http://schemas.microsoft.com/office/powerpoint/2010/main" val="3783148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82BCBE-CF2A-14A9-1D21-B42976475B3A}"/>
              </a:ext>
            </a:extLst>
          </p:cNvPr>
          <p:cNvSpPr txBox="1"/>
          <p:nvPr/>
        </p:nvSpPr>
        <p:spPr>
          <a:xfrm>
            <a:off x="0" y="412979"/>
            <a:ext cx="12195312" cy="923330"/>
          </a:xfrm>
          <a:prstGeom prst="rect">
            <a:avLst/>
          </a:prstGeom>
          <a:noFill/>
          <a:effectLst>
            <a:outerShdw blurRad="76200" dist="38100" dir="2700000" algn="tl" rotWithShape="0">
              <a:prstClr val="black">
                <a:alpha val="19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5400" dirty="0">
                <a:latin typeface="Barlow Medium" pitchFamily="2" charset="77"/>
              </a:rPr>
              <a:t>AVOID UNHOLINESS </a:t>
            </a:r>
            <a:r>
              <a:rPr lang="en-US" sz="5400" dirty="0">
                <a:latin typeface="PingFang TC" panose="020B0400000000000000" pitchFamily="34" charset="-120"/>
                <a:ea typeface="PingFang TC" panose="020B0400000000000000" pitchFamily="34" charset="-120"/>
              </a:rPr>
              <a:t>/ </a:t>
            </a:r>
            <a:r>
              <a:rPr lang="zh-CN" altLang="en-US" sz="5400" dirty="0">
                <a:latin typeface="PingFang TC" panose="020B0400000000000000" pitchFamily="34" charset="-120"/>
                <a:ea typeface="PingFang TC" panose="020B0400000000000000" pitchFamily="34" charset="-120"/>
              </a:rPr>
              <a:t>逃避</a:t>
            </a:r>
            <a:r>
              <a:rPr lang="ja-JP" altLang="en-US" sz="5400">
                <a:latin typeface="PingFang TC" panose="020B0400000000000000" pitchFamily="34" charset="-120"/>
                <a:ea typeface="PingFang TC" panose="020B0400000000000000" pitchFamily="34" charset="-120"/>
              </a:rPr>
              <a:t>不义</a:t>
            </a:r>
            <a:endParaRPr lang="en-US" sz="5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8E73DC-E434-B1EA-D6F2-2AD33154215D}"/>
              </a:ext>
            </a:extLst>
          </p:cNvPr>
          <p:cNvSpPr txBox="1"/>
          <p:nvPr/>
        </p:nvSpPr>
        <p:spPr>
          <a:xfrm>
            <a:off x="675861" y="1431235"/>
            <a:ext cx="11062252" cy="489364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5200" dirty="0">
                <a:latin typeface="Barlow Medium" pitchFamily="2" charset="77"/>
              </a:rPr>
              <a:t>“So flee youthful passions and pursue righteousness, faith, love, and peace, along with those who call on the Lord from a pure heart” </a:t>
            </a:r>
            <a:r>
              <a:rPr lang="en-US" sz="5200" dirty="0">
                <a:latin typeface="PingFang TC" panose="020B0400000000000000" pitchFamily="34" charset="-120"/>
                <a:ea typeface="PingFang TC" panose="020B0400000000000000" pitchFamily="34" charset="-120"/>
              </a:rPr>
              <a:t>/ </a:t>
            </a:r>
            <a:r>
              <a:rPr lang="ja-JP" altLang="en-US" sz="5200">
                <a:latin typeface="PingFang TC" panose="020B0400000000000000" pitchFamily="34" charset="-120"/>
                <a:ea typeface="PingFang TC" panose="020B0400000000000000" pitchFamily="34" charset="-120"/>
              </a:rPr>
              <a:t>你要逃避少年的私欲，同那清心祷告主的人追求公义、信德、仁爱、和平。</a:t>
            </a:r>
            <a:r>
              <a:rPr lang="en-US" sz="5200" dirty="0">
                <a:latin typeface="Barlow Medium" pitchFamily="2" charset="77"/>
              </a:rPr>
              <a:t>(v. 22)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58183E1-F76A-112F-7380-D06E28FAA9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6275187"/>
            <a:ext cx="9144000" cy="747584"/>
          </a:xfrm>
          <a:effectLst>
            <a:outerShdw blurRad="76200" dist="38100" dir="2700000" algn="tl" rotWithShape="0">
              <a:prstClr val="black">
                <a:alpha val="19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/>
          <a:p>
            <a:pPr algn="r"/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Timothy /</a:t>
            </a:r>
            <a:r>
              <a:rPr lang="ja-JP" altLang="en-US" sz="3600">
                <a:solidFill>
                  <a:schemeClr val="tx1">
                    <a:lumMod val="65000"/>
                    <a:lumOff val="35000"/>
                  </a:schemeClr>
                </a:solidFill>
              </a:rPr>
              <a:t>提摩太后</a:t>
            </a:r>
            <a:r>
              <a:rPr lang="en-US" altLang="ja-JP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2:14-26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695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82BCBE-CF2A-14A9-1D21-B42976475B3A}"/>
              </a:ext>
            </a:extLst>
          </p:cNvPr>
          <p:cNvSpPr txBox="1"/>
          <p:nvPr/>
        </p:nvSpPr>
        <p:spPr>
          <a:xfrm>
            <a:off x="0" y="412979"/>
            <a:ext cx="12195312" cy="923330"/>
          </a:xfrm>
          <a:prstGeom prst="rect">
            <a:avLst/>
          </a:prstGeom>
          <a:noFill/>
          <a:effectLst>
            <a:outerShdw blurRad="76200" dist="38100" dir="2700000" algn="tl" rotWithShape="0">
              <a:prstClr val="black">
                <a:alpha val="19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5400" dirty="0">
                <a:latin typeface="Barlow Medium" pitchFamily="2" charset="77"/>
              </a:rPr>
              <a:t>AVOID UNHOLINESS </a:t>
            </a:r>
            <a:r>
              <a:rPr lang="en-US" sz="5400" dirty="0">
                <a:latin typeface="PingFang TC" panose="020B0400000000000000" pitchFamily="34" charset="-120"/>
                <a:ea typeface="PingFang TC" panose="020B0400000000000000" pitchFamily="34" charset="-120"/>
              </a:rPr>
              <a:t>/ </a:t>
            </a:r>
            <a:r>
              <a:rPr lang="zh-CN" altLang="en-US" sz="5400" dirty="0">
                <a:latin typeface="PingFang TC" panose="020B0400000000000000" pitchFamily="34" charset="-120"/>
                <a:ea typeface="PingFang TC" panose="020B0400000000000000" pitchFamily="34" charset="-120"/>
              </a:rPr>
              <a:t>逃避</a:t>
            </a:r>
            <a:r>
              <a:rPr lang="ja-JP" altLang="en-US" sz="5400">
                <a:latin typeface="PingFang TC" panose="020B0400000000000000" pitchFamily="34" charset="-120"/>
                <a:ea typeface="PingFang TC" panose="020B0400000000000000" pitchFamily="34" charset="-120"/>
              </a:rPr>
              <a:t>不义</a:t>
            </a:r>
            <a:endParaRPr lang="en-US" sz="5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8E73DC-E434-B1EA-D6F2-2AD33154215D}"/>
              </a:ext>
            </a:extLst>
          </p:cNvPr>
          <p:cNvSpPr txBox="1"/>
          <p:nvPr/>
        </p:nvSpPr>
        <p:spPr>
          <a:xfrm>
            <a:off x="675861" y="1431235"/>
            <a:ext cx="11062252" cy="489364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5200" dirty="0">
                <a:latin typeface="Barlow Medium" pitchFamily="2" charset="77"/>
              </a:rPr>
              <a:t>“So </a:t>
            </a:r>
            <a:r>
              <a:rPr lang="en-US" sz="5200" dirty="0">
                <a:solidFill>
                  <a:srgbClr val="FF0000"/>
                </a:solidFill>
                <a:latin typeface="Barlow Medium" pitchFamily="2" charset="77"/>
              </a:rPr>
              <a:t>flee</a:t>
            </a:r>
            <a:r>
              <a:rPr lang="en-US" sz="5200" dirty="0">
                <a:latin typeface="Barlow Medium" pitchFamily="2" charset="77"/>
              </a:rPr>
              <a:t> youthful passions and pursue righteousness, faith, love, and peace, along with those who call on the Lord from a pure heart” </a:t>
            </a:r>
            <a:r>
              <a:rPr lang="en-US" sz="5200" dirty="0">
                <a:latin typeface="PingFang TC" panose="020B0400000000000000" pitchFamily="34" charset="-120"/>
                <a:ea typeface="PingFang TC" panose="020B0400000000000000" pitchFamily="34" charset="-120"/>
              </a:rPr>
              <a:t>/ </a:t>
            </a:r>
            <a:r>
              <a:rPr lang="ja-JP" altLang="en-US" sz="5200">
                <a:latin typeface="PingFang TC" panose="020B0400000000000000" pitchFamily="34" charset="-120"/>
                <a:ea typeface="PingFang TC" panose="020B0400000000000000" pitchFamily="34" charset="-120"/>
              </a:rPr>
              <a:t>你要</a:t>
            </a:r>
            <a:r>
              <a:rPr lang="ja-JP" altLang="en-US" sz="5200">
                <a:solidFill>
                  <a:srgbClr val="FF0000"/>
                </a:solidFill>
                <a:latin typeface="PingFang TC" panose="020B0400000000000000" pitchFamily="34" charset="-120"/>
                <a:ea typeface="PingFang TC" panose="020B0400000000000000" pitchFamily="34" charset="-120"/>
              </a:rPr>
              <a:t>逃避</a:t>
            </a:r>
            <a:r>
              <a:rPr lang="ja-JP" altLang="en-US" sz="5200">
                <a:latin typeface="PingFang TC" panose="020B0400000000000000" pitchFamily="34" charset="-120"/>
                <a:ea typeface="PingFang TC" panose="020B0400000000000000" pitchFamily="34" charset="-120"/>
              </a:rPr>
              <a:t>少年的私欲，同那清心祷告主的人追求公义、信德、仁爱、和平。</a:t>
            </a:r>
            <a:r>
              <a:rPr lang="en-US" sz="5200" dirty="0">
                <a:latin typeface="Barlow Medium" pitchFamily="2" charset="77"/>
              </a:rPr>
              <a:t>(v. 22)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58183E1-F76A-112F-7380-D06E28FAA9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6275187"/>
            <a:ext cx="9144000" cy="747584"/>
          </a:xfrm>
          <a:effectLst>
            <a:outerShdw blurRad="76200" dist="38100" dir="2700000" algn="tl" rotWithShape="0">
              <a:prstClr val="black">
                <a:alpha val="19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/>
          <a:p>
            <a:pPr algn="r"/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Timothy /</a:t>
            </a:r>
            <a:r>
              <a:rPr lang="ja-JP" altLang="en-US" sz="3600">
                <a:solidFill>
                  <a:schemeClr val="tx1">
                    <a:lumMod val="65000"/>
                    <a:lumOff val="35000"/>
                  </a:schemeClr>
                </a:solidFill>
              </a:rPr>
              <a:t>提摩太后</a:t>
            </a:r>
            <a:r>
              <a:rPr lang="en-US" altLang="ja-JP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2:14-26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97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82BCBE-CF2A-14A9-1D21-B42976475B3A}"/>
              </a:ext>
            </a:extLst>
          </p:cNvPr>
          <p:cNvSpPr txBox="1"/>
          <p:nvPr/>
        </p:nvSpPr>
        <p:spPr>
          <a:xfrm>
            <a:off x="0" y="412979"/>
            <a:ext cx="12195312" cy="923330"/>
          </a:xfrm>
          <a:prstGeom prst="rect">
            <a:avLst/>
          </a:prstGeom>
          <a:noFill/>
          <a:effectLst>
            <a:outerShdw blurRad="76200" dist="38100" dir="2700000" algn="tl" rotWithShape="0">
              <a:prstClr val="black">
                <a:alpha val="19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5400" dirty="0">
                <a:latin typeface="Barlow Medium" pitchFamily="2" charset="77"/>
              </a:rPr>
              <a:t>AVOID UNHOLINESS </a:t>
            </a:r>
            <a:r>
              <a:rPr lang="en-US" sz="5400" dirty="0">
                <a:latin typeface="PingFang TC" panose="020B0400000000000000" pitchFamily="34" charset="-120"/>
                <a:ea typeface="PingFang TC" panose="020B0400000000000000" pitchFamily="34" charset="-120"/>
              </a:rPr>
              <a:t>/ </a:t>
            </a:r>
            <a:r>
              <a:rPr lang="zh-CN" altLang="en-US" sz="5400" dirty="0">
                <a:latin typeface="PingFang TC" panose="020B0400000000000000" pitchFamily="34" charset="-120"/>
                <a:ea typeface="PingFang TC" panose="020B0400000000000000" pitchFamily="34" charset="-120"/>
              </a:rPr>
              <a:t>逃避</a:t>
            </a:r>
            <a:r>
              <a:rPr lang="ja-JP" altLang="en-US" sz="5400">
                <a:latin typeface="PingFang TC" panose="020B0400000000000000" pitchFamily="34" charset="-120"/>
                <a:ea typeface="PingFang TC" panose="020B0400000000000000" pitchFamily="34" charset="-120"/>
              </a:rPr>
              <a:t>不义</a:t>
            </a:r>
            <a:endParaRPr lang="en-US" sz="5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8E73DC-E434-B1EA-D6F2-2AD33154215D}"/>
              </a:ext>
            </a:extLst>
          </p:cNvPr>
          <p:cNvSpPr txBox="1"/>
          <p:nvPr/>
        </p:nvSpPr>
        <p:spPr>
          <a:xfrm>
            <a:off x="675861" y="1431235"/>
            <a:ext cx="11062252" cy="409342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5200" dirty="0">
                <a:latin typeface="Barlow Medium" pitchFamily="2" charset="77"/>
              </a:rPr>
              <a:t>Therefore, if anyone is in Christ, he is  a new creation. The old has passed away; behold, the new has come. </a:t>
            </a:r>
            <a:r>
              <a:rPr lang="en-US" sz="5200" dirty="0">
                <a:latin typeface="PingFang TC" panose="020B0400000000000000" pitchFamily="34" charset="-120"/>
                <a:ea typeface="PingFang TC" panose="020B0400000000000000" pitchFamily="34" charset="-120"/>
              </a:rPr>
              <a:t>/ </a:t>
            </a:r>
            <a:r>
              <a:rPr lang="ja-JP" altLang="en-US" sz="5200">
                <a:latin typeface="PingFang TC" panose="020B0400000000000000" pitchFamily="34" charset="-120"/>
                <a:ea typeface="PingFang TC" panose="020B0400000000000000" pitchFamily="34" charset="-120"/>
              </a:rPr>
              <a:t>若 有人在基督里，他就是新造的人，旧事已过，都变成新的了</a:t>
            </a:r>
            <a:r>
              <a:rPr lang="en-US" altLang="ja-JP" sz="5200" dirty="0">
                <a:latin typeface="PingFang TC" panose="020B0400000000000000" pitchFamily="34" charset="-120"/>
                <a:ea typeface="PingFang TC" panose="020B0400000000000000" pitchFamily="34" charset="-120"/>
              </a:rPr>
              <a:t> </a:t>
            </a:r>
            <a:r>
              <a:rPr lang="en-US" sz="5200" dirty="0">
                <a:latin typeface="Barlow Medium" pitchFamily="2" charset="77"/>
              </a:rPr>
              <a:t>(2 Cor. 5:17)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58183E1-F76A-112F-7380-D06E28FAA9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6275187"/>
            <a:ext cx="9144000" cy="747584"/>
          </a:xfrm>
          <a:effectLst>
            <a:outerShdw blurRad="76200" dist="38100" dir="2700000" algn="tl" rotWithShape="0">
              <a:prstClr val="black">
                <a:alpha val="19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/>
          <a:p>
            <a:pPr algn="r"/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Timothy /</a:t>
            </a:r>
            <a:r>
              <a:rPr lang="ja-JP" altLang="en-US" sz="3600">
                <a:solidFill>
                  <a:schemeClr val="tx1">
                    <a:lumMod val="65000"/>
                    <a:lumOff val="35000"/>
                  </a:schemeClr>
                </a:solidFill>
              </a:rPr>
              <a:t>提摩太后</a:t>
            </a:r>
            <a:r>
              <a:rPr lang="en-US" altLang="ja-JP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2:14-26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540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82BCBE-CF2A-14A9-1D21-B42976475B3A}"/>
              </a:ext>
            </a:extLst>
          </p:cNvPr>
          <p:cNvSpPr txBox="1"/>
          <p:nvPr/>
        </p:nvSpPr>
        <p:spPr>
          <a:xfrm>
            <a:off x="0" y="412979"/>
            <a:ext cx="12195312" cy="923330"/>
          </a:xfrm>
          <a:prstGeom prst="rect">
            <a:avLst/>
          </a:prstGeom>
          <a:noFill/>
          <a:effectLst>
            <a:outerShdw blurRad="76200" dist="38100" dir="2700000" algn="tl" rotWithShape="0">
              <a:prstClr val="black">
                <a:alpha val="19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5400" dirty="0">
                <a:latin typeface="Barlow Medium" pitchFamily="2" charset="77"/>
              </a:rPr>
              <a:t>AVOID UNHOLINESS </a:t>
            </a:r>
            <a:r>
              <a:rPr lang="en-US" sz="5400" dirty="0">
                <a:latin typeface="PingFang TC" panose="020B0400000000000000" pitchFamily="34" charset="-120"/>
                <a:ea typeface="PingFang TC" panose="020B0400000000000000" pitchFamily="34" charset="-120"/>
              </a:rPr>
              <a:t>/ </a:t>
            </a:r>
            <a:r>
              <a:rPr lang="zh-CN" altLang="en-US" sz="5400" dirty="0">
                <a:latin typeface="PingFang TC" panose="020B0400000000000000" pitchFamily="34" charset="-120"/>
                <a:ea typeface="PingFang TC" panose="020B0400000000000000" pitchFamily="34" charset="-120"/>
              </a:rPr>
              <a:t>逃避</a:t>
            </a:r>
            <a:r>
              <a:rPr lang="ja-JP" altLang="en-US" sz="5400">
                <a:latin typeface="PingFang TC" panose="020B0400000000000000" pitchFamily="34" charset="-120"/>
                <a:ea typeface="PingFang TC" panose="020B0400000000000000" pitchFamily="34" charset="-120"/>
              </a:rPr>
              <a:t>不义</a:t>
            </a:r>
            <a:endParaRPr lang="en-US" sz="5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8E73DC-E434-B1EA-D6F2-2AD33154215D}"/>
              </a:ext>
            </a:extLst>
          </p:cNvPr>
          <p:cNvSpPr txBox="1"/>
          <p:nvPr/>
        </p:nvSpPr>
        <p:spPr>
          <a:xfrm>
            <a:off x="675861" y="1431235"/>
            <a:ext cx="11062252" cy="507831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Barlow Medium" pitchFamily="2" charset="77"/>
              </a:rPr>
              <a:t>Wash me thoroughly from my iniquity, and cleanse me from my sin! Purge me with hyssop, and I shall be clean; wash me, and I shall be whiter than snow.  </a:t>
            </a:r>
            <a:r>
              <a:rPr lang="en-US" sz="4400" dirty="0">
                <a:latin typeface="PingFang TC" panose="020B0400000000000000" pitchFamily="34" charset="-120"/>
                <a:ea typeface="PingFang TC" panose="020B0400000000000000" pitchFamily="34" charset="-120"/>
              </a:rPr>
              <a:t>/ </a:t>
            </a:r>
            <a:r>
              <a:rPr lang="ja-JP" altLang="en-US" sz="4800">
                <a:latin typeface="PingFang TC" panose="020B0400000000000000" pitchFamily="34" charset="-120"/>
                <a:ea typeface="PingFang TC" panose="020B0400000000000000" pitchFamily="34" charset="-120"/>
              </a:rPr>
              <a:t>求你将我的罪孽洗除净尽，并洁除我的罪！求你用牛膝草洁净我，我就乾净；求你洗涤我，我就比雪更白</a:t>
            </a:r>
            <a:r>
              <a:rPr lang="en-US" altLang="ja-JP" sz="4800" dirty="0">
                <a:latin typeface="PingFang TC" panose="020B0400000000000000" pitchFamily="34" charset="-120"/>
                <a:ea typeface="PingFang TC" panose="020B0400000000000000" pitchFamily="34" charset="-120"/>
              </a:rPr>
              <a:t> </a:t>
            </a:r>
            <a:r>
              <a:rPr lang="en-US" sz="4800" dirty="0">
                <a:latin typeface="Barlow Medium" pitchFamily="2" charset="77"/>
              </a:rPr>
              <a:t>(Ps. 51:2, 7)</a:t>
            </a:r>
            <a:endParaRPr lang="en-US" sz="4400" dirty="0">
              <a:latin typeface="Barlow Medium" pitchFamily="2" charset="77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58183E1-F76A-112F-7380-D06E28FAA9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6275187"/>
            <a:ext cx="9144000" cy="747584"/>
          </a:xfrm>
          <a:effectLst>
            <a:outerShdw blurRad="76200" dist="38100" dir="2700000" algn="tl" rotWithShape="0">
              <a:prstClr val="black">
                <a:alpha val="19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/>
          <a:p>
            <a:pPr algn="r"/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Timothy /</a:t>
            </a:r>
            <a:r>
              <a:rPr lang="ja-JP" altLang="en-US" sz="3600">
                <a:solidFill>
                  <a:schemeClr val="tx1">
                    <a:lumMod val="65000"/>
                    <a:lumOff val="35000"/>
                  </a:schemeClr>
                </a:solidFill>
              </a:rPr>
              <a:t>提摩太后</a:t>
            </a:r>
            <a:r>
              <a:rPr lang="en-US" altLang="ja-JP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2:14-26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87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82BCBE-CF2A-14A9-1D21-B42976475B3A}"/>
              </a:ext>
            </a:extLst>
          </p:cNvPr>
          <p:cNvSpPr txBox="1"/>
          <p:nvPr/>
        </p:nvSpPr>
        <p:spPr>
          <a:xfrm>
            <a:off x="0" y="412979"/>
            <a:ext cx="12195312" cy="923330"/>
          </a:xfrm>
          <a:prstGeom prst="rect">
            <a:avLst/>
          </a:prstGeom>
          <a:noFill/>
          <a:effectLst>
            <a:outerShdw blurRad="76200" dist="38100" dir="2700000" algn="tl" rotWithShape="0">
              <a:prstClr val="black">
                <a:alpha val="19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5400" dirty="0">
                <a:latin typeface="Barlow Medium" pitchFamily="2" charset="77"/>
              </a:rPr>
              <a:t>AVOID UNHOLINESS </a:t>
            </a:r>
            <a:r>
              <a:rPr lang="en-US" sz="5400" dirty="0">
                <a:latin typeface="PingFang TC" panose="020B0400000000000000" pitchFamily="34" charset="-120"/>
                <a:ea typeface="PingFang TC" panose="020B0400000000000000" pitchFamily="34" charset="-120"/>
              </a:rPr>
              <a:t>/ </a:t>
            </a:r>
            <a:r>
              <a:rPr lang="zh-CN" altLang="en-US" sz="5400" dirty="0">
                <a:latin typeface="PingFang TC" panose="020B0400000000000000" pitchFamily="34" charset="-120"/>
                <a:ea typeface="PingFang TC" panose="020B0400000000000000" pitchFamily="34" charset="-120"/>
              </a:rPr>
              <a:t>逃避</a:t>
            </a:r>
            <a:r>
              <a:rPr lang="ja-JP" altLang="en-US" sz="5400">
                <a:latin typeface="PingFang TC" panose="020B0400000000000000" pitchFamily="34" charset="-120"/>
                <a:ea typeface="PingFang TC" panose="020B0400000000000000" pitchFamily="34" charset="-120"/>
              </a:rPr>
              <a:t>不义</a:t>
            </a:r>
            <a:endParaRPr lang="en-US" sz="5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8E73DC-E434-B1EA-D6F2-2AD33154215D}"/>
              </a:ext>
            </a:extLst>
          </p:cNvPr>
          <p:cNvSpPr txBox="1"/>
          <p:nvPr/>
        </p:nvSpPr>
        <p:spPr>
          <a:xfrm>
            <a:off x="675861" y="1431235"/>
            <a:ext cx="11062252" cy="489364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5200" dirty="0">
                <a:latin typeface="Barlow Medium" pitchFamily="2" charset="77"/>
              </a:rPr>
              <a:t>“So flee youthful passions and pursue righteousness, faith, love, and </a:t>
            </a:r>
            <a:r>
              <a:rPr lang="en-US" sz="5200" dirty="0">
                <a:solidFill>
                  <a:srgbClr val="FF0000"/>
                </a:solidFill>
                <a:latin typeface="Barlow Medium" pitchFamily="2" charset="77"/>
              </a:rPr>
              <a:t>peace</a:t>
            </a:r>
            <a:r>
              <a:rPr lang="en-US" sz="5200" dirty="0">
                <a:latin typeface="Barlow Medium" pitchFamily="2" charset="77"/>
              </a:rPr>
              <a:t>, along with those who call on the Lord from a pure heart” </a:t>
            </a:r>
            <a:r>
              <a:rPr lang="en-US" sz="5200" dirty="0">
                <a:latin typeface="PingFang TC" panose="020B0400000000000000" pitchFamily="34" charset="-120"/>
                <a:ea typeface="PingFang TC" panose="020B0400000000000000" pitchFamily="34" charset="-120"/>
              </a:rPr>
              <a:t>/ </a:t>
            </a:r>
            <a:r>
              <a:rPr lang="ja-JP" altLang="en-US" sz="5200">
                <a:latin typeface="PingFang TC" panose="020B0400000000000000" pitchFamily="34" charset="-120"/>
                <a:ea typeface="PingFang TC" panose="020B0400000000000000" pitchFamily="34" charset="-120"/>
              </a:rPr>
              <a:t>你要逃避少年的私欲，同那清心祷告主的人追求公义、信德、仁爱、</a:t>
            </a:r>
            <a:r>
              <a:rPr lang="ja-JP" altLang="en-US" sz="5200">
                <a:solidFill>
                  <a:srgbClr val="FF0000"/>
                </a:solidFill>
                <a:latin typeface="PingFang TC" panose="020B0400000000000000" pitchFamily="34" charset="-120"/>
                <a:ea typeface="PingFang TC" panose="020B0400000000000000" pitchFamily="34" charset="-120"/>
              </a:rPr>
              <a:t>和平</a:t>
            </a:r>
            <a:r>
              <a:rPr lang="ja-JP" altLang="en-US" sz="5200">
                <a:latin typeface="PingFang TC" panose="020B0400000000000000" pitchFamily="34" charset="-120"/>
                <a:ea typeface="PingFang TC" panose="020B0400000000000000" pitchFamily="34" charset="-120"/>
              </a:rPr>
              <a:t>。</a:t>
            </a:r>
            <a:r>
              <a:rPr lang="en-US" altLang="ja-JP" sz="5200" dirty="0">
                <a:latin typeface="PingFang TC" panose="020B0400000000000000" pitchFamily="34" charset="-120"/>
                <a:ea typeface="PingFang TC" panose="020B0400000000000000" pitchFamily="34" charset="-120"/>
              </a:rPr>
              <a:t> </a:t>
            </a:r>
            <a:r>
              <a:rPr lang="en-US" sz="5200" dirty="0">
                <a:latin typeface="Barlow Medium" pitchFamily="2" charset="77"/>
              </a:rPr>
              <a:t>(v. 22)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58183E1-F76A-112F-7380-D06E28FAA9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6275187"/>
            <a:ext cx="9144000" cy="747584"/>
          </a:xfrm>
          <a:effectLst>
            <a:outerShdw blurRad="76200" dist="38100" dir="2700000" algn="tl" rotWithShape="0">
              <a:prstClr val="black">
                <a:alpha val="19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/>
          <a:p>
            <a:pPr algn="r"/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Timothy /</a:t>
            </a:r>
            <a:r>
              <a:rPr lang="ja-JP" altLang="en-US" sz="3600">
                <a:solidFill>
                  <a:schemeClr val="tx1">
                    <a:lumMod val="65000"/>
                    <a:lumOff val="35000"/>
                  </a:schemeClr>
                </a:solidFill>
              </a:rPr>
              <a:t>提摩太后</a:t>
            </a:r>
            <a:r>
              <a:rPr lang="en-US" altLang="ja-JP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2:14-26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323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F7D11-99CE-CD57-02E2-A94E4BCB15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30682"/>
            <a:ext cx="9144000" cy="3996635"/>
          </a:xfrm>
        </p:spPr>
        <p:txBody>
          <a:bodyPr anchor="ctr">
            <a:noAutofit/>
          </a:bodyPr>
          <a:lstStyle/>
          <a:p>
            <a:r>
              <a:rPr lang="en-US" dirty="0">
                <a:latin typeface="Barlow Medium" pitchFamily="2" charset="77"/>
              </a:rPr>
              <a:t>Avoid the pull of useless arguments, and pursue holy peace</a:t>
            </a:r>
            <a:br>
              <a:rPr lang="en-US" dirty="0">
                <a:latin typeface="Barlow Medium" pitchFamily="2" charset="77"/>
              </a:rPr>
            </a:br>
            <a:br>
              <a:rPr lang="en-US" dirty="0">
                <a:latin typeface="PingFang TC" panose="020B0400000000000000" pitchFamily="34" charset="-120"/>
                <a:ea typeface="PingFang TC" panose="020B0400000000000000" pitchFamily="34" charset="-120"/>
              </a:rPr>
            </a:br>
            <a:r>
              <a:rPr lang="zh-CN" altLang="en-US" dirty="0">
                <a:latin typeface="PingFang TC" panose="020B0400000000000000" pitchFamily="34" charset="-120"/>
                <a:ea typeface="PingFang TC" panose="020B0400000000000000" pitchFamily="34" charset="-120"/>
              </a:rPr>
              <a:t>逃避</a:t>
            </a:r>
            <a:r>
              <a:rPr lang="ja-JP" altLang="en-US">
                <a:latin typeface="PingFang TC" panose="020B0400000000000000" pitchFamily="34" charset="-120"/>
                <a:ea typeface="PingFang TC" panose="020B0400000000000000" pitchFamily="34" charset="-120"/>
              </a:rPr>
              <a:t>无用的争论，</a:t>
            </a:r>
            <a:br>
              <a:rPr lang="en-US" altLang="ja-JP" dirty="0">
                <a:latin typeface="PingFang TC" panose="020B0400000000000000" pitchFamily="34" charset="-120"/>
                <a:ea typeface="PingFang TC" panose="020B0400000000000000" pitchFamily="34" charset="-120"/>
              </a:rPr>
            </a:br>
            <a:r>
              <a:rPr lang="ja-JP" altLang="en-US">
                <a:latin typeface="PingFang TC" panose="020B0400000000000000" pitchFamily="34" charset="-120"/>
                <a:ea typeface="PingFang TC" panose="020B0400000000000000" pitchFamily="34" charset="-120"/>
              </a:rPr>
              <a:t>追求圣洁的和平</a:t>
            </a:r>
            <a:endParaRPr lang="en-US" dirty="0">
              <a:latin typeface="PingFang TC" panose="020B0400000000000000" pitchFamily="34" charset="-120"/>
              <a:ea typeface="PingFang TC" panose="020B04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3153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82BCBE-CF2A-14A9-1D21-B42976475B3A}"/>
              </a:ext>
            </a:extLst>
          </p:cNvPr>
          <p:cNvSpPr txBox="1"/>
          <p:nvPr/>
        </p:nvSpPr>
        <p:spPr>
          <a:xfrm>
            <a:off x="0" y="412979"/>
            <a:ext cx="12195312" cy="923330"/>
          </a:xfrm>
          <a:prstGeom prst="rect">
            <a:avLst/>
          </a:prstGeom>
          <a:noFill/>
          <a:effectLst>
            <a:outerShdw blurRad="76200" dist="38100" dir="2700000" algn="tl" rotWithShape="0">
              <a:prstClr val="black">
                <a:alpha val="19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5400" dirty="0">
                <a:latin typeface="Barlow Medium" pitchFamily="2" charset="77"/>
              </a:rPr>
              <a:t>PURSUE PEACE </a:t>
            </a:r>
            <a:r>
              <a:rPr lang="en-US" sz="5400" dirty="0">
                <a:latin typeface="PingFang TC" panose="020B0400000000000000" pitchFamily="34" charset="-120"/>
                <a:ea typeface="PingFang TC" panose="020B0400000000000000" pitchFamily="34" charset="-120"/>
              </a:rPr>
              <a:t>/ </a:t>
            </a:r>
            <a:r>
              <a:rPr lang="ja-JP" altLang="en-US" sz="5400">
                <a:latin typeface="PingFang TC" panose="020B0400000000000000" pitchFamily="34" charset="-120"/>
                <a:ea typeface="PingFang TC" panose="020B0400000000000000" pitchFamily="34" charset="-120"/>
              </a:rPr>
              <a:t>追求和平</a:t>
            </a:r>
            <a:endParaRPr lang="en-US" sz="5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8E73DC-E434-B1EA-D6F2-2AD33154215D}"/>
              </a:ext>
            </a:extLst>
          </p:cNvPr>
          <p:cNvSpPr txBox="1"/>
          <p:nvPr/>
        </p:nvSpPr>
        <p:spPr>
          <a:xfrm>
            <a:off x="675861" y="1431235"/>
            <a:ext cx="11062252" cy="452431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arlow Medium" pitchFamily="2" charset="77"/>
              </a:rPr>
              <a:t>The Content to Avoid </a:t>
            </a:r>
            <a:r>
              <a:rPr lang="en-US" sz="4800" dirty="0">
                <a:latin typeface="PingFang TC" panose="020B0400000000000000" pitchFamily="34" charset="-120"/>
                <a:ea typeface="PingFang TC" panose="020B0400000000000000" pitchFamily="34" charset="-120"/>
              </a:rPr>
              <a:t>/ </a:t>
            </a:r>
            <a:r>
              <a:rPr lang="ja-JP" altLang="en-US" sz="4800">
                <a:latin typeface="PingFang TC" panose="020B0400000000000000" pitchFamily="34" charset="-120"/>
                <a:ea typeface="PingFang TC" panose="020B0400000000000000" pitchFamily="34" charset="-120"/>
              </a:rPr>
              <a:t>要避免的内容</a:t>
            </a:r>
            <a:endParaRPr lang="en-US" altLang="ja-JP" sz="4800" dirty="0">
              <a:latin typeface="PingFang TC" panose="020B0400000000000000" pitchFamily="34" charset="-120"/>
              <a:ea typeface="PingFang TC" panose="020B0400000000000000" pitchFamily="34" charset="-120"/>
            </a:endParaRPr>
          </a:p>
          <a:p>
            <a:endParaRPr lang="en-US" sz="4800" dirty="0">
              <a:latin typeface="Barlow Medium" pitchFamily="2" charset="77"/>
            </a:endParaRPr>
          </a:p>
          <a:p>
            <a:r>
              <a:rPr lang="en-US" sz="4800" dirty="0">
                <a:latin typeface="Barlow Medium" pitchFamily="2" charset="77"/>
              </a:rPr>
              <a:t>The Conduct that Results </a:t>
            </a:r>
            <a:r>
              <a:rPr lang="en-US" sz="4800" dirty="0">
                <a:latin typeface="PingFang TC" panose="020B0400000000000000" pitchFamily="34" charset="-120"/>
                <a:ea typeface="PingFang TC" panose="020B0400000000000000" pitchFamily="34" charset="-120"/>
              </a:rPr>
              <a:t>/ </a:t>
            </a:r>
            <a:r>
              <a:rPr lang="ja-JP" altLang="en-US" sz="4800">
                <a:latin typeface="PingFang TC" panose="020B0400000000000000" pitchFamily="34" charset="-120"/>
                <a:ea typeface="PingFang TC" panose="020B0400000000000000" pitchFamily="34" charset="-120"/>
              </a:rPr>
              <a:t>导致的行为</a:t>
            </a:r>
            <a:endParaRPr lang="en-US" altLang="ja-JP" sz="4800" dirty="0">
              <a:latin typeface="PingFang TC" panose="020B0400000000000000" pitchFamily="34" charset="-120"/>
              <a:ea typeface="PingFang TC" panose="020B0400000000000000" pitchFamily="34" charset="-120"/>
            </a:endParaRPr>
          </a:p>
          <a:p>
            <a:endParaRPr lang="en-US" sz="4800" dirty="0">
              <a:latin typeface="Barlow Medium" pitchFamily="2" charset="77"/>
            </a:endParaRPr>
          </a:p>
          <a:p>
            <a:r>
              <a:rPr lang="en-US" sz="4800" dirty="0">
                <a:latin typeface="Barlow Medium" pitchFamily="2" charset="77"/>
              </a:rPr>
              <a:t>The Contrast of God’s Man </a:t>
            </a:r>
            <a:r>
              <a:rPr lang="en-US" sz="4800" dirty="0">
                <a:latin typeface="PingFang TC" panose="020B0400000000000000" pitchFamily="34" charset="-120"/>
                <a:ea typeface="PingFang TC" panose="020B0400000000000000" pitchFamily="34" charset="-120"/>
              </a:rPr>
              <a:t>/ </a:t>
            </a:r>
            <a:r>
              <a:rPr lang="ja-JP" altLang="en-US" sz="4800">
                <a:latin typeface="PingFang TC" panose="020B0400000000000000" pitchFamily="34" charset="-120"/>
                <a:ea typeface="PingFang TC" panose="020B0400000000000000" pitchFamily="34" charset="-120"/>
              </a:rPr>
              <a:t>神的仆人的反差</a:t>
            </a:r>
            <a:endParaRPr lang="en-US" sz="4800" dirty="0">
              <a:latin typeface="Barlow Medium" pitchFamily="2" charset="77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58183E1-F76A-112F-7380-D06E28FAA9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6275187"/>
            <a:ext cx="9144000" cy="747584"/>
          </a:xfrm>
          <a:effectLst>
            <a:outerShdw blurRad="76200" dist="38100" dir="2700000" algn="tl" rotWithShape="0">
              <a:prstClr val="black">
                <a:alpha val="19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/>
          <a:p>
            <a:pPr algn="r"/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Timothy /</a:t>
            </a:r>
            <a:r>
              <a:rPr lang="ja-JP" altLang="en-US" sz="3600">
                <a:solidFill>
                  <a:schemeClr val="tx1">
                    <a:lumMod val="65000"/>
                    <a:lumOff val="35000"/>
                  </a:schemeClr>
                </a:solidFill>
              </a:rPr>
              <a:t>提摩太后</a:t>
            </a:r>
            <a:r>
              <a:rPr lang="en-US" altLang="ja-JP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2:14-26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323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82BCBE-CF2A-14A9-1D21-B42976475B3A}"/>
              </a:ext>
            </a:extLst>
          </p:cNvPr>
          <p:cNvSpPr txBox="1"/>
          <p:nvPr/>
        </p:nvSpPr>
        <p:spPr>
          <a:xfrm>
            <a:off x="0" y="412979"/>
            <a:ext cx="12195312" cy="923330"/>
          </a:xfrm>
          <a:prstGeom prst="rect">
            <a:avLst/>
          </a:prstGeom>
          <a:noFill/>
          <a:effectLst>
            <a:outerShdw blurRad="76200" dist="38100" dir="2700000" algn="tl" rotWithShape="0">
              <a:prstClr val="black">
                <a:alpha val="19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5400" dirty="0">
                <a:latin typeface="Barlow Medium" pitchFamily="2" charset="77"/>
              </a:rPr>
              <a:t>PURSUE PEACE </a:t>
            </a:r>
            <a:r>
              <a:rPr lang="en-US" sz="5400" dirty="0">
                <a:latin typeface="PingFang TC" panose="020B0400000000000000" pitchFamily="34" charset="-120"/>
                <a:ea typeface="PingFang TC" panose="020B0400000000000000" pitchFamily="34" charset="-120"/>
              </a:rPr>
              <a:t>/ </a:t>
            </a:r>
            <a:r>
              <a:rPr lang="ja-JP" altLang="en-US" sz="5400">
                <a:latin typeface="PingFang TC" panose="020B0400000000000000" pitchFamily="34" charset="-120"/>
                <a:ea typeface="PingFang TC" panose="020B0400000000000000" pitchFamily="34" charset="-120"/>
              </a:rPr>
              <a:t>追求和平</a:t>
            </a:r>
            <a:endParaRPr lang="en-US" sz="5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8E73DC-E434-B1EA-D6F2-2AD33154215D}"/>
              </a:ext>
            </a:extLst>
          </p:cNvPr>
          <p:cNvSpPr txBox="1"/>
          <p:nvPr/>
        </p:nvSpPr>
        <p:spPr>
          <a:xfrm>
            <a:off x="675861" y="1431235"/>
            <a:ext cx="11062252" cy="249299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5200" dirty="0">
                <a:latin typeface="Barlow Medium" pitchFamily="2" charset="77"/>
              </a:rPr>
              <a:t>The Content to Avoid: “Foolish Controversies” </a:t>
            </a:r>
            <a:r>
              <a:rPr lang="en-US" sz="5200" dirty="0">
                <a:latin typeface="PingFang TC" panose="020B0400000000000000" pitchFamily="34" charset="-120"/>
                <a:ea typeface="PingFang TC" panose="020B0400000000000000" pitchFamily="34" charset="-120"/>
              </a:rPr>
              <a:t>/ </a:t>
            </a:r>
            <a:r>
              <a:rPr lang="ja-JP" altLang="en-US" sz="5200">
                <a:latin typeface="PingFang TC" panose="020B0400000000000000" pitchFamily="34" charset="-120"/>
                <a:ea typeface="PingFang TC" panose="020B0400000000000000" pitchFamily="34" charset="-120"/>
              </a:rPr>
              <a:t>要避免的内容</a:t>
            </a:r>
            <a:r>
              <a:rPr lang="en-US" altLang="ja-JP" sz="5200" dirty="0">
                <a:latin typeface="PingFang TC" panose="020B0400000000000000" pitchFamily="34" charset="-120"/>
                <a:ea typeface="PingFang TC" panose="020B0400000000000000" pitchFamily="34" charset="-120"/>
              </a:rPr>
              <a:t>: </a:t>
            </a:r>
            <a:r>
              <a:rPr lang="ja-JP" altLang="en-US" sz="5200">
                <a:latin typeface="PingFang TC" panose="020B0400000000000000" pitchFamily="34" charset="-120"/>
                <a:ea typeface="PingFang TC" panose="020B0400000000000000" pitchFamily="34" charset="-120"/>
              </a:rPr>
              <a:t>愚拙的辩论</a:t>
            </a:r>
            <a:r>
              <a:rPr lang="en-US" altLang="ja-JP" sz="5200" dirty="0">
                <a:latin typeface="PingFang TC" panose="020B0400000000000000" pitchFamily="34" charset="-120"/>
                <a:ea typeface="PingFang TC" panose="020B0400000000000000" pitchFamily="34" charset="-120"/>
              </a:rPr>
              <a:t> </a:t>
            </a:r>
            <a:r>
              <a:rPr lang="en-US" sz="5200" dirty="0">
                <a:latin typeface="Barlow Medium" pitchFamily="2" charset="77"/>
              </a:rPr>
              <a:t>(v. 16, 23)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58183E1-F76A-112F-7380-D06E28FAA9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6275187"/>
            <a:ext cx="9144000" cy="747584"/>
          </a:xfrm>
          <a:effectLst>
            <a:outerShdw blurRad="76200" dist="38100" dir="2700000" algn="tl" rotWithShape="0">
              <a:prstClr val="black">
                <a:alpha val="19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/>
          <a:p>
            <a:pPr algn="r"/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Timothy /</a:t>
            </a:r>
            <a:r>
              <a:rPr lang="ja-JP" altLang="en-US" sz="3600">
                <a:solidFill>
                  <a:schemeClr val="tx1">
                    <a:lumMod val="65000"/>
                    <a:lumOff val="35000"/>
                  </a:schemeClr>
                </a:solidFill>
              </a:rPr>
              <a:t>提摩太后</a:t>
            </a:r>
            <a:r>
              <a:rPr lang="en-US" altLang="ja-JP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2:14-26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34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82BCBE-CF2A-14A9-1D21-B42976475B3A}"/>
              </a:ext>
            </a:extLst>
          </p:cNvPr>
          <p:cNvSpPr txBox="1"/>
          <p:nvPr/>
        </p:nvSpPr>
        <p:spPr>
          <a:xfrm>
            <a:off x="0" y="412979"/>
            <a:ext cx="12195312" cy="923330"/>
          </a:xfrm>
          <a:prstGeom prst="rect">
            <a:avLst/>
          </a:prstGeom>
          <a:noFill/>
          <a:effectLst>
            <a:outerShdw blurRad="76200" dist="38100" dir="2700000" algn="tl" rotWithShape="0">
              <a:prstClr val="black">
                <a:alpha val="19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5400" dirty="0">
                <a:latin typeface="Barlow Medium" pitchFamily="2" charset="77"/>
              </a:rPr>
              <a:t>PURSUE PEACE </a:t>
            </a:r>
            <a:r>
              <a:rPr lang="en-US" sz="5400" dirty="0">
                <a:latin typeface="PingFang TC" panose="020B0400000000000000" pitchFamily="34" charset="-120"/>
                <a:ea typeface="PingFang TC" panose="020B0400000000000000" pitchFamily="34" charset="-120"/>
              </a:rPr>
              <a:t>/ </a:t>
            </a:r>
            <a:r>
              <a:rPr lang="ja-JP" altLang="en-US" sz="5400">
                <a:latin typeface="PingFang TC" panose="020B0400000000000000" pitchFamily="34" charset="-120"/>
                <a:ea typeface="PingFang TC" panose="020B0400000000000000" pitchFamily="34" charset="-120"/>
              </a:rPr>
              <a:t>追求和平</a:t>
            </a:r>
            <a:endParaRPr lang="en-US" sz="5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8E73DC-E434-B1EA-D6F2-2AD33154215D}"/>
              </a:ext>
            </a:extLst>
          </p:cNvPr>
          <p:cNvSpPr txBox="1"/>
          <p:nvPr/>
        </p:nvSpPr>
        <p:spPr>
          <a:xfrm>
            <a:off x="675861" y="1431235"/>
            <a:ext cx="11062252" cy="249299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5200" dirty="0">
                <a:latin typeface="Barlow Medium" pitchFamily="2" charset="77"/>
              </a:rPr>
              <a:t>The Conduct that Results: “Quarreling” </a:t>
            </a:r>
            <a:r>
              <a:rPr lang="en-US" sz="5200" dirty="0">
                <a:latin typeface="PingFang TC" panose="020B0400000000000000" pitchFamily="34" charset="-120"/>
                <a:ea typeface="PingFang TC" panose="020B0400000000000000" pitchFamily="34" charset="-120"/>
              </a:rPr>
              <a:t>/ </a:t>
            </a:r>
            <a:r>
              <a:rPr lang="ja-JP" altLang="en-US" sz="5200">
                <a:latin typeface="PingFang TC" panose="020B0400000000000000" pitchFamily="34" charset="-120"/>
                <a:ea typeface="PingFang TC" panose="020B0400000000000000" pitchFamily="34" charset="-120"/>
              </a:rPr>
              <a:t>导致的行为</a:t>
            </a:r>
            <a:r>
              <a:rPr lang="en-US" altLang="ja-JP" sz="5200" dirty="0">
                <a:latin typeface="PingFang TC" panose="020B0400000000000000" pitchFamily="34" charset="-120"/>
                <a:ea typeface="PingFang TC" panose="020B0400000000000000" pitchFamily="34" charset="-120"/>
              </a:rPr>
              <a:t>: </a:t>
            </a:r>
            <a:r>
              <a:rPr lang="ja-JP" altLang="en-US" sz="5200">
                <a:latin typeface="PingFang TC" panose="020B0400000000000000" pitchFamily="34" charset="-120"/>
                <a:ea typeface="PingFang TC" panose="020B0400000000000000" pitchFamily="34" charset="-120"/>
              </a:rPr>
              <a:t>争竞</a:t>
            </a:r>
            <a:r>
              <a:rPr lang="en-US" altLang="ja-JP" sz="5200" dirty="0">
                <a:latin typeface="PingFang TC" panose="020B0400000000000000" pitchFamily="34" charset="-120"/>
                <a:ea typeface="PingFang TC" panose="020B0400000000000000" pitchFamily="34" charset="-120"/>
              </a:rPr>
              <a:t> </a:t>
            </a:r>
            <a:r>
              <a:rPr lang="en-US" sz="5200" dirty="0">
                <a:latin typeface="Barlow Medium" pitchFamily="2" charset="77"/>
              </a:rPr>
              <a:t>(v. 14, 23-24)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58183E1-F76A-112F-7380-D06E28FAA9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6275187"/>
            <a:ext cx="9144000" cy="747584"/>
          </a:xfrm>
          <a:effectLst>
            <a:outerShdw blurRad="76200" dist="38100" dir="2700000" algn="tl" rotWithShape="0">
              <a:prstClr val="black">
                <a:alpha val="19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/>
          <a:p>
            <a:pPr algn="r"/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Timothy /</a:t>
            </a:r>
            <a:r>
              <a:rPr lang="ja-JP" altLang="en-US" sz="3600">
                <a:solidFill>
                  <a:schemeClr val="tx1">
                    <a:lumMod val="65000"/>
                    <a:lumOff val="35000"/>
                  </a:schemeClr>
                </a:solidFill>
              </a:rPr>
              <a:t>提摩太后</a:t>
            </a:r>
            <a:r>
              <a:rPr lang="en-US" altLang="ja-JP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2:14-26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77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82BCBE-CF2A-14A9-1D21-B42976475B3A}"/>
              </a:ext>
            </a:extLst>
          </p:cNvPr>
          <p:cNvSpPr txBox="1"/>
          <p:nvPr/>
        </p:nvSpPr>
        <p:spPr>
          <a:xfrm>
            <a:off x="0" y="412979"/>
            <a:ext cx="12195312" cy="923330"/>
          </a:xfrm>
          <a:prstGeom prst="rect">
            <a:avLst/>
          </a:prstGeom>
          <a:noFill/>
          <a:effectLst>
            <a:outerShdw blurRad="76200" dist="38100" dir="2700000" algn="tl" rotWithShape="0">
              <a:prstClr val="black">
                <a:alpha val="19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5400" dirty="0">
                <a:latin typeface="Barlow Medium" pitchFamily="2" charset="77"/>
              </a:rPr>
              <a:t>PURSUE PEACE </a:t>
            </a:r>
            <a:r>
              <a:rPr lang="en-US" sz="5400" dirty="0">
                <a:latin typeface="PingFang TC" panose="020B0400000000000000" pitchFamily="34" charset="-120"/>
                <a:ea typeface="PingFang TC" panose="020B0400000000000000" pitchFamily="34" charset="-120"/>
              </a:rPr>
              <a:t>/ </a:t>
            </a:r>
            <a:r>
              <a:rPr lang="ja-JP" altLang="en-US" sz="5400">
                <a:latin typeface="PingFang TC" panose="020B0400000000000000" pitchFamily="34" charset="-120"/>
                <a:ea typeface="PingFang TC" panose="020B0400000000000000" pitchFamily="34" charset="-120"/>
              </a:rPr>
              <a:t>追求和平</a:t>
            </a:r>
            <a:endParaRPr lang="en-US" sz="5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8E73DC-E434-B1EA-D6F2-2AD33154215D}"/>
              </a:ext>
            </a:extLst>
          </p:cNvPr>
          <p:cNvSpPr txBox="1"/>
          <p:nvPr/>
        </p:nvSpPr>
        <p:spPr>
          <a:xfrm>
            <a:off x="675861" y="1431235"/>
            <a:ext cx="11062252" cy="329320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5200" dirty="0">
                <a:latin typeface="Barlow Medium" pitchFamily="2" charset="77"/>
              </a:rPr>
              <a:t>The Contrast of God’s Man: “Gentleness” </a:t>
            </a:r>
            <a:r>
              <a:rPr lang="en-US" sz="5200" dirty="0">
                <a:latin typeface="PingFang TC" panose="020B0400000000000000" pitchFamily="34" charset="-120"/>
                <a:ea typeface="PingFang TC" panose="020B0400000000000000" pitchFamily="34" charset="-120"/>
              </a:rPr>
              <a:t>/ </a:t>
            </a:r>
            <a:r>
              <a:rPr lang="ja-JP" altLang="en-US" sz="5200">
                <a:latin typeface="PingFang TC" panose="020B0400000000000000" pitchFamily="34" charset="-120"/>
                <a:ea typeface="PingFang TC" panose="020B0400000000000000" pitchFamily="34" charset="-120"/>
              </a:rPr>
              <a:t>神的仆人的反差</a:t>
            </a:r>
            <a:r>
              <a:rPr lang="en-US" altLang="ja-JP" sz="5200" dirty="0">
                <a:latin typeface="PingFang TC" panose="020B0400000000000000" pitchFamily="34" charset="-120"/>
                <a:ea typeface="PingFang TC" panose="020B0400000000000000" pitchFamily="34" charset="-120"/>
              </a:rPr>
              <a:t>: </a:t>
            </a:r>
            <a:r>
              <a:rPr lang="ja-JP" altLang="en-US" sz="5200">
                <a:latin typeface="PingFang TC" panose="020B0400000000000000" pitchFamily="34" charset="-120"/>
                <a:ea typeface="PingFang TC" panose="020B0400000000000000" pitchFamily="34" charset="-120"/>
              </a:rPr>
              <a:t>温和</a:t>
            </a:r>
            <a:r>
              <a:rPr lang="en-US" altLang="ja-JP" sz="5200" dirty="0">
                <a:latin typeface="PingFang TC" panose="020B0400000000000000" pitchFamily="34" charset="-120"/>
                <a:ea typeface="PingFang TC" panose="020B0400000000000000" pitchFamily="34" charset="-120"/>
              </a:rPr>
              <a:t> </a:t>
            </a:r>
            <a:r>
              <a:rPr lang="en-US" sz="5200" dirty="0">
                <a:latin typeface="Barlow Medium" pitchFamily="2" charset="77"/>
              </a:rPr>
              <a:t>(v. 14-15, 24)</a:t>
            </a:r>
          </a:p>
          <a:p>
            <a:endParaRPr lang="en-US" sz="5200" dirty="0">
              <a:latin typeface="Barlow Medium" pitchFamily="2" charset="77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58183E1-F76A-112F-7380-D06E28FAA9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6275187"/>
            <a:ext cx="9144000" cy="747584"/>
          </a:xfrm>
          <a:effectLst>
            <a:outerShdw blurRad="76200" dist="38100" dir="2700000" algn="tl" rotWithShape="0">
              <a:prstClr val="black">
                <a:alpha val="19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/>
          <a:p>
            <a:pPr algn="r"/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Timothy /</a:t>
            </a:r>
            <a:r>
              <a:rPr lang="ja-JP" altLang="en-US" sz="3600">
                <a:solidFill>
                  <a:schemeClr val="tx1">
                    <a:lumMod val="65000"/>
                    <a:lumOff val="35000"/>
                  </a:schemeClr>
                </a:solidFill>
              </a:rPr>
              <a:t>提摩太后</a:t>
            </a:r>
            <a:r>
              <a:rPr lang="en-US" altLang="ja-JP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2:14-26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304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F7D11-99CE-CD57-02E2-A94E4BCB15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Barlow Medium" pitchFamily="2" charset="77"/>
              </a:rPr>
              <a:t>2 Timothy /</a:t>
            </a:r>
            <a:r>
              <a:rPr lang="ja-JP" altLang="en-US" sz="6000">
                <a:latin typeface="PingFang TC" panose="020B0400000000000000" pitchFamily="34" charset="-120"/>
                <a:ea typeface="PingFang TC" panose="020B0400000000000000" pitchFamily="34" charset="-120"/>
              </a:rPr>
              <a:t>提摩太后</a:t>
            </a:r>
            <a:br>
              <a:rPr lang="en-US" altLang="ja-JP" sz="6000" dirty="0">
                <a:latin typeface="PingFang TC" panose="020B0400000000000000" pitchFamily="34" charset="-120"/>
                <a:ea typeface="PingFang TC" panose="020B0400000000000000" pitchFamily="34" charset="-120"/>
              </a:rPr>
            </a:br>
            <a:r>
              <a:rPr lang="en-US" sz="6000" dirty="0">
                <a:latin typeface="Barlow Medium" pitchFamily="2" charset="77"/>
              </a:rPr>
              <a:t>2:14-26</a:t>
            </a:r>
            <a:endParaRPr lang="en-US" dirty="0">
              <a:latin typeface="Barlow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38954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82BCBE-CF2A-14A9-1D21-B42976475B3A}"/>
              </a:ext>
            </a:extLst>
          </p:cNvPr>
          <p:cNvSpPr txBox="1"/>
          <p:nvPr/>
        </p:nvSpPr>
        <p:spPr>
          <a:xfrm>
            <a:off x="0" y="412979"/>
            <a:ext cx="12195312" cy="923330"/>
          </a:xfrm>
          <a:prstGeom prst="rect">
            <a:avLst/>
          </a:prstGeom>
          <a:noFill/>
          <a:effectLst>
            <a:outerShdw blurRad="76200" dist="38100" dir="2700000" algn="tl" rotWithShape="0">
              <a:prstClr val="black">
                <a:alpha val="19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5400" dirty="0">
                <a:latin typeface="Barlow Medium" pitchFamily="2" charset="77"/>
              </a:rPr>
              <a:t>PURSUE PEACE </a:t>
            </a:r>
            <a:r>
              <a:rPr lang="en-US" sz="5400" dirty="0">
                <a:latin typeface="PingFang TC" panose="020B0400000000000000" pitchFamily="34" charset="-120"/>
                <a:ea typeface="PingFang TC" panose="020B0400000000000000" pitchFamily="34" charset="-120"/>
              </a:rPr>
              <a:t>/ </a:t>
            </a:r>
            <a:r>
              <a:rPr lang="ja-JP" altLang="en-US" sz="5400">
                <a:latin typeface="PingFang TC" panose="020B0400000000000000" pitchFamily="34" charset="-120"/>
                <a:ea typeface="PingFang TC" panose="020B0400000000000000" pitchFamily="34" charset="-120"/>
              </a:rPr>
              <a:t>追求和平</a:t>
            </a:r>
            <a:endParaRPr lang="en-US" sz="5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8E73DC-E434-B1EA-D6F2-2AD33154215D}"/>
              </a:ext>
            </a:extLst>
          </p:cNvPr>
          <p:cNvSpPr txBox="1"/>
          <p:nvPr/>
        </p:nvSpPr>
        <p:spPr>
          <a:xfrm>
            <a:off x="675861" y="1431235"/>
            <a:ext cx="11062252" cy="33547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5200" dirty="0">
                <a:latin typeface="Barlow Medium" pitchFamily="2" charset="77"/>
              </a:rPr>
              <a:t>Principle 1: Avoid starting conflicts by not spreading foolish teachings </a:t>
            </a:r>
            <a:r>
              <a:rPr lang="en-US" sz="5200" dirty="0">
                <a:latin typeface="PingFang TC" panose="020B0400000000000000" pitchFamily="34" charset="-120"/>
                <a:ea typeface="PingFang TC" panose="020B0400000000000000" pitchFamily="34" charset="-120"/>
              </a:rPr>
              <a:t>/ </a:t>
            </a:r>
            <a:r>
              <a:rPr lang="ja-JP" altLang="en-US" sz="5200">
                <a:latin typeface="PingFang TC" panose="020B0400000000000000" pitchFamily="34" charset="-120"/>
                <a:ea typeface="PingFang TC" panose="020B0400000000000000" pitchFamily="34" charset="-120"/>
              </a:rPr>
              <a:t>为了</a:t>
            </a:r>
            <a:r>
              <a:rPr lang="zh-CN" altLang="en-US" sz="5400" dirty="0">
                <a:latin typeface="PingFang TC" panose="020B0400000000000000" pitchFamily="34" charset="-120"/>
                <a:ea typeface="PingFang TC" panose="020B0400000000000000" pitchFamily="34" charset="-120"/>
              </a:rPr>
              <a:t>避免</a:t>
            </a:r>
            <a:r>
              <a:rPr lang="ja-JP" altLang="en-US" sz="5400">
                <a:latin typeface="PingFang TC" panose="020B0400000000000000" pitchFamily="34" charset="-120"/>
                <a:ea typeface="PingFang TC" panose="020B0400000000000000" pitchFamily="34" charset="-120"/>
              </a:rPr>
              <a:t>无用的争论，不要传播愚拙的教义。</a:t>
            </a:r>
            <a:endParaRPr lang="en-US" sz="5200" dirty="0">
              <a:latin typeface="Barlow Medium" pitchFamily="2" charset="77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58183E1-F76A-112F-7380-D06E28FAA9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6275187"/>
            <a:ext cx="9144000" cy="747584"/>
          </a:xfrm>
          <a:effectLst>
            <a:outerShdw blurRad="76200" dist="38100" dir="2700000" algn="tl" rotWithShape="0">
              <a:prstClr val="black">
                <a:alpha val="19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/>
          <a:p>
            <a:pPr algn="r"/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Timothy /</a:t>
            </a:r>
            <a:r>
              <a:rPr lang="ja-JP" altLang="en-US" sz="3600">
                <a:solidFill>
                  <a:schemeClr val="tx1">
                    <a:lumMod val="65000"/>
                    <a:lumOff val="35000"/>
                  </a:schemeClr>
                </a:solidFill>
              </a:rPr>
              <a:t>提摩太后</a:t>
            </a:r>
            <a:r>
              <a:rPr lang="en-US" altLang="ja-JP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2:14-26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2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82BCBE-CF2A-14A9-1D21-B42976475B3A}"/>
              </a:ext>
            </a:extLst>
          </p:cNvPr>
          <p:cNvSpPr txBox="1"/>
          <p:nvPr/>
        </p:nvSpPr>
        <p:spPr>
          <a:xfrm>
            <a:off x="0" y="412979"/>
            <a:ext cx="12195312" cy="923330"/>
          </a:xfrm>
          <a:prstGeom prst="rect">
            <a:avLst/>
          </a:prstGeom>
          <a:noFill/>
          <a:effectLst>
            <a:outerShdw blurRad="76200" dist="38100" dir="2700000" algn="tl" rotWithShape="0">
              <a:prstClr val="black">
                <a:alpha val="19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5400" dirty="0">
                <a:latin typeface="Barlow Medium" pitchFamily="2" charset="77"/>
              </a:rPr>
              <a:t>PURSUE PEACE </a:t>
            </a:r>
            <a:r>
              <a:rPr lang="en-US" sz="5400" dirty="0">
                <a:latin typeface="PingFang TC" panose="020B0400000000000000" pitchFamily="34" charset="-120"/>
                <a:ea typeface="PingFang TC" panose="020B0400000000000000" pitchFamily="34" charset="-120"/>
              </a:rPr>
              <a:t>/ </a:t>
            </a:r>
            <a:r>
              <a:rPr lang="ja-JP" altLang="en-US" sz="5400">
                <a:latin typeface="PingFang TC" panose="020B0400000000000000" pitchFamily="34" charset="-120"/>
                <a:ea typeface="PingFang TC" panose="020B0400000000000000" pitchFamily="34" charset="-120"/>
              </a:rPr>
              <a:t>追求和平</a:t>
            </a:r>
            <a:endParaRPr lang="en-US" sz="5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8E73DC-E434-B1EA-D6F2-2AD33154215D}"/>
              </a:ext>
            </a:extLst>
          </p:cNvPr>
          <p:cNvSpPr txBox="1"/>
          <p:nvPr/>
        </p:nvSpPr>
        <p:spPr>
          <a:xfrm>
            <a:off x="675861" y="1431235"/>
            <a:ext cx="11062252" cy="329320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5200" dirty="0">
                <a:latin typeface="Barlow Medium" pitchFamily="2" charset="77"/>
              </a:rPr>
              <a:t>Principle 2: Avoid spreading foolish teachings by choosing not to engage </a:t>
            </a:r>
            <a:r>
              <a:rPr lang="en-US" sz="5200" dirty="0">
                <a:latin typeface="PingFang TC" panose="020B0400000000000000" pitchFamily="34" charset="-120"/>
                <a:ea typeface="PingFang TC" panose="020B0400000000000000" pitchFamily="34" charset="-120"/>
              </a:rPr>
              <a:t>/ </a:t>
            </a:r>
            <a:r>
              <a:rPr lang="ja-JP" altLang="en-US" sz="5200">
                <a:latin typeface="PingFang TC" panose="020B0400000000000000" pitchFamily="34" charset="-120"/>
                <a:ea typeface="PingFang TC" panose="020B0400000000000000" pitchFamily="34" charset="-120"/>
              </a:rPr>
              <a:t>为了避免</a:t>
            </a:r>
            <a:r>
              <a:rPr lang="ja-JP" altLang="en-US" sz="4800">
                <a:latin typeface="PingFang TC" panose="020B0400000000000000" pitchFamily="34" charset="-120"/>
                <a:ea typeface="PingFang TC" panose="020B0400000000000000" pitchFamily="34" charset="-120"/>
              </a:rPr>
              <a:t>传播愚拙的教义</a:t>
            </a:r>
            <a:r>
              <a:rPr lang="ja-JP" altLang="en-US" sz="5200">
                <a:latin typeface="PingFang TC" panose="020B0400000000000000" pitchFamily="34" charset="-120"/>
                <a:ea typeface="PingFang TC" panose="020B0400000000000000" pitchFamily="34" charset="-120"/>
              </a:rPr>
              <a:t>，决定不参与</a:t>
            </a:r>
            <a:endParaRPr lang="en-US" sz="5200" dirty="0">
              <a:latin typeface="Barlow Medium" pitchFamily="2" charset="77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58183E1-F76A-112F-7380-D06E28FAA9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6275187"/>
            <a:ext cx="9144000" cy="747584"/>
          </a:xfrm>
          <a:effectLst>
            <a:outerShdw blurRad="76200" dist="38100" dir="2700000" algn="tl" rotWithShape="0">
              <a:prstClr val="black">
                <a:alpha val="19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/>
          <a:p>
            <a:pPr algn="r"/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Timothy /</a:t>
            </a:r>
            <a:r>
              <a:rPr lang="ja-JP" altLang="en-US" sz="3600">
                <a:solidFill>
                  <a:schemeClr val="tx1">
                    <a:lumMod val="65000"/>
                    <a:lumOff val="35000"/>
                  </a:schemeClr>
                </a:solidFill>
              </a:rPr>
              <a:t>提摩太后</a:t>
            </a:r>
            <a:r>
              <a:rPr lang="en-US" altLang="ja-JP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2:14-26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383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82BCBE-CF2A-14A9-1D21-B42976475B3A}"/>
              </a:ext>
            </a:extLst>
          </p:cNvPr>
          <p:cNvSpPr txBox="1"/>
          <p:nvPr/>
        </p:nvSpPr>
        <p:spPr>
          <a:xfrm>
            <a:off x="0" y="412979"/>
            <a:ext cx="12195312" cy="923330"/>
          </a:xfrm>
          <a:prstGeom prst="rect">
            <a:avLst/>
          </a:prstGeom>
          <a:noFill/>
          <a:effectLst>
            <a:outerShdw blurRad="76200" dist="38100" dir="2700000" algn="tl" rotWithShape="0">
              <a:prstClr val="black">
                <a:alpha val="19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5400" dirty="0">
                <a:latin typeface="Barlow Medium" pitchFamily="2" charset="77"/>
              </a:rPr>
              <a:t>PURSUE PEACE </a:t>
            </a:r>
            <a:r>
              <a:rPr lang="en-US" sz="5400" dirty="0">
                <a:latin typeface="PingFang TC" panose="020B0400000000000000" pitchFamily="34" charset="-120"/>
                <a:ea typeface="PingFang TC" panose="020B0400000000000000" pitchFamily="34" charset="-120"/>
              </a:rPr>
              <a:t>/ </a:t>
            </a:r>
            <a:r>
              <a:rPr lang="ja-JP" altLang="en-US" sz="5400">
                <a:latin typeface="PingFang TC" panose="020B0400000000000000" pitchFamily="34" charset="-120"/>
                <a:ea typeface="PingFang TC" panose="020B0400000000000000" pitchFamily="34" charset="-120"/>
              </a:rPr>
              <a:t>追求和平</a:t>
            </a:r>
            <a:endParaRPr lang="en-US" sz="5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8E73DC-E434-B1EA-D6F2-2AD33154215D}"/>
              </a:ext>
            </a:extLst>
          </p:cNvPr>
          <p:cNvSpPr txBox="1"/>
          <p:nvPr/>
        </p:nvSpPr>
        <p:spPr>
          <a:xfrm>
            <a:off x="675861" y="1431235"/>
            <a:ext cx="11062252" cy="249299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5200" dirty="0">
                <a:latin typeface="Barlow Medium" pitchFamily="2" charset="77"/>
              </a:rPr>
              <a:t>Principle 3: Seek wisdom to know when to engage </a:t>
            </a:r>
            <a:r>
              <a:rPr lang="en-US" sz="5200" dirty="0">
                <a:latin typeface="PingFang TC" panose="020B0400000000000000" pitchFamily="34" charset="-120"/>
                <a:ea typeface="PingFang TC" panose="020B0400000000000000" pitchFamily="34" charset="-120"/>
              </a:rPr>
              <a:t>/ </a:t>
            </a:r>
            <a:r>
              <a:rPr lang="ja-JP" altLang="en-US" sz="5200">
                <a:latin typeface="PingFang TC" panose="020B0400000000000000" pitchFamily="34" charset="-120"/>
                <a:ea typeface="PingFang TC" panose="020B0400000000000000" pitchFamily="34" charset="-120"/>
              </a:rPr>
              <a:t>寻求智慧，知道何时参与</a:t>
            </a:r>
            <a:endParaRPr lang="en-US" sz="5200" dirty="0">
              <a:latin typeface="Barlow Medium" pitchFamily="2" charset="77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58183E1-F76A-112F-7380-D06E28FAA9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6275187"/>
            <a:ext cx="9144000" cy="747584"/>
          </a:xfrm>
          <a:effectLst>
            <a:outerShdw blurRad="76200" dist="38100" dir="2700000" algn="tl" rotWithShape="0">
              <a:prstClr val="black">
                <a:alpha val="19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/>
          <a:p>
            <a:pPr algn="r"/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Timothy /</a:t>
            </a:r>
            <a:r>
              <a:rPr lang="ja-JP" altLang="en-US" sz="3600">
                <a:solidFill>
                  <a:schemeClr val="tx1">
                    <a:lumMod val="65000"/>
                    <a:lumOff val="35000"/>
                  </a:schemeClr>
                </a:solidFill>
              </a:rPr>
              <a:t>提摩太后</a:t>
            </a:r>
            <a:r>
              <a:rPr lang="en-US" altLang="ja-JP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2:14-26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472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82BCBE-CF2A-14A9-1D21-B42976475B3A}"/>
              </a:ext>
            </a:extLst>
          </p:cNvPr>
          <p:cNvSpPr txBox="1"/>
          <p:nvPr/>
        </p:nvSpPr>
        <p:spPr>
          <a:xfrm>
            <a:off x="0" y="412979"/>
            <a:ext cx="12195312" cy="923330"/>
          </a:xfrm>
          <a:prstGeom prst="rect">
            <a:avLst/>
          </a:prstGeom>
          <a:noFill/>
          <a:effectLst>
            <a:outerShdw blurRad="76200" dist="38100" dir="2700000" algn="tl" rotWithShape="0">
              <a:prstClr val="black">
                <a:alpha val="19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5400" dirty="0">
                <a:latin typeface="Barlow Medium" pitchFamily="2" charset="77"/>
              </a:rPr>
              <a:t>PURSUE PEACE </a:t>
            </a:r>
            <a:r>
              <a:rPr lang="en-US" sz="5400" dirty="0">
                <a:latin typeface="PingFang TC" panose="020B0400000000000000" pitchFamily="34" charset="-120"/>
                <a:ea typeface="PingFang TC" panose="020B0400000000000000" pitchFamily="34" charset="-120"/>
              </a:rPr>
              <a:t>/ </a:t>
            </a:r>
            <a:r>
              <a:rPr lang="ja-JP" altLang="en-US" sz="5400">
                <a:latin typeface="PingFang TC" panose="020B0400000000000000" pitchFamily="34" charset="-120"/>
                <a:ea typeface="PingFang TC" panose="020B0400000000000000" pitchFamily="34" charset="-120"/>
              </a:rPr>
              <a:t>追求和平</a:t>
            </a:r>
            <a:endParaRPr lang="en-US" sz="5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8E73DC-E434-B1EA-D6F2-2AD33154215D}"/>
              </a:ext>
            </a:extLst>
          </p:cNvPr>
          <p:cNvSpPr txBox="1"/>
          <p:nvPr/>
        </p:nvSpPr>
        <p:spPr>
          <a:xfrm>
            <a:off x="675861" y="1431235"/>
            <a:ext cx="11062252" cy="483209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Barlow Medium" pitchFamily="2" charset="77"/>
              </a:rPr>
              <a:t>Answer not </a:t>
            </a:r>
            <a:r>
              <a:rPr lang="en-US" sz="4400" dirty="0">
                <a:latin typeface="Barlow Medium" pitchFamily="2" charset="77"/>
              </a:rPr>
              <a:t>a fool according to his folly, lest you be like him yourself. </a:t>
            </a:r>
            <a:r>
              <a:rPr lang="en-US" sz="4400" dirty="0">
                <a:solidFill>
                  <a:srgbClr val="FF0000"/>
                </a:solidFill>
                <a:latin typeface="Barlow Medium" pitchFamily="2" charset="77"/>
              </a:rPr>
              <a:t>Answer</a:t>
            </a:r>
            <a:r>
              <a:rPr lang="en-US" sz="4400" dirty="0">
                <a:latin typeface="Barlow Medium" pitchFamily="2" charset="77"/>
              </a:rPr>
              <a:t> a fool according to his folly, lest he be wise in his own eyes. </a:t>
            </a:r>
            <a:r>
              <a:rPr lang="en-US" sz="4400" dirty="0">
                <a:latin typeface="PingFang TC" panose="020B0400000000000000" pitchFamily="34" charset="-120"/>
                <a:ea typeface="PingFang TC" panose="020B0400000000000000" pitchFamily="34" charset="-120"/>
              </a:rPr>
              <a:t>/ </a:t>
            </a:r>
            <a:r>
              <a:rPr lang="ja-JP" altLang="en-US" sz="4400">
                <a:solidFill>
                  <a:srgbClr val="FF0000"/>
                </a:solidFill>
                <a:latin typeface="PingFang TC" panose="020B0400000000000000" pitchFamily="34" charset="-120"/>
                <a:ea typeface="PingFang TC" panose="020B0400000000000000" pitchFamily="34" charset="-120"/>
              </a:rPr>
              <a:t>不要</a:t>
            </a:r>
            <a:r>
              <a:rPr lang="ja-JP" altLang="en-US" sz="4400">
                <a:latin typeface="PingFang TC" panose="020B0400000000000000" pitchFamily="34" charset="-120"/>
                <a:ea typeface="PingFang TC" panose="020B0400000000000000" pitchFamily="34" charset="-120"/>
              </a:rPr>
              <a:t>照愚昧人的愚妄话</a:t>
            </a:r>
            <a:r>
              <a:rPr lang="ja-JP" altLang="en-US" sz="4400">
                <a:solidFill>
                  <a:srgbClr val="FF0000"/>
                </a:solidFill>
                <a:latin typeface="PingFang TC" panose="020B0400000000000000" pitchFamily="34" charset="-120"/>
                <a:ea typeface="PingFang TC" panose="020B0400000000000000" pitchFamily="34" charset="-120"/>
              </a:rPr>
              <a:t>回答</a:t>
            </a:r>
            <a:r>
              <a:rPr lang="ja-JP" altLang="en-US" sz="4400">
                <a:latin typeface="PingFang TC" panose="020B0400000000000000" pitchFamily="34" charset="-120"/>
                <a:ea typeface="PingFang TC" panose="020B0400000000000000" pitchFamily="34" charset="-120"/>
              </a:rPr>
              <a:t>他，恐怕你与他一样。</a:t>
            </a:r>
            <a:r>
              <a:rPr lang="ja-JP" altLang="en-US" sz="4400">
                <a:solidFill>
                  <a:srgbClr val="FF0000"/>
                </a:solidFill>
                <a:latin typeface="PingFang TC" panose="020B0400000000000000" pitchFamily="34" charset="-120"/>
                <a:ea typeface="PingFang TC" panose="020B0400000000000000" pitchFamily="34" charset="-120"/>
              </a:rPr>
              <a:t>要</a:t>
            </a:r>
            <a:r>
              <a:rPr lang="ja-JP" altLang="en-US" sz="4400">
                <a:latin typeface="PingFang TC" panose="020B0400000000000000" pitchFamily="34" charset="-120"/>
                <a:ea typeface="PingFang TC" panose="020B0400000000000000" pitchFamily="34" charset="-120"/>
              </a:rPr>
              <a:t>照愚昧人的愚妄话</a:t>
            </a:r>
            <a:r>
              <a:rPr lang="ja-JP" altLang="en-US" sz="4400">
                <a:solidFill>
                  <a:srgbClr val="FF0000"/>
                </a:solidFill>
                <a:latin typeface="PingFang TC" panose="020B0400000000000000" pitchFamily="34" charset="-120"/>
                <a:ea typeface="PingFang TC" panose="020B0400000000000000" pitchFamily="34" charset="-120"/>
              </a:rPr>
              <a:t>回答</a:t>
            </a:r>
            <a:r>
              <a:rPr lang="ja-JP" altLang="en-US" sz="4400">
                <a:latin typeface="PingFang TC" panose="020B0400000000000000" pitchFamily="34" charset="-120"/>
                <a:ea typeface="PingFang TC" panose="020B0400000000000000" pitchFamily="34" charset="-120"/>
              </a:rPr>
              <a:t>他，免得他自以为有智慧。</a:t>
            </a:r>
            <a:r>
              <a:rPr lang="en-US" sz="4400" dirty="0">
                <a:latin typeface="Barlow Medium" pitchFamily="2" charset="77"/>
              </a:rPr>
              <a:t> (Prov. /</a:t>
            </a:r>
            <a:r>
              <a:rPr lang="ja-JP" altLang="en-US" sz="4400">
                <a:solidFill>
                  <a:prstClr val="black"/>
                </a:solidFill>
                <a:latin typeface="PingFang TC" panose="020B0400000000000000" pitchFamily="34" charset="-120"/>
                <a:ea typeface="PingFang TC" panose="020B0400000000000000" pitchFamily="34" charset="-120"/>
              </a:rPr>
              <a:t>箴言</a:t>
            </a:r>
            <a:r>
              <a:rPr lang="en-US" sz="4400" dirty="0">
                <a:latin typeface="Barlow Medium" pitchFamily="2" charset="77"/>
              </a:rPr>
              <a:t> 26:4-5)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58183E1-F76A-112F-7380-D06E28FAA9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6275187"/>
            <a:ext cx="9144000" cy="747584"/>
          </a:xfrm>
          <a:effectLst>
            <a:outerShdw blurRad="76200" dist="38100" dir="2700000" algn="tl" rotWithShape="0">
              <a:prstClr val="black">
                <a:alpha val="19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/>
          <a:p>
            <a:pPr algn="r"/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Timothy /</a:t>
            </a:r>
            <a:r>
              <a:rPr lang="ja-JP" altLang="en-US" sz="3600">
                <a:solidFill>
                  <a:schemeClr val="tx1">
                    <a:lumMod val="65000"/>
                    <a:lumOff val="35000"/>
                  </a:schemeClr>
                </a:solidFill>
              </a:rPr>
              <a:t>提摩太后</a:t>
            </a:r>
            <a:r>
              <a:rPr lang="en-US" altLang="ja-JP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2:14-26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514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82BCBE-CF2A-14A9-1D21-B42976475B3A}"/>
              </a:ext>
            </a:extLst>
          </p:cNvPr>
          <p:cNvSpPr txBox="1"/>
          <p:nvPr/>
        </p:nvSpPr>
        <p:spPr>
          <a:xfrm>
            <a:off x="0" y="412979"/>
            <a:ext cx="12195312" cy="923330"/>
          </a:xfrm>
          <a:prstGeom prst="rect">
            <a:avLst/>
          </a:prstGeom>
          <a:noFill/>
          <a:effectLst>
            <a:outerShdw blurRad="76200" dist="38100" dir="2700000" algn="tl" rotWithShape="0">
              <a:prstClr val="black">
                <a:alpha val="19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5400" dirty="0">
                <a:latin typeface="Barlow Medium" pitchFamily="2" charset="77"/>
              </a:rPr>
              <a:t>PURSUE PEACE </a:t>
            </a:r>
            <a:r>
              <a:rPr lang="en-US" sz="5400" dirty="0">
                <a:latin typeface="PingFang TC" panose="020B0400000000000000" pitchFamily="34" charset="-120"/>
                <a:ea typeface="PingFang TC" panose="020B0400000000000000" pitchFamily="34" charset="-120"/>
              </a:rPr>
              <a:t>/ </a:t>
            </a:r>
            <a:r>
              <a:rPr lang="ja-JP" altLang="en-US" sz="5400">
                <a:latin typeface="PingFang TC" panose="020B0400000000000000" pitchFamily="34" charset="-120"/>
                <a:ea typeface="PingFang TC" panose="020B0400000000000000" pitchFamily="34" charset="-120"/>
              </a:rPr>
              <a:t>追求和平</a:t>
            </a:r>
            <a:endParaRPr lang="en-US" sz="5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8E73DC-E434-B1EA-D6F2-2AD33154215D}"/>
              </a:ext>
            </a:extLst>
          </p:cNvPr>
          <p:cNvSpPr txBox="1"/>
          <p:nvPr/>
        </p:nvSpPr>
        <p:spPr>
          <a:xfrm>
            <a:off x="675861" y="1431235"/>
            <a:ext cx="11062252" cy="329320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5200" dirty="0">
                <a:latin typeface="Barlow Medium" pitchFamily="2" charset="77"/>
              </a:rPr>
              <a:t>Principle 4: When engaged in conflict, find gentle confidence in the truth </a:t>
            </a:r>
            <a:r>
              <a:rPr lang="en-US" sz="5200" dirty="0">
                <a:latin typeface="PingFang TC" panose="020B0400000000000000" pitchFamily="34" charset="-120"/>
                <a:ea typeface="PingFang TC" panose="020B0400000000000000" pitchFamily="34" charset="-120"/>
              </a:rPr>
              <a:t>/ </a:t>
            </a:r>
            <a:r>
              <a:rPr lang="ja-JP" altLang="en-US" sz="5200">
                <a:latin typeface="PingFang TC" panose="020B0400000000000000" pitchFamily="34" charset="-120"/>
                <a:ea typeface="PingFang TC" panose="020B0400000000000000" pitchFamily="34" charset="-120"/>
              </a:rPr>
              <a:t>当参与争论时，在真理中找到温和的信心</a:t>
            </a:r>
            <a:endParaRPr lang="en-US" sz="5200" dirty="0">
              <a:latin typeface="Barlow Medium" pitchFamily="2" charset="77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58183E1-F76A-112F-7380-D06E28FAA9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6275187"/>
            <a:ext cx="9144000" cy="747584"/>
          </a:xfrm>
          <a:effectLst>
            <a:outerShdw blurRad="76200" dist="38100" dir="2700000" algn="tl" rotWithShape="0">
              <a:prstClr val="black">
                <a:alpha val="19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/>
          <a:p>
            <a:pPr algn="r"/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Timothy /</a:t>
            </a:r>
            <a:r>
              <a:rPr lang="ja-JP" altLang="en-US" sz="3600">
                <a:solidFill>
                  <a:schemeClr val="tx1">
                    <a:lumMod val="65000"/>
                    <a:lumOff val="35000"/>
                  </a:schemeClr>
                </a:solidFill>
              </a:rPr>
              <a:t>提摩太后</a:t>
            </a:r>
            <a:r>
              <a:rPr lang="en-US" altLang="ja-JP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2:14-26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441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1342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F7D11-99CE-CD57-02E2-A94E4BCB15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18052"/>
            <a:ext cx="9144000" cy="6370983"/>
          </a:xfrm>
        </p:spPr>
        <p:txBody>
          <a:bodyPr anchor="ctr">
            <a:noAutofit/>
          </a:bodyPr>
          <a:lstStyle/>
          <a:p>
            <a:r>
              <a:rPr lang="en-US" dirty="0">
                <a:latin typeface="Barlow Medium" pitchFamily="2" charset="77"/>
              </a:rPr>
              <a:t>You are God’s,</a:t>
            </a:r>
            <a:br>
              <a:rPr lang="en-US" dirty="0">
                <a:latin typeface="Barlow Medium" pitchFamily="2" charset="77"/>
              </a:rPr>
            </a:br>
            <a:r>
              <a:rPr lang="en-US" dirty="0">
                <a:latin typeface="Barlow Medium" pitchFamily="2" charset="77"/>
              </a:rPr>
              <a:t>so flee unholiness</a:t>
            </a:r>
            <a:br>
              <a:rPr lang="en-US" dirty="0">
                <a:latin typeface="Barlow Medium" pitchFamily="2" charset="77"/>
              </a:rPr>
            </a:br>
            <a:r>
              <a:rPr lang="en-US" dirty="0">
                <a:latin typeface="Barlow Medium" pitchFamily="2" charset="77"/>
              </a:rPr>
              <a:t>and pursue peace</a:t>
            </a:r>
            <a:br>
              <a:rPr lang="en-US" dirty="0">
                <a:latin typeface="Barlow Medium" pitchFamily="2" charset="77"/>
              </a:rPr>
            </a:br>
            <a:br>
              <a:rPr lang="en-US" dirty="0">
                <a:latin typeface="PingFang TC" panose="020B0400000000000000" pitchFamily="34" charset="-120"/>
                <a:ea typeface="PingFang TC" panose="020B0400000000000000" pitchFamily="34" charset="-120"/>
              </a:rPr>
            </a:br>
            <a:r>
              <a:rPr lang="ja-JP" altLang="en-US">
                <a:latin typeface="PingFang TC" panose="020B0400000000000000" pitchFamily="34" charset="-120"/>
                <a:ea typeface="PingFang TC" panose="020B0400000000000000" pitchFamily="34" charset="-120"/>
              </a:rPr>
              <a:t>你属于神</a:t>
            </a:r>
            <a:r>
              <a:rPr lang="zh-CN" altLang="en-US" dirty="0">
                <a:latin typeface="PingFang TC" panose="020B0400000000000000" pitchFamily="34" charset="-120"/>
                <a:ea typeface="PingFang TC" panose="020B0400000000000000" pitchFamily="34" charset="-120"/>
              </a:rPr>
              <a:t>，</a:t>
            </a:r>
            <a:br>
              <a:rPr lang="en-US" altLang="zh-CN" dirty="0">
                <a:latin typeface="PingFang TC" panose="020B0400000000000000" pitchFamily="34" charset="-120"/>
                <a:ea typeface="PingFang TC" panose="020B0400000000000000" pitchFamily="34" charset="-120"/>
              </a:rPr>
            </a:br>
            <a:r>
              <a:rPr lang="zh-CN" altLang="en-US" dirty="0">
                <a:latin typeface="PingFang TC" panose="020B0400000000000000" pitchFamily="34" charset="-120"/>
                <a:ea typeface="PingFang TC" panose="020B0400000000000000" pitchFamily="34" charset="-120"/>
              </a:rPr>
              <a:t>所以要逃避不义，</a:t>
            </a:r>
            <a:br>
              <a:rPr lang="en-US" altLang="zh-CN" dirty="0">
                <a:latin typeface="PingFang TC" panose="020B0400000000000000" pitchFamily="34" charset="-120"/>
                <a:ea typeface="PingFang TC" panose="020B0400000000000000" pitchFamily="34" charset="-120"/>
              </a:rPr>
            </a:br>
            <a:r>
              <a:rPr lang="zh-CN" altLang="en-US" dirty="0">
                <a:latin typeface="PingFang TC" panose="020B0400000000000000" pitchFamily="34" charset="-120"/>
                <a:ea typeface="PingFang TC" panose="020B0400000000000000" pitchFamily="34" charset="-120"/>
              </a:rPr>
              <a:t>追求和平</a:t>
            </a:r>
            <a:endParaRPr lang="en-US" dirty="0">
              <a:latin typeface="PingFang TC" panose="020B0400000000000000" pitchFamily="34" charset="-120"/>
              <a:ea typeface="PingFang TC" panose="020B0400000000000000" pitchFamily="34" charset="-12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3664E4-DC96-D95A-189E-6CF58A8A2D20}"/>
              </a:ext>
            </a:extLst>
          </p:cNvPr>
          <p:cNvSpPr txBox="1"/>
          <p:nvPr/>
        </p:nvSpPr>
        <p:spPr>
          <a:xfrm>
            <a:off x="6092687" y="83488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832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F7D11-99CE-CD57-02E2-A94E4BCB15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30682"/>
            <a:ext cx="9144000" cy="3996635"/>
          </a:xfrm>
        </p:spPr>
        <p:txBody>
          <a:bodyPr anchor="ctr">
            <a:noAutofit/>
          </a:bodyPr>
          <a:lstStyle/>
          <a:p>
            <a:r>
              <a:rPr lang="en-US" dirty="0">
                <a:latin typeface="Barlow Medium" pitchFamily="2" charset="77"/>
              </a:rPr>
              <a:t>Avoid the pull of unholiness, and pursue holy character</a:t>
            </a:r>
            <a:br>
              <a:rPr lang="en-US" dirty="0">
                <a:latin typeface="Barlow Medium" pitchFamily="2" charset="77"/>
              </a:rPr>
            </a:br>
            <a:br>
              <a:rPr lang="en-US" dirty="0">
                <a:latin typeface="PingFang TC" panose="020B0400000000000000" pitchFamily="34" charset="-120"/>
                <a:ea typeface="PingFang TC" panose="020B0400000000000000" pitchFamily="34" charset="-120"/>
              </a:rPr>
            </a:br>
            <a:r>
              <a:rPr lang="zh-CN" altLang="en-US" dirty="0">
                <a:latin typeface="PingFang TC" panose="020B0400000000000000" pitchFamily="34" charset="-120"/>
                <a:ea typeface="PingFang TC" panose="020B0400000000000000" pitchFamily="34" charset="-120"/>
              </a:rPr>
              <a:t>逃避</a:t>
            </a:r>
            <a:r>
              <a:rPr lang="ja-JP" altLang="en-US">
                <a:latin typeface="PingFang TC" panose="020B0400000000000000" pitchFamily="34" charset="-120"/>
                <a:ea typeface="PingFang TC" panose="020B0400000000000000" pitchFamily="34" charset="-120"/>
              </a:rPr>
              <a:t>不义的诱惑，</a:t>
            </a:r>
            <a:br>
              <a:rPr lang="en-US" altLang="ja-JP" dirty="0">
                <a:latin typeface="PingFang TC" panose="020B0400000000000000" pitchFamily="34" charset="-120"/>
                <a:ea typeface="PingFang TC" panose="020B0400000000000000" pitchFamily="34" charset="-120"/>
              </a:rPr>
            </a:br>
            <a:r>
              <a:rPr lang="ja-JP" altLang="en-US">
                <a:latin typeface="PingFang TC" panose="020B0400000000000000" pitchFamily="34" charset="-120"/>
                <a:ea typeface="PingFang TC" panose="020B0400000000000000" pitchFamily="34" charset="-120"/>
              </a:rPr>
              <a:t>追求圣洁的品格</a:t>
            </a:r>
            <a:endParaRPr lang="en-US" dirty="0">
              <a:latin typeface="PingFang TC" panose="020B0400000000000000" pitchFamily="34" charset="-120"/>
              <a:ea typeface="PingFang TC" panose="020B04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2818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F7D11-99CE-CD57-02E2-A94E4BCB15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30682"/>
            <a:ext cx="9144000" cy="3996635"/>
          </a:xfrm>
        </p:spPr>
        <p:txBody>
          <a:bodyPr anchor="ctr">
            <a:noAutofit/>
          </a:bodyPr>
          <a:lstStyle/>
          <a:p>
            <a:r>
              <a:rPr lang="en-US" dirty="0">
                <a:latin typeface="Barlow Medium" pitchFamily="2" charset="77"/>
              </a:rPr>
              <a:t>Avoid the pull of useless arguments, and pursue holy peace</a:t>
            </a:r>
            <a:br>
              <a:rPr lang="en-US" dirty="0">
                <a:latin typeface="Barlow Medium" pitchFamily="2" charset="77"/>
              </a:rPr>
            </a:br>
            <a:br>
              <a:rPr lang="en-US" dirty="0">
                <a:latin typeface="PingFang TC" panose="020B0400000000000000" pitchFamily="34" charset="-120"/>
                <a:ea typeface="PingFang TC" panose="020B0400000000000000" pitchFamily="34" charset="-120"/>
              </a:rPr>
            </a:br>
            <a:r>
              <a:rPr lang="zh-CN" altLang="en-US" dirty="0">
                <a:latin typeface="PingFang TC" panose="020B0400000000000000" pitchFamily="34" charset="-120"/>
                <a:ea typeface="PingFang TC" panose="020B0400000000000000" pitchFamily="34" charset="-120"/>
              </a:rPr>
              <a:t>逃避</a:t>
            </a:r>
            <a:r>
              <a:rPr lang="ja-JP" altLang="en-US">
                <a:latin typeface="PingFang TC" panose="020B0400000000000000" pitchFamily="34" charset="-120"/>
                <a:ea typeface="PingFang TC" panose="020B0400000000000000" pitchFamily="34" charset="-120"/>
              </a:rPr>
              <a:t>无用的争论，</a:t>
            </a:r>
            <a:br>
              <a:rPr lang="en-US" altLang="ja-JP" dirty="0">
                <a:latin typeface="PingFang TC" panose="020B0400000000000000" pitchFamily="34" charset="-120"/>
                <a:ea typeface="PingFang TC" panose="020B0400000000000000" pitchFamily="34" charset="-120"/>
              </a:rPr>
            </a:br>
            <a:r>
              <a:rPr lang="ja-JP" altLang="en-US">
                <a:latin typeface="PingFang TC" panose="020B0400000000000000" pitchFamily="34" charset="-120"/>
                <a:ea typeface="PingFang TC" panose="020B0400000000000000" pitchFamily="34" charset="-120"/>
              </a:rPr>
              <a:t>追求圣洁的和平</a:t>
            </a:r>
            <a:endParaRPr lang="en-US" dirty="0">
              <a:latin typeface="PingFang TC" panose="020B0400000000000000" pitchFamily="34" charset="-120"/>
              <a:ea typeface="PingFang TC" panose="020B04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4575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F7D11-99CE-CD57-02E2-A94E4BCB15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30682"/>
            <a:ext cx="9144000" cy="3996635"/>
          </a:xfrm>
        </p:spPr>
        <p:txBody>
          <a:bodyPr anchor="ctr">
            <a:noAutofit/>
          </a:bodyPr>
          <a:lstStyle/>
          <a:p>
            <a:r>
              <a:rPr lang="en-US" dirty="0">
                <a:latin typeface="Barlow Medium" pitchFamily="2" charset="77"/>
              </a:rPr>
              <a:t>Avoid the pull of unholiness, and pursue holy character</a:t>
            </a:r>
            <a:br>
              <a:rPr lang="en-US" dirty="0">
                <a:latin typeface="Barlow Medium" pitchFamily="2" charset="77"/>
              </a:rPr>
            </a:br>
            <a:br>
              <a:rPr lang="en-US" dirty="0">
                <a:latin typeface="PingFang TC" panose="020B0400000000000000" pitchFamily="34" charset="-120"/>
                <a:ea typeface="PingFang TC" panose="020B0400000000000000" pitchFamily="34" charset="-120"/>
              </a:rPr>
            </a:br>
            <a:r>
              <a:rPr lang="zh-CN" altLang="en-US" dirty="0">
                <a:latin typeface="PingFang TC" panose="020B0400000000000000" pitchFamily="34" charset="-120"/>
                <a:ea typeface="PingFang TC" panose="020B0400000000000000" pitchFamily="34" charset="-120"/>
              </a:rPr>
              <a:t>逃避</a:t>
            </a:r>
            <a:r>
              <a:rPr lang="ja-JP" altLang="en-US">
                <a:latin typeface="PingFang TC" panose="020B0400000000000000" pitchFamily="34" charset="-120"/>
                <a:ea typeface="PingFang TC" panose="020B0400000000000000" pitchFamily="34" charset="-120"/>
              </a:rPr>
              <a:t>不义的诱惑，</a:t>
            </a:r>
            <a:br>
              <a:rPr lang="en-US" altLang="ja-JP" dirty="0">
                <a:latin typeface="PingFang TC" panose="020B0400000000000000" pitchFamily="34" charset="-120"/>
                <a:ea typeface="PingFang TC" panose="020B0400000000000000" pitchFamily="34" charset="-120"/>
              </a:rPr>
            </a:br>
            <a:r>
              <a:rPr lang="ja-JP" altLang="en-US">
                <a:latin typeface="PingFang TC" panose="020B0400000000000000" pitchFamily="34" charset="-120"/>
                <a:ea typeface="PingFang TC" panose="020B0400000000000000" pitchFamily="34" charset="-120"/>
              </a:rPr>
              <a:t>追求圣洁的品格</a:t>
            </a:r>
            <a:endParaRPr lang="en-US" dirty="0">
              <a:latin typeface="PingFang TC" panose="020B0400000000000000" pitchFamily="34" charset="-120"/>
              <a:ea typeface="PingFang TC" panose="020B04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47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82BCBE-CF2A-14A9-1D21-B42976475B3A}"/>
              </a:ext>
            </a:extLst>
          </p:cNvPr>
          <p:cNvSpPr txBox="1"/>
          <p:nvPr/>
        </p:nvSpPr>
        <p:spPr>
          <a:xfrm>
            <a:off x="0" y="412979"/>
            <a:ext cx="12195312" cy="923330"/>
          </a:xfrm>
          <a:prstGeom prst="rect">
            <a:avLst/>
          </a:prstGeom>
          <a:noFill/>
          <a:effectLst>
            <a:outerShdw blurRad="76200" dist="38100" dir="2700000" algn="tl" rotWithShape="0">
              <a:prstClr val="black">
                <a:alpha val="19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5400" dirty="0">
                <a:latin typeface="Barlow Medium" pitchFamily="2" charset="77"/>
              </a:rPr>
              <a:t>AVOID UNHOLINESS </a:t>
            </a:r>
            <a:r>
              <a:rPr lang="en-US" sz="5400" dirty="0">
                <a:latin typeface="PingFang TC" panose="020B0400000000000000" pitchFamily="34" charset="-120"/>
                <a:ea typeface="PingFang TC" panose="020B0400000000000000" pitchFamily="34" charset="-120"/>
              </a:rPr>
              <a:t>/ </a:t>
            </a:r>
            <a:r>
              <a:rPr lang="zh-CN" altLang="en-US" sz="5400" dirty="0">
                <a:latin typeface="PingFang TC" panose="020B0400000000000000" pitchFamily="34" charset="-120"/>
                <a:ea typeface="PingFang TC" panose="020B0400000000000000" pitchFamily="34" charset="-120"/>
              </a:rPr>
              <a:t>逃避</a:t>
            </a:r>
            <a:r>
              <a:rPr lang="ja-JP" altLang="en-US" sz="5400">
                <a:latin typeface="PingFang TC" panose="020B0400000000000000" pitchFamily="34" charset="-120"/>
                <a:ea typeface="PingFang TC" panose="020B0400000000000000" pitchFamily="34" charset="-120"/>
              </a:rPr>
              <a:t>不义</a:t>
            </a:r>
            <a:endParaRPr lang="en-US" sz="5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8E73DC-E434-B1EA-D6F2-2AD33154215D}"/>
              </a:ext>
            </a:extLst>
          </p:cNvPr>
          <p:cNvSpPr txBox="1"/>
          <p:nvPr/>
        </p:nvSpPr>
        <p:spPr>
          <a:xfrm>
            <a:off x="675861" y="1431235"/>
            <a:ext cx="11062252" cy="249299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200" dirty="0">
                <a:latin typeface="Barlow Medium" pitchFamily="2" charset="77"/>
              </a:rPr>
              <a:t>Foundation and Inscription</a:t>
            </a:r>
            <a:r>
              <a:rPr lang="en-US" sz="5200" dirty="0">
                <a:latin typeface="PingFang TC" panose="020B0400000000000000" pitchFamily="34" charset="-120"/>
                <a:ea typeface="PingFang TC" panose="020B0400000000000000" pitchFamily="34" charset="-120"/>
              </a:rPr>
              <a:t> / </a:t>
            </a:r>
            <a:r>
              <a:rPr lang="ja-JP" altLang="en-US" sz="5200">
                <a:latin typeface="PingFang TC" panose="020B0400000000000000" pitchFamily="34" charset="-120"/>
                <a:ea typeface="PingFang TC" panose="020B0400000000000000" pitchFamily="34" charset="-120"/>
              </a:rPr>
              <a:t>基础和铭文</a:t>
            </a:r>
            <a:r>
              <a:rPr lang="en-US" sz="5200" dirty="0">
                <a:latin typeface="Barlow Medium" pitchFamily="2" charset="77"/>
              </a:rPr>
              <a:t> (v. 19)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200" dirty="0">
                <a:latin typeface="Barlow Medium" pitchFamily="2" charset="77"/>
              </a:rPr>
              <a:t>Vessels / </a:t>
            </a:r>
            <a:r>
              <a:rPr lang="ja-JP" altLang="en-US" sz="5200">
                <a:latin typeface="PingFang TC" panose="020B0400000000000000" pitchFamily="34" charset="-120"/>
                <a:ea typeface="PingFang TC" panose="020B0400000000000000" pitchFamily="34" charset="-120"/>
              </a:rPr>
              <a:t>器皿</a:t>
            </a:r>
            <a:r>
              <a:rPr lang="en-US" altLang="ja-JP" sz="5200" dirty="0">
                <a:latin typeface="PingFang TC" panose="020B0400000000000000" pitchFamily="34" charset="-120"/>
                <a:ea typeface="PingFang TC" panose="020B0400000000000000" pitchFamily="34" charset="-120"/>
              </a:rPr>
              <a:t> </a:t>
            </a:r>
            <a:r>
              <a:rPr lang="en-US" sz="5200" dirty="0">
                <a:latin typeface="Barlow Medium" pitchFamily="2" charset="77"/>
              </a:rPr>
              <a:t>(v. 20)</a:t>
            </a:r>
            <a:endParaRPr lang="en-US" sz="5200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58183E1-F76A-112F-7380-D06E28FAA9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6275187"/>
            <a:ext cx="9144000" cy="747584"/>
          </a:xfrm>
          <a:effectLst>
            <a:outerShdw blurRad="76200" dist="38100" dir="2700000" algn="tl" rotWithShape="0">
              <a:prstClr val="black">
                <a:alpha val="19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/>
          <a:p>
            <a:pPr algn="r"/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Timothy /</a:t>
            </a:r>
            <a:r>
              <a:rPr lang="ja-JP" altLang="en-US" sz="3600">
                <a:solidFill>
                  <a:schemeClr val="tx1">
                    <a:lumMod val="65000"/>
                    <a:lumOff val="35000"/>
                  </a:schemeClr>
                </a:solidFill>
              </a:rPr>
              <a:t>提摩太后</a:t>
            </a:r>
            <a:r>
              <a:rPr lang="en-US" altLang="ja-JP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2:14-26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262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82BCBE-CF2A-14A9-1D21-B42976475B3A}"/>
              </a:ext>
            </a:extLst>
          </p:cNvPr>
          <p:cNvSpPr txBox="1"/>
          <p:nvPr/>
        </p:nvSpPr>
        <p:spPr>
          <a:xfrm>
            <a:off x="0" y="412979"/>
            <a:ext cx="12195312" cy="923330"/>
          </a:xfrm>
          <a:prstGeom prst="rect">
            <a:avLst/>
          </a:prstGeom>
          <a:noFill/>
          <a:effectLst>
            <a:outerShdw blurRad="76200" dist="38100" dir="2700000" algn="tl" rotWithShape="0">
              <a:prstClr val="black">
                <a:alpha val="19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5400" dirty="0">
                <a:latin typeface="Barlow Medium" pitchFamily="2" charset="77"/>
              </a:rPr>
              <a:t>AVOID UNHOLINESS </a:t>
            </a:r>
            <a:r>
              <a:rPr lang="en-US" sz="5400" dirty="0">
                <a:latin typeface="PingFang TC" panose="020B0400000000000000" pitchFamily="34" charset="-120"/>
                <a:ea typeface="PingFang TC" panose="020B0400000000000000" pitchFamily="34" charset="-120"/>
              </a:rPr>
              <a:t>/ </a:t>
            </a:r>
            <a:r>
              <a:rPr lang="zh-CN" altLang="en-US" sz="5400" dirty="0">
                <a:latin typeface="PingFang TC" panose="020B0400000000000000" pitchFamily="34" charset="-120"/>
                <a:ea typeface="PingFang TC" panose="020B0400000000000000" pitchFamily="34" charset="-120"/>
              </a:rPr>
              <a:t>逃避</a:t>
            </a:r>
            <a:r>
              <a:rPr lang="ja-JP" altLang="en-US" sz="5400">
                <a:latin typeface="PingFang TC" panose="020B0400000000000000" pitchFamily="34" charset="-120"/>
                <a:ea typeface="PingFang TC" panose="020B0400000000000000" pitchFamily="34" charset="-120"/>
              </a:rPr>
              <a:t>不义</a:t>
            </a:r>
            <a:endParaRPr lang="en-US" sz="5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8E73DC-E434-B1EA-D6F2-2AD33154215D}"/>
              </a:ext>
            </a:extLst>
          </p:cNvPr>
          <p:cNvSpPr txBox="1"/>
          <p:nvPr/>
        </p:nvSpPr>
        <p:spPr>
          <a:xfrm>
            <a:off x="675861" y="1431235"/>
            <a:ext cx="11062252" cy="409342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5200" dirty="0">
                <a:latin typeface="Barlow Medium" pitchFamily="2" charset="77"/>
              </a:rPr>
              <a:t>“The Lord knows those who are his” </a:t>
            </a:r>
            <a:r>
              <a:rPr lang="en-US" sz="5200" dirty="0">
                <a:latin typeface="PingFang TC" panose="020B0400000000000000" pitchFamily="34" charset="-120"/>
                <a:ea typeface="PingFang TC" panose="020B0400000000000000" pitchFamily="34" charset="-120"/>
              </a:rPr>
              <a:t>/ </a:t>
            </a:r>
            <a:r>
              <a:rPr lang="ja-JP" altLang="en-US" sz="5200">
                <a:latin typeface="PingFang TC" panose="020B0400000000000000" pitchFamily="34" charset="-120"/>
                <a:ea typeface="PingFang TC" panose="020B0400000000000000" pitchFamily="34" charset="-120"/>
              </a:rPr>
              <a:t>主认识谁是他的人</a:t>
            </a:r>
            <a:r>
              <a:rPr lang="en-US" sz="5200" dirty="0">
                <a:latin typeface="Barlow Medium" pitchFamily="2" charset="77"/>
              </a:rPr>
              <a:t> (v. 19)</a:t>
            </a:r>
          </a:p>
          <a:p>
            <a:r>
              <a:rPr lang="en-US" sz="5200" dirty="0">
                <a:latin typeface="Barlow Medium" pitchFamily="2" charset="77"/>
              </a:rPr>
              <a:t>“Let everyone who names the name of the Lord depart from iniquity” /</a:t>
            </a:r>
            <a:r>
              <a:rPr lang="ja-JP" altLang="en-US" sz="5200">
                <a:latin typeface="PingFang TC" panose="020B0400000000000000" pitchFamily="34" charset="-120"/>
                <a:ea typeface="PingFang TC" panose="020B0400000000000000" pitchFamily="34" charset="-120"/>
              </a:rPr>
              <a:t> 凡 称呼主名的人总要离开不义</a:t>
            </a:r>
            <a:r>
              <a:rPr lang="en-US" sz="5200" dirty="0">
                <a:latin typeface="Barlow Medium" pitchFamily="2" charset="77"/>
              </a:rPr>
              <a:t> (v. 19)</a:t>
            </a:r>
            <a:endParaRPr lang="en-US" sz="5200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58183E1-F76A-112F-7380-D06E28FAA9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6275187"/>
            <a:ext cx="9144000" cy="747584"/>
          </a:xfrm>
          <a:effectLst>
            <a:outerShdw blurRad="76200" dist="38100" dir="2700000" algn="tl" rotWithShape="0">
              <a:prstClr val="black">
                <a:alpha val="19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/>
          <a:p>
            <a:pPr algn="r"/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Timothy /</a:t>
            </a:r>
            <a:r>
              <a:rPr lang="ja-JP" altLang="en-US" sz="3600">
                <a:solidFill>
                  <a:schemeClr val="tx1">
                    <a:lumMod val="65000"/>
                    <a:lumOff val="35000"/>
                  </a:schemeClr>
                </a:solidFill>
              </a:rPr>
              <a:t>提摩太后</a:t>
            </a:r>
            <a:r>
              <a:rPr lang="en-US" altLang="ja-JP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2:14-26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704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82BCBE-CF2A-14A9-1D21-B42976475B3A}"/>
              </a:ext>
            </a:extLst>
          </p:cNvPr>
          <p:cNvSpPr txBox="1"/>
          <p:nvPr/>
        </p:nvSpPr>
        <p:spPr>
          <a:xfrm>
            <a:off x="0" y="412979"/>
            <a:ext cx="12195312" cy="923330"/>
          </a:xfrm>
          <a:prstGeom prst="rect">
            <a:avLst/>
          </a:prstGeom>
          <a:noFill/>
          <a:effectLst>
            <a:outerShdw blurRad="76200" dist="38100" dir="2700000" algn="tl" rotWithShape="0">
              <a:prstClr val="black">
                <a:alpha val="19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5400" dirty="0">
                <a:latin typeface="Barlow Medium" pitchFamily="2" charset="77"/>
              </a:rPr>
              <a:t>AVOID UNHOLINESS </a:t>
            </a:r>
            <a:r>
              <a:rPr lang="en-US" sz="5400" dirty="0">
                <a:latin typeface="PingFang TC" panose="020B0400000000000000" pitchFamily="34" charset="-120"/>
                <a:ea typeface="PingFang TC" panose="020B0400000000000000" pitchFamily="34" charset="-120"/>
              </a:rPr>
              <a:t>/ </a:t>
            </a:r>
            <a:r>
              <a:rPr lang="zh-CN" altLang="en-US" sz="5400" dirty="0">
                <a:latin typeface="PingFang TC" panose="020B0400000000000000" pitchFamily="34" charset="-120"/>
                <a:ea typeface="PingFang TC" panose="020B0400000000000000" pitchFamily="34" charset="-120"/>
              </a:rPr>
              <a:t>逃避</a:t>
            </a:r>
            <a:r>
              <a:rPr lang="ja-JP" altLang="en-US" sz="5400">
                <a:latin typeface="PingFang TC" panose="020B0400000000000000" pitchFamily="34" charset="-120"/>
                <a:ea typeface="PingFang TC" panose="020B0400000000000000" pitchFamily="34" charset="-120"/>
              </a:rPr>
              <a:t>不义</a:t>
            </a:r>
            <a:endParaRPr lang="en-US" sz="5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8E73DC-E434-B1EA-D6F2-2AD33154215D}"/>
              </a:ext>
            </a:extLst>
          </p:cNvPr>
          <p:cNvSpPr txBox="1"/>
          <p:nvPr/>
        </p:nvSpPr>
        <p:spPr>
          <a:xfrm>
            <a:off x="675861" y="1431235"/>
            <a:ext cx="11062252" cy="329320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endParaRPr lang="en-US" sz="5200" dirty="0">
              <a:latin typeface="Barlow Medium" pitchFamily="2" charset="77"/>
            </a:endParaRPr>
          </a:p>
          <a:p>
            <a:endParaRPr lang="en-US" sz="5200" dirty="0">
              <a:latin typeface="Barlow Medium" pitchFamily="2" charset="77"/>
            </a:endParaRPr>
          </a:p>
          <a:p>
            <a:pPr algn="ctr"/>
            <a:r>
              <a:rPr lang="en-US" sz="5200" dirty="0">
                <a:latin typeface="Barlow Medium" pitchFamily="2" charset="77"/>
              </a:rPr>
              <a:t>Character flows from identity</a:t>
            </a:r>
            <a:endParaRPr lang="en-US" altLang="ja-JP" sz="5200" dirty="0">
              <a:latin typeface="Barlow Medium" pitchFamily="2" charset="77"/>
              <a:ea typeface="PingFang TC" panose="020B0400000000000000" pitchFamily="34" charset="-120"/>
            </a:endParaRPr>
          </a:p>
          <a:p>
            <a:pPr algn="ctr"/>
            <a:r>
              <a:rPr lang="ja-JP" altLang="en-US" sz="5200">
                <a:latin typeface="PingFang TC" panose="020B0400000000000000" pitchFamily="34" charset="-120"/>
                <a:ea typeface="PingFang TC" panose="020B0400000000000000" pitchFamily="34" charset="-120"/>
              </a:rPr>
              <a:t>性格源于身份</a:t>
            </a:r>
            <a:endParaRPr lang="en-US" sz="5200" dirty="0">
              <a:latin typeface="Barlow Medium" pitchFamily="2" charset="77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58183E1-F76A-112F-7380-D06E28FAA9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6275187"/>
            <a:ext cx="9144000" cy="747584"/>
          </a:xfrm>
          <a:effectLst>
            <a:outerShdw blurRad="76200" dist="38100" dir="2700000" algn="tl" rotWithShape="0">
              <a:prstClr val="black">
                <a:alpha val="19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/>
          <a:p>
            <a:pPr algn="r"/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Timothy /</a:t>
            </a:r>
            <a:r>
              <a:rPr lang="ja-JP" altLang="en-US" sz="3600">
                <a:solidFill>
                  <a:schemeClr val="tx1">
                    <a:lumMod val="65000"/>
                    <a:lumOff val="35000"/>
                  </a:schemeClr>
                </a:solidFill>
              </a:rPr>
              <a:t>提摩太后</a:t>
            </a:r>
            <a:r>
              <a:rPr lang="en-US" altLang="ja-JP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2:14-26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720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2730</TotalTime>
  <Words>889</Words>
  <Application>Microsoft Macintosh PowerPoint</Application>
  <PresentationFormat>Widescreen</PresentationFormat>
  <Paragraphs>68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KaiTi</vt:lpstr>
      <vt:lpstr>PingFang TC</vt:lpstr>
      <vt:lpstr>Arial</vt:lpstr>
      <vt:lpstr>Barlow</vt:lpstr>
      <vt:lpstr>Barlow Medium</vt:lpstr>
      <vt:lpstr>Calibri</vt:lpstr>
      <vt:lpstr>Office Theme</vt:lpstr>
      <vt:lpstr>Flee with Confidence  自信地逃避</vt:lpstr>
      <vt:lpstr>2 Timothy /提摩太后 2:14-26</vt:lpstr>
      <vt:lpstr>You are God’s, so flee unholiness and pursue peace  你属于神， 所以要逃避不义， 追求和平</vt:lpstr>
      <vt:lpstr>Avoid the pull of unholiness, and pursue holy character  逃避不义的诱惑， 追求圣洁的品格</vt:lpstr>
      <vt:lpstr>Avoid the pull of useless arguments, and pursue holy peace  逃避无用的争论， 追求圣洁的和平</vt:lpstr>
      <vt:lpstr>Avoid the pull of unholiness, and pursue holy character  逃避不义的诱惑， 追求圣洁的品格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Avoid the pull of useless arguments, and pursue holy peace  逃避无用的争论， 追求圣洁的和平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Jsa</dc:creator>
  <cp:lastModifiedBy>David Jsa</cp:lastModifiedBy>
  <cp:revision>8</cp:revision>
  <dcterms:created xsi:type="dcterms:W3CDTF">2022-11-19T21:24:12Z</dcterms:created>
  <dcterms:modified xsi:type="dcterms:W3CDTF">2023-03-26T00:55:58Z</dcterms:modified>
</cp:coreProperties>
</file>