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1" r:id="rId1"/>
  </p:sldMasterIdLst>
  <p:sldIdLst>
    <p:sldId id="2321" r:id="rId2"/>
    <p:sldId id="2322" r:id="rId3"/>
    <p:sldId id="2323" r:id="rId4"/>
    <p:sldId id="2325" r:id="rId5"/>
    <p:sldId id="2326" r:id="rId6"/>
    <p:sldId id="2327" r:id="rId7"/>
    <p:sldId id="2328" r:id="rId8"/>
    <p:sldId id="2329" r:id="rId9"/>
    <p:sldId id="2262" r:id="rId10"/>
    <p:sldId id="2264" r:id="rId11"/>
    <p:sldId id="2331" r:id="rId12"/>
    <p:sldId id="2332" r:id="rId13"/>
    <p:sldId id="2333" r:id="rId14"/>
    <p:sldId id="2334" r:id="rId15"/>
    <p:sldId id="2335" r:id="rId16"/>
    <p:sldId id="2336" r:id="rId17"/>
    <p:sldId id="2337" r:id="rId18"/>
    <p:sldId id="2338" r:id="rId19"/>
    <p:sldId id="2339" r:id="rId20"/>
    <p:sldId id="2340" r:id="rId21"/>
    <p:sldId id="234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C00"/>
    <a:srgbClr val="D883FF"/>
    <a:srgbClr val="73FEFF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85"/>
    <p:restoredTop sz="96327"/>
  </p:normalViewPr>
  <p:slideViewPr>
    <p:cSldViewPr snapToGrid="0" snapToObjects="1">
      <p:cViewPr varScale="1">
        <p:scale>
          <a:sx n="121" d="100"/>
          <a:sy n="121" d="100"/>
        </p:scale>
        <p:origin x="192" y="2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9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0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植物 的圖片&#10;&#10;自動產生的描述">
            <a:extLst>
              <a:ext uri="{FF2B5EF4-FFF2-40B4-BE49-F238E27FC236}">
                <a16:creationId xmlns:a16="http://schemas.microsoft.com/office/drawing/2014/main" id="{9B7CD214-F9CF-F04E-81CC-8853BD6A9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22CC0E5-EF62-1941-8DFF-2BD32B78068B}"/>
              </a:ext>
            </a:extLst>
          </p:cNvPr>
          <p:cNvSpPr/>
          <p:nvPr/>
        </p:nvSpPr>
        <p:spPr>
          <a:xfrm>
            <a:off x="2547992" y="249620"/>
            <a:ext cx="75720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000" dirty="0">
                <a:effectLst>
                  <a:outerShdw blurRad="50800" dist="76200" algn="ctr" rotWithShape="0">
                    <a:schemeClr val="bg1"/>
                  </a:outerShdw>
                </a:effectLst>
                <a:latin typeface="Heiti SC Medium" pitchFamily="2" charset="-128"/>
                <a:ea typeface="Heiti SC Medium" pitchFamily="2" charset="-128"/>
              </a:rPr>
              <a:t>做主要我做的事</a:t>
            </a:r>
          </a:p>
          <a:p>
            <a:pPr algn="ctr"/>
            <a:r>
              <a:rPr lang="zh-TW" altLang="en-US" sz="4000" dirty="0">
                <a:effectLst>
                  <a:outerShdw blurRad="50800" dist="76200" algn="ctr" rotWithShape="0">
                    <a:schemeClr val="bg1"/>
                  </a:outerShdw>
                </a:effectLst>
                <a:latin typeface="Heiti SC Medium" pitchFamily="2" charset="-128"/>
                <a:ea typeface="Heiti SC Medium" pitchFamily="2" charset="-128"/>
              </a:rPr>
              <a:t>Do what God wants me to do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794DF74-E25C-EC4D-AAE2-02EDB945E98F}"/>
              </a:ext>
            </a:extLst>
          </p:cNvPr>
          <p:cNvSpPr txBox="1"/>
          <p:nvPr/>
        </p:nvSpPr>
        <p:spPr>
          <a:xfrm>
            <a:off x="6334019" y="2286002"/>
            <a:ext cx="3543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TW" altLang="en-US" sz="2800" dirty="0">
                <a:latin typeface="Heiti SC Medium" pitchFamily="2" charset="-128"/>
                <a:ea typeface="Heiti SC Medium" pitchFamily="2" charset="-128"/>
              </a:rPr>
              <a:t>房正豪牧師</a:t>
            </a:r>
            <a:endParaRPr kumimoji="1" lang="en-US" altLang="zh-TW" sz="2800" dirty="0">
              <a:latin typeface="Heiti SC Medium" pitchFamily="2" charset="-128"/>
              <a:ea typeface="Heiti SC Medium" pitchFamily="2" charset="-128"/>
            </a:endParaRPr>
          </a:p>
          <a:p>
            <a:pPr algn="r"/>
            <a:r>
              <a:rPr kumimoji="1" lang="en-US" altLang="zh-TW" sz="2800" dirty="0">
                <a:latin typeface="Heiti SC Medium" pitchFamily="2" charset="-128"/>
                <a:ea typeface="Heiti SC Medium" pitchFamily="2" charset="-128"/>
              </a:rPr>
              <a:t>Rev. Steven Fang</a:t>
            </a:r>
            <a:endParaRPr kumimoji="1" lang="zh-TW" altLang="en-US" sz="28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834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29238" y="612844"/>
            <a:ext cx="9933523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dirty="0">
                <a:latin typeface="+mj-lt"/>
                <a:ea typeface="Heiti SC Medium" pitchFamily="2" charset="-128"/>
              </a:rPr>
              <a:t>申 命 記 </a:t>
            </a:r>
            <a:r>
              <a:rPr kumimoji="1" lang="en-US" altLang="zh-TW" sz="3600" dirty="0">
                <a:latin typeface="+mj-lt"/>
                <a:ea typeface="Heiti SC Medium" pitchFamily="2" charset="-128"/>
              </a:rPr>
              <a:t>Deuteronomy</a:t>
            </a:r>
            <a:r>
              <a:rPr kumimoji="1" lang="zh-TW" altLang="en-US" sz="3600" dirty="0">
                <a:latin typeface="+mj-lt"/>
                <a:ea typeface="Heiti SC Medium" pitchFamily="2" charset="-128"/>
              </a:rPr>
              <a:t> </a:t>
            </a:r>
            <a:r>
              <a:rPr kumimoji="1" lang="en-US" altLang="zh-TW" sz="3600" dirty="0">
                <a:latin typeface="+mj-lt"/>
                <a:ea typeface="Heiti SC Medium" pitchFamily="2" charset="-128"/>
              </a:rPr>
              <a:t>6: 4-7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solidFill>
                  <a:srgbClr val="FFC000"/>
                </a:solidFill>
                <a:latin typeface="+mj-lt"/>
                <a:ea typeface="Heiti SC Medium" pitchFamily="2" charset="-128"/>
              </a:rPr>
              <a:t>4 </a:t>
            </a:r>
            <a:r>
              <a:rPr kumimoji="1" lang="zh-TW" altLang="en-US" sz="3600" dirty="0">
                <a:solidFill>
                  <a:srgbClr val="FFC000"/>
                </a:solidFill>
                <a:latin typeface="+mj-lt"/>
                <a:ea typeface="Heiti SC Medium" pitchFamily="2" charset="-128"/>
              </a:rPr>
              <a:t>以 色 列 阿 ， 你 要 听 ！ 耶 和 华 ─ 我 们 神 是 独 一 的 主 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solidFill>
                  <a:srgbClr val="FFC000"/>
                </a:solidFill>
                <a:latin typeface="+mj-lt"/>
                <a:ea typeface="Heiti SC Medium" pitchFamily="2" charset="-128"/>
              </a:rPr>
              <a:t>5 </a:t>
            </a:r>
            <a:r>
              <a:rPr kumimoji="1" lang="zh-TW" altLang="en-US" sz="3600" dirty="0">
                <a:solidFill>
                  <a:srgbClr val="FFC000"/>
                </a:solidFill>
                <a:latin typeface="+mj-lt"/>
                <a:ea typeface="Heiti SC Medium" pitchFamily="2" charset="-128"/>
              </a:rPr>
              <a:t>你 要 尽 心 、 尽 性 、 尽 力 爱 耶 和 华 ─ 你 的 神 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latin typeface="+mj-lt"/>
                <a:ea typeface="Heiti SC Medium" pitchFamily="2" charset="-128"/>
              </a:rPr>
              <a:t>4 “Listen, Israel! The Lord is our God, the Lord alone. 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latin typeface="+mj-lt"/>
                <a:ea typeface="Heiti SC Medium" pitchFamily="2" charset="-128"/>
              </a:rPr>
              <a:t>5 You are to love the Lord your God with all your heart, all your soul, and all your strength.</a:t>
            </a:r>
            <a:endParaRPr kumimoji="1" lang="en-US" altLang="zh-TW" sz="3200" dirty="0">
              <a:latin typeface="+mj-lt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119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C672FB6-95DE-E546-8DE9-587E99CEA259}"/>
              </a:ext>
            </a:extLst>
          </p:cNvPr>
          <p:cNvSpPr txBox="1"/>
          <p:nvPr/>
        </p:nvSpPr>
        <p:spPr>
          <a:xfrm>
            <a:off x="2305588" y="797510"/>
            <a:ext cx="7980218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爱神：我们全人的情感、意志、理性放在神身上</a:t>
            </a:r>
          </a:p>
          <a:p>
            <a:pPr algn="ctr">
              <a:tabLst>
                <a:tab pos="1330325" algn="l"/>
              </a:tabLst>
            </a:pPr>
            <a:endParaRPr kumimoji="1" lang="zh-TW" altLang="en-US" sz="48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Love your God: We Commit our Emotion, our Will, and our Reason Entirely to Him</a:t>
            </a:r>
          </a:p>
        </p:txBody>
      </p:sp>
    </p:spTree>
    <p:extLst>
      <p:ext uri="{BB962C8B-B14F-4D97-AF65-F5344CB8AC3E}">
        <p14:creationId xmlns:p14="http://schemas.microsoft.com/office/powerpoint/2010/main" val="300673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C672FB6-95DE-E546-8DE9-587E99CEA259}"/>
              </a:ext>
            </a:extLst>
          </p:cNvPr>
          <p:cNvSpPr txBox="1"/>
          <p:nvPr/>
        </p:nvSpPr>
        <p:spPr>
          <a:xfrm>
            <a:off x="2105891" y="2326485"/>
            <a:ext cx="7980218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父母要教导孩子敬畏神</a:t>
            </a:r>
            <a:r>
              <a:rPr kumimoji="1" lang="en-US" altLang="zh-TW" sz="4800" b="1" dirty="0"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Parents must Teach your Children to love God</a:t>
            </a:r>
            <a:endParaRPr kumimoji="1" lang="en-US" altLang="zh-TW" sz="5400" b="1" dirty="0">
              <a:effectLst>
                <a:glow rad="127000">
                  <a:schemeClr val="bg1"/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54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C672FB6-95DE-E546-8DE9-587E99CEA259}"/>
              </a:ext>
            </a:extLst>
          </p:cNvPr>
          <p:cNvSpPr txBox="1"/>
          <p:nvPr/>
        </p:nvSpPr>
        <p:spPr>
          <a:xfrm>
            <a:off x="2105891" y="2326485"/>
            <a:ext cx="7980218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我爱我家同心建造</a:t>
            </a:r>
            <a:endParaRPr kumimoji="1" lang="en-US" altLang="zh-TW" sz="48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I love my Family - United we Build</a:t>
            </a:r>
            <a:endParaRPr kumimoji="1" lang="en-US" altLang="zh-TW" sz="48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166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C672FB6-95DE-E546-8DE9-587E99CEA259}"/>
              </a:ext>
            </a:extLst>
          </p:cNvPr>
          <p:cNvSpPr txBox="1"/>
          <p:nvPr/>
        </p:nvSpPr>
        <p:spPr>
          <a:xfrm>
            <a:off x="2105891" y="2326485"/>
            <a:ext cx="7980218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（二）要爱人如己	</a:t>
            </a:r>
            <a:endParaRPr kumimoji="1" lang="en-US" altLang="zh-TW" sz="48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Love Others as Yourselves</a:t>
            </a:r>
            <a:endParaRPr kumimoji="1" lang="en-US" altLang="zh-TW" sz="5400" b="1" dirty="0">
              <a:effectLst>
                <a:glow rad="127000">
                  <a:schemeClr val="bg1"/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88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29238" y="612844"/>
            <a:ext cx="9933523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dirty="0">
                <a:latin typeface="+mj-lt"/>
                <a:ea typeface="Heiti SC Medium" pitchFamily="2" charset="-128"/>
              </a:rPr>
              <a:t>馬 太 福 音 </a:t>
            </a:r>
            <a:r>
              <a:rPr kumimoji="1" lang="en-US" altLang="zh-TW" sz="3600" dirty="0">
                <a:latin typeface="+mj-lt"/>
                <a:ea typeface="Heiti SC Medium" pitchFamily="2" charset="-128"/>
              </a:rPr>
              <a:t>Matthew 22:39-40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solidFill>
                  <a:srgbClr val="FFC000"/>
                </a:solidFill>
                <a:latin typeface="+mj-lt"/>
                <a:ea typeface="Heiti SC Medium" pitchFamily="2" charset="-128"/>
              </a:rPr>
              <a:t>39 </a:t>
            </a:r>
            <a:r>
              <a:rPr kumimoji="1" lang="zh-TW" altLang="en-US" sz="3600" dirty="0">
                <a:solidFill>
                  <a:srgbClr val="FFC000"/>
                </a:solidFill>
                <a:latin typeface="+mj-lt"/>
                <a:ea typeface="Heiti SC Medium" pitchFamily="2" charset="-128"/>
              </a:rPr>
              <a:t>其 次 也 相 仿 ， 就 是 要 爱 人 如 己 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solidFill>
                  <a:srgbClr val="FFC000"/>
                </a:solidFill>
                <a:latin typeface="+mj-lt"/>
                <a:ea typeface="Heiti SC Medium" pitchFamily="2" charset="-128"/>
              </a:rPr>
              <a:t>40 </a:t>
            </a:r>
            <a:r>
              <a:rPr kumimoji="1" lang="zh-TW" altLang="en-US" sz="3600" dirty="0">
                <a:solidFill>
                  <a:srgbClr val="FFC000"/>
                </a:solidFill>
                <a:latin typeface="+mj-lt"/>
                <a:ea typeface="Heiti SC Medium" pitchFamily="2" charset="-128"/>
              </a:rPr>
              <a:t>这 两 条 诫 命 是 律 法 和 先 知 一 切 道 理 的 总 纲 。</a:t>
            </a:r>
            <a:r>
              <a:rPr kumimoji="1" lang="en-US" altLang="zh-TW" sz="3600" dirty="0">
                <a:latin typeface="+mj-lt"/>
                <a:ea typeface="Heiti SC Medium" pitchFamily="2" charset="-128"/>
              </a:rPr>
              <a:t> 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latin typeface="+mj-lt"/>
                <a:ea typeface="Heiti SC Medium" pitchFamily="2" charset="-128"/>
              </a:rPr>
              <a:t>39 The second is exactly like it: ‘You must love your neighbor as yourself.’ 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latin typeface="+mj-lt"/>
                <a:ea typeface="Heiti SC Medium" pitchFamily="2" charset="-128"/>
              </a:rPr>
              <a:t>40 All the Law and the Prophets depend on these two commandments.”</a:t>
            </a:r>
            <a:endParaRPr kumimoji="1" lang="en-US" altLang="zh-TW" sz="3200" dirty="0">
              <a:latin typeface="+mj-lt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32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29238" y="612844"/>
            <a:ext cx="9933523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dirty="0">
                <a:latin typeface="+mj-lt"/>
                <a:ea typeface="Heiti SC Medium" pitchFamily="2" charset="-128"/>
              </a:rPr>
              <a:t>馬 可 福 音 </a:t>
            </a:r>
            <a:r>
              <a:rPr kumimoji="1" lang="en-US" altLang="zh-TW" sz="3600" dirty="0">
                <a:latin typeface="+mj-lt"/>
                <a:ea typeface="Heiti SC Medium" pitchFamily="2" charset="-128"/>
              </a:rPr>
              <a:t>Mark 11:6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solidFill>
                  <a:srgbClr val="FFC000"/>
                </a:solidFill>
                <a:latin typeface="+mj-lt"/>
                <a:ea typeface="Heiti SC Medium" pitchFamily="2" charset="-128"/>
              </a:rPr>
              <a:t>6 </a:t>
            </a:r>
            <a:r>
              <a:rPr kumimoji="1" lang="zh-TW" altLang="en-US" sz="3600" dirty="0">
                <a:solidFill>
                  <a:srgbClr val="FFC000"/>
                </a:solidFill>
                <a:latin typeface="+mj-lt"/>
                <a:ea typeface="Heiti SC Medium" pitchFamily="2" charset="-128"/>
              </a:rPr>
              <a:t>门 徒 照 着 耶 稣 所 说 的 回 答 ， 那 些 人 就 任 凭 他 们 牵 去 了 。</a:t>
            </a:r>
            <a:endParaRPr kumimoji="1" lang="en-US" altLang="zh-TW" sz="3600" dirty="0">
              <a:solidFill>
                <a:srgbClr val="FFC000"/>
              </a:solidFill>
              <a:latin typeface="+mj-lt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latin typeface="+mj-lt"/>
                <a:ea typeface="Heiti SC Medium" pitchFamily="2" charset="-128"/>
              </a:rPr>
              <a:t> 6 The disciples[b] told them what Jesus had said, and the men[c] let them go.</a:t>
            </a:r>
            <a:endParaRPr kumimoji="1" lang="en-US" altLang="zh-TW" sz="3200" dirty="0">
              <a:latin typeface="+mj-lt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063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C672FB6-95DE-E546-8DE9-587E99CEA259}"/>
              </a:ext>
            </a:extLst>
          </p:cNvPr>
          <p:cNvSpPr txBox="1"/>
          <p:nvPr/>
        </p:nvSpPr>
        <p:spPr>
          <a:xfrm>
            <a:off x="1022131" y="1276771"/>
            <a:ext cx="10147737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（三）说主要我们说的话</a:t>
            </a:r>
            <a:endParaRPr kumimoji="1" lang="en-US" altLang="zh-TW" sz="48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Speak the Words He told Us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800" b="1" dirty="0">
              <a:effectLst>
                <a:glow rad="1270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（要牢记每周金句）</a:t>
            </a:r>
            <a:endParaRPr kumimoji="1" lang="en-US" altLang="zh-TW" sz="48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Memorize the weekly Bible verse</a:t>
            </a:r>
          </a:p>
        </p:txBody>
      </p:sp>
    </p:spTree>
    <p:extLst>
      <p:ext uri="{BB962C8B-B14F-4D97-AF65-F5344CB8AC3E}">
        <p14:creationId xmlns:p14="http://schemas.microsoft.com/office/powerpoint/2010/main" val="96099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29238" y="612844"/>
            <a:ext cx="9933523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dirty="0">
                <a:latin typeface="+mj-lt"/>
                <a:ea typeface="Heiti SC Medium" pitchFamily="2" charset="-128"/>
              </a:rPr>
              <a:t>馬 可 福 音 </a:t>
            </a:r>
            <a:r>
              <a:rPr kumimoji="1" lang="en-US" altLang="zh-TW" sz="3600" dirty="0">
                <a:latin typeface="+mj-lt"/>
                <a:ea typeface="Heiti SC Medium" pitchFamily="2" charset="-128"/>
              </a:rPr>
              <a:t>Mark 11:10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solidFill>
                  <a:srgbClr val="FFC000"/>
                </a:solidFill>
                <a:latin typeface="+mj-lt"/>
                <a:ea typeface="Heiti SC Medium" pitchFamily="2" charset="-128"/>
              </a:rPr>
              <a:t>10 </a:t>
            </a:r>
            <a:r>
              <a:rPr kumimoji="1" lang="zh-TW" altLang="en-US" sz="3600" dirty="0">
                <a:solidFill>
                  <a:srgbClr val="FFC000"/>
                </a:solidFill>
                <a:latin typeface="+mj-lt"/>
                <a:ea typeface="Heiti SC Medium" pitchFamily="2" charset="-128"/>
              </a:rPr>
              <a:t>那 将 要 来 的 我 祖 大 卫 之 国 是 应 当 称 颂 的 ！ 高 高 在 上 和 散 那 ！</a:t>
            </a:r>
            <a:r>
              <a:rPr kumimoji="1" lang="en-US" altLang="zh-TW" sz="3600" dirty="0">
                <a:latin typeface="+mj-lt"/>
                <a:ea typeface="Heiti SC Medium" pitchFamily="2" charset="-128"/>
              </a:rPr>
              <a:t> 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latin typeface="+mj-lt"/>
                <a:ea typeface="Heiti SC Medium" pitchFamily="2" charset="-128"/>
              </a:rPr>
              <a:t>10 How blessed is the coming kingdom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latin typeface="+mj-lt"/>
                <a:ea typeface="Heiti SC Medium" pitchFamily="2" charset="-128"/>
              </a:rPr>
              <a:t>    of our ancestor David!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latin typeface="+mj-lt"/>
                <a:ea typeface="Heiti SC Medium" pitchFamily="2" charset="-128"/>
              </a:rPr>
              <a:t>Hosanna in the highest heaven!”</a:t>
            </a:r>
            <a:endParaRPr kumimoji="1" lang="en-US" altLang="zh-TW" sz="3200" dirty="0">
              <a:latin typeface="+mj-lt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22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29238" y="209083"/>
            <a:ext cx="9933523" cy="6186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dirty="0">
                <a:latin typeface="+mj-lt"/>
                <a:ea typeface="Heiti SC Medium" pitchFamily="2" charset="-128"/>
              </a:rPr>
              <a:t>撒 迦 利 亞 </a:t>
            </a:r>
            <a:r>
              <a:rPr kumimoji="1" lang="en-US" altLang="zh-TW" sz="3600" dirty="0">
                <a:latin typeface="+mj-lt"/>
                <a:ea typeface="Heiti SC Medium" pitchFamily="2" charset="-128"/>
              </a:rPr>
              <a:t>Zechariah 9:9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solidFill>
                  <a:srgbClr val="FFC000"/>
                </a:solidFill>
                <a:latin typeface="+mj-lt"/>
                <a:ea typeface="Heiti SC Medium" pitchFamily="2" charset="-128"/>
              </a:rPr>
              <a:t>9 </a:t>
            </a:r>
            <a:r>
              <a:rPr kumimoji="1" lang="zh-TW" altLang="en-US" sz="3600" dirty="0">
                <a:solidFill>
                  <a:srgbClr val="FFC000"/>
                </a:solidFill>
                <a:latin typeface="+mj-lt"/>
                <a:ea typeface="Heiti SC Medium" pitchFamily="2" charset="-128"/>
              </a:rPr>
              <a:t>锡 安 的 民 哪 ， 应 当 大 大 喜 乐 ； 耶 路 撒 冷 的 民 哪 ， 应 当 欢 呼 。 看 哪 ， 你 的 王 来 到 你 这 里 ！ 他 是 公 义 的 ， 并 且 施 行 拯 救 ， 谦 谦 和 和 地 骑 着 驴 ， 就 是 骑 着 驴 的 驹 子 。</a:t>
            </a:r>
            <a:endParaRPr kumimoji="1" lang="en-US" altLang="zh-TW" sz="3600" dirty="0">
              <a:solidFill>
                <a:srgbClr val="FFC000"/>
              </a:solidFill>
              <a:latin typeface="+mj-lt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600" dirty="0">
                <a:latin typeface="+mj-lt"/>
                <a:ea typeface="Heiti SC Medium" pitchFamily="2" charset="-128"/>
              </a:rPr>
              <a:t>9 “Rejoice greatly, daughter of Zion; cry out, daughter of Jerusalem! Look! Your king is coming to you. He is righteous, and he is able to save. He is humble, and is riding on a colt, the foal of a donkey.</a:t>
            </a:r>
            <a:endParaRPr kumimoji="1" lang="en-US" altLang="zh-TW" sz="3200" dirty="0">
              <a:latin typeface="+mj-lt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481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個人, 舞者, 運動 的圖片&#10;&#10;自動產生的描述">
            <a:extLst>
              <a:ext uri="{FF2B5EF4-FFF2-40B4-BE49-F238E27FC236}">
                <a16:creationId xmlns:a16="http://schemas.microsoft.com/office/drawing/2014/main" id="{BA81BE82-3FE8-EC48-B80A-EA7CCE411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A2EECEF-D586-B146-8E27-85DF973BB6A0}"/>
              </a:ext>
            </a:extLst>
          </p:cNvPr>
          <p:cNvSpPr txBox="1"/>
          <p:nvPr/>
        </p:nvSpPr>
        <p:spPr>
          <a:xfrm>
            <a:off x="1177157" y="3862094"/>
            <a:ext cx="10205545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FF00"/>
                </a:solidFill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主受难周过程</a:t>
            </a:r>
            <a:endParaRPr kumimoji="1" lang="en-US" altLang="zh-TW" sz="3600" b="1" dirty="0">
              <a:solidFill>
                <a:srgbClr val="FFFF00"/>
              </a:solidFill>
              <a:effectLst>
                <a:glow rad="1778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The Passion Week</a:t>
            </a:r>
          </a:p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FF00"/>
                </a:solidFill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周日：光荣进入耶路撒冷</a:t>
            </a:r>
            <a:endParaRPr kumimoji="1" lang="en-US" altLang="zh-TW" sz="3600" b="1" dirty="0">
              <a:solidFill>
                <a:srgbClr val="FFFF00"/>
              </a:solidFill>
              <a:effectLst>
                <a:glow rad="1778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Sunday: Triumphant Entry into Jerusalem</a:t>
            </a:r>
          </a:p>
        </p:txBody>
      </p:sp>
    </p:spTree>
    <p:extLst>
      <p:ext uri="{BB962C8B-B14F-4D97-AF65-F5344CB8AC3E}">
        <p14:creationId xmlns:p14="http://schemas.microsoft.com/office/powerpoint/2010/main" val="3605635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C672FB6-95DE-E546-8DE9-587E99CEA259}"/>
              </a:ext>
            </a:extLst>
          </p:cNvPr>
          <p:cNvSpPr txBox="1"/>
          <p:nvPr/>
        </p:nvSpPr>
        <p:spPr>
          <a:xfrm>
            <a:off x="2390898" y="1269581"/>
            <a:ext cx="7980218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2021 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我爱我家，同心建造。</a:t>
            </a:r>
          </a:p>
          <a:p>
            <a:pPr algn="ctr">
              <a:tabLst>
                <a:tab pos="1330325" algn="l"/>
              </a:tabLst>
            </a:pPr>
            <a:endParaRPr kumimoji="1" lang="zh-TW" altLang="en-US" sz="48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I love my Family - United we Build</a:t>
            </a:r>
          </a:p>
        </p:txBody>
      </p:sp>
    </p:spTree>
    <p:extLst>
      <p:ext uri="{BB962C8B-B14F-4D97-AF65-F5344CB8AC3E}">
        <p14:creationId xmlns:p14="http://schemas.microsoft.com/office/powerpoint/2010/main" val="1470548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C672FB6-95DE-E546-8DE9-587E99CEA259}"/>
              </a:ext>
            </a:extLst>
          </p:cNvPr>
          <p:cNvSpPr txBox="1"/>
          <p:nvPr/>
        </p:nvSpPr>
        <p:spPr>
          <a:xfrm>
            <a:off x="1082566" y="399393"/>
            <a:ext cx="9701048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具体实行</a:t>
            </a:r>
            <a:endParaRPr kumimoji="1" lang="en-US" altLang="zh-TW" sz="36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Implement it Specifically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36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（</a:t>
            </a:r>
            <a:r>
              <a:rPr kumimoji="1" lang="zh-CN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ㄧ）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走主要我走的路</a:t>
            </a:r>
            <a:endParaRPr kumimoji="1" lang="en-US" altLang="zh-TW" sz="44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Tread the Path He instructed Us</a:t>
            </a: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（二）做主要我做的事</a:t>
            </a:r>
            <a:endParaRPr kumimoji="1" lang="en-US" altLang="zh-TW" sz="44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Perform the Deeds He commanded Us</a:t>
            </a: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（三）说主要我说的话</a:t>
            </a:r>
            <a:endParaRPr kumimoji="1" lang="en-US" altLang="zh-TW" sz="44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Speak the Words He told Us</a:t>
            </a:r>
          </a:p>
        </p:txBody>
      </p:sp>
    </p:spTree>
    <p:extLst>
      <p:ext uri="{BB962C8B-B14F-4D97-AF65-F5344CB8AC3E}">
        <p14:creationId xmlns:p14="http://schemas.microsoft.com/office/powerpoint/2010/main" val="303695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個人, 運動, 舞者, 人群 的圖片&#10;&#10;自動產生的描述">
            <a:extLst>
              <a:ext uri="{FF2B5EF4-FFF2-40B4-BE49-F238E27FC236}">
                <a16:creationId xmlns:a16="http://schemas.microsoft.com/office/drawing/2014/main" id="{4752E3FD-FD21-5A4A-9733-EBE03B72A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10" b="2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B363CA4-F566-2449-8C5B-32EFA7EFBA7C}"/>
              </a:ext>
            </a:extLst>
          </p:cNvPr>
          <p:cNvSpPr txBox="1"/>
          <p:nvPr/>
        </p:nvSpPr>
        <p:spPr>
          <a:xfrm>
            <a:off x="1639614" y="4710447"/>
            <a:ext cx="891277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FF00"/>
                </a:solidFill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周一：洁净圣殿</a:t>
            </a:r>
            <a:endParaRPr kumimoji="1" lang="en-US" altLang="zh-TW" sz="3600" b="1" dirty="0">
              <a:solidFill>
                <a:srgbClr val="FFFF00"/>
              </a:solidFill>
              <a:effectLst>
                <a:glow rad="1778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Monday: Cleansing of the Temple</a:t>
            </a:r>
            <a:endParaRPr kumimoji="1" lang="zh-TW" altLang="en-US" sz="3600" b="1" dirty="0">
              <a:effectLst>
                <a:glow rad="1778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76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室內, 舊, 壁爐, 烹飪 的圖片&#10;&#10;自動產生的描述">
            <a:extLst>
              <a:ext uri="{FF2B5EF4-FFF2-40B4-BE49-F238E27FC236}">
                <a16:creationId xmlns:a16="http://schemas.microsoft.com/office/drawing/2014/main" id="{4802A16A-32A6-F040-9793-E8DA0C1F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56"/>
            <a:ext cx="12227476" cy="682534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DB678F3-C1E5-144F-9938-4C54841F924C}"/>
              </a:ext>
            </a:extLst>
          </p:cNvPr>
          <p:cNvSpPr txBox="1"/>
          <p:nvPr/>
        </p:nvSpPr>
        <p:spPr>
          <a:xfrm>
            <a:off x="2250863" y="4552792"/>
            <a:ext cx="73152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FF00"/>
                </a:solidFill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周二：预言灾难</a:t>
            </a:r>
            <a:endParaRPr kumimoji="1" lang="en-US" altLang="zh-TW" sz="3600" b="1" dirty="0">
              <a:solidFill>
                <a:srgbClr val="FFFF00"/>
              </a:solidFill>
              <a:effectLst>
                <a:glow rad="1778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Tuesday: Prophesy of Sufferings</a:t>
            </a:r>
            <a:endParaRPr kumimoji="1" lang="zh-TW" altLang="en-US" sz="3600" b="1" dirty="0">
              <a:effectLst>
                <a:glow rad="1778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68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個人, 人群 的圖片&#10;&#10;自動產生的描述">
            <a:extLst>
              <a:ext uri="{FF2B5EF4-FFF2-40B4-BE49-F238E27FC236}">
                <a16:creationId xmlns:a16="http://schemas.microsoft.com/office/drawing/2014/main" id="{E75E3893-009F-3A4A-9533-9202E2F7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" y="0"/>
            <a:ext cx="12179301" cy="685800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6EB6DE7-FC0E-C145-91D4-D6ED4570A94A}"/>
              </a:ext>
            </a:extLst>
          </p:cNvPr>
          <p:cNvSpPr txBox="1"/>
          <p:nvPr/>
        </p:nvSpPr>
        <p:spPr>
          <a:xfrm>
            <a:off x="1662283" y="4910144"/>
            <a:ext cx="8648365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FF00"/>
                </a:solidFill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周三：在伯大尼被膏</a:t>
            </a:r>
            <a:endParaRPr kumimoji="1" lang="en-US" altLang="zh-TW" sz="3600" b="1" dirty="0">
              <a:solidFill>
                <a:srgbClr val="FFFF00"/>
              </a:solidFill>
              <a:effectLst>
                <a:glow rad="1778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Wednesday: Anointing at Bethany</a:t>
            </a:r>
            <a:endParaRPr kumimoji="1" lang="zh-TW" altLang="en-US" sz="3600" b="1" dirty="0">
              <a:effectLst>
                <a:glow rad="1778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13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數個, 布 的圖片&#10;&#10;自動產生的描述">
            <a:extLst>
              <a:ext uri="{FF2B5EF4-FFF2-40B4-BE49-F238E27FC236}">
                <a16:creationId xmlns:a16="http://schemas.microsoft.com/office/drawing/2014/main" id="{D96CED5F-DB6D-734B-A462-CD3B4F2BA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2A1FBB2-2D11-C049-AD6D-EA36F34F202E}"/>
              </a:ext>
            </a:extLst>
          </p:cNvPr>
          <p:cNvSpPr txBox="1"/>
          <p:nvPr/>
        </p:nvSpPr>
        <p:spPr>
          <a:xfrm>
            <a:off x="2313925" y="4668405"/>
            <a:ext cx="73152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FF00"/>
                </a:solidFill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周四：最后晚餐</a:t>
            </a:r>
            <a:endParaRPr kumimoji="1" lang="en-US" altLang="zh-TW" sz="3600" b="1" dirty="0">
              <a:solidFill>
                <a:srgbClr val="FFFF00"/>
              </a:solidFill>
              <a:effectLst>
                <a:glow rad="1778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Thursday: The Last Supper</a:t>
            </a:r>
            <a:endParaRPr kumimoji="1" lang="zh-TW" altLang="en-US" sz="3600" b="1" dirty="0">
              <a:effectLst>
                <a:glow rad="1778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03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個人, 室外, 人, 人群 的圖片&#10;&#10;自動產生的描述">
            <a:extLst>
              <a:ext uri="{FF2B5EF4-FFF2-40B4-BE49-F238E27FC236}">
                <a16:creationId xmlns:a16="http://schemas.microsoft.com/office/drawing/2014/main" id="{B0B21882-1899-D249-B8DA-F7E9FC720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/>
                    </a14:imgEffect>
                  </a14:imgLayer>
                </a14:imgProps>
              </a:ext>
            </a:extLst>
          </a:blip>
          <a:srcRect b="93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07BA4113-797C-2D49-9F5E-C9DD4AEE1823}"/>
              </a:ext>
            </a:extLst>
          </p:cNvPr>
          <p:cNvSpPr txBox="1"/>
          <p:nvPr/>
        </p:nvSpPr>
        <p:spPr>
          <a:xfrm>
            <a:off x="2271883" y="4784019"/>
            <a:ext cx="73152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FF00"/>
                </a:solidFill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周五：被钉十字架，埋葬</a:t>
            </a:r>
            <a:endParaRPr kumimoji="1" lang="en-US" altLang="zh-TW" sz="3600" b="1" dirty="0">
              <a:solidFill>
                <a:srgbClr val="FFFF00"/>
              </a:solidFill>
              <a:effectLst>
                <a:glow rad="1778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Friday: Crucifixion, Burial</a:t>
            </a:r>
            <a:endParaRPr kumimoji="1" lang="zh-TW" altLang="en-US" sz="3600" b="1" dirty="0">
              <a:effectLst>
                <a:glow rad="1778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752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建築物, 黑暗, 石頭, 巨石 的圖片&#10;&#10;自動產生的描述">
            <a:extLst>
              <a:ext uri="{FF2B5EF4-FFF2-40B4-BE49-F238E27FC236}">
                <a16:creationId xmlns:a16="http://schemas.microsoft.com/office/drawing/2014/main" id="{FAB21F0A-0555-924D-9893-9D08D9143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12183837" cy="685800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09DCE1E-575A-3D43-AA90-B6A2D631503F}"/>
              </a:ext>
            </a:extLst>
          </p:cNvPr>
          <p:cNvSpPr txBox="1"/>
          <p:nvPr/>
        </p:nvSpPr>
        <p:spPr>
          <a:xfrm>
            <a:off x="2434317" y="4592393"/>
            <a:ext cx="73152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FF00"/>
                </a:solidFill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周日：主复活了</a:t>
            </a:r>
            <a:endParaRPr kumimoji="1" lang="en-US" altLang="zh-TW" sz="3600" b="1" dirty="0">
              <a:solidFill>
                <a:srgbClr val="FFFF00"/>
              </a:solidFill>
              <a:effectLst>
                <a:glow rad="1778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effectLst>
                  <a:glow rad="1778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Sunday: The Lord is Risen!</a:t>
            </a:r>
            <a:endParaRPr kumimoji="1" lang="zh-TW" altLang="en-US" sz="3600" b="1" dirty="0">
              <a:effectLst>
                <a:glow rad="177800">
                  <a:schemeClr val="bg1"/>
                </a:glow>
              </a:effectLst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401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2000"/>
                    </a14:imgEffect>
                    <a14:imgEffect>
                      <a14:brightnessContrast contrast="9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C672FB6-95DE-E546-8DE9-587E99CEA259}"/>
              </a:ext>
            </a:extLst>
          </p:cNvPr>
          <p:cNvSpPr txBox="1"/>
          <p:nvPr/>
        </p:nvSpPr>
        <p:spPr>
          <a:xfrm>
            <a:off x="2105891" y="1948112"/>
            <a:ext cx="7980218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（一）做主要我们做的事</a:t>
            </a:r>
            <a:r>
              <a:rPr kumimoji="1" lang="en-US" altLang="zh-TW" sz="4800" b="1" dirty="0">
                <a:effectLst>
                  <a:glow rad="127000">
                    <a:schemeClr val="bg1"/>
                  </a:glow>
                </a:effectLst>
                <a:latin typeface="Heiti SC Medium" pitchFamily="2" charset="-128"/>
                <a:ea typeface="Heiti SC Medium" pitchFamily="2" charset="-128"/>
              </a:rPr>
              <a:t>Perform the Deeds He commanded Us</a:t>
            </a:r>
            <a:endParaRPr kumimoji="1" lang="en-US" altLang="zh-TW" sz="5400" b="1" dirty="0">
              <a:effectLst>
                <a:glow rad="127000">
                  <a:schemeClr val="bg1"/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391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網狀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網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網狀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{E6577B33-B32A-1140-A93D-BE4C3BAD63A4}tf16401378</Template>
  <TotalTime>1822</TotalTime>
  <Words>701</Words>
  <Application>Microsoft Macintosh PowerPoint</Application>
  <PresentationFormat>寬螢幕</PresentationFormat>
  <Paragraphs>67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Heiti SC Medium</vt:lpstr>
      <vt:lpstr>Yu Gothic UI</vt:lpstr>
      <vt:lpstr>Arial</vt:lpstr>
      <vt:lpstr>Century Gothic</vt:lpstr>
      <vt:lpstr>網狀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106</cp:revision>
  <cp:lastPrinted>2021-02-06T13:25:07Z</cp:lastPrinted>
  <dcterms:created xsi:type="dcterms:W3CDTF">2021-01-06T18:08:20Z</dcterms:created>
  <dcterms:modified xsi:type="dcterms:W3CDTF">2021-03-24T12:40:34Z</dcterms:modified>
</cp:coreProperties>
</file>