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048" r:id="rId2"/>
    <p:sldId id="2262" r:id="rId3"/>
    <p:sldId id="2251" r:id="rId4"/>
    <p:sldId id="2264" r:id="rId5"/>
    <p:sldId id="2265" r:id="rId6"/>
    <p:sldId id="2266" r:id="rId7"/>
    <p:sldId id="2256" r:id="rId8"/>
    <p:sldId id="2269" r:id="rId9"/>
    <p:sldId id="2252" r:id="rId10"/>
    <p:sldId id="2270" r:id="rId11"/>
    <p:sldId id="2271" r:id="rId12"/>
    <p:sldId id="2272" r:id="rId13"/>
    <p:sldId id="2273" r:id="rId14"/>
    <p:sldId id="2274" r:id="rId15"/>
    <p:sldId id="2253" r:id="rId16"/>
    <p:sldId id="2275" r:id="rId17"/>
    <p:sldId id="2276" r:id="rId18"/>
    <p:sldId id="2277" r:id="rId19"/>
    <p:sldId id="2278" r:id="rId20"/>
    <p:sldId id="2279" r:id="rId21"/>
    <p:sldId id="2254" r:id="rId22"/>
    <p:sldId id="2281" r:id="rId23"/>
    <p:sldId id="2280" r:id="rId24"/>
    <p:sldId id="2283" r:id="rId25"/>
    <p:sldId id="2282" r:id="rId26"/>
    <p:sldId id="2261" r:id="rId27"/>
    <p:sldId id="2231" r:id="rId28"/>
    <p:sldId id="2284" r:id="rId29"/>
    <p:sldId id="2286" r:id="rId30"/>
    <p:sldId id="226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a:srgbClr val="73FEFF"/>
    <a:srgbClr val="790C00"/>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327"/>
  </p:normalViewPr>
  <p:slideViewPr>
    <p:cSldViewPr snapToGrid="0" snapToObjects="1">
      <p:cViewPr varScale="1">
        <p:scale>
          <a:sx n="101" d="100"/>
          <a:sy n="101" d="100"/>
        </p:scale>
        <p:origin x="200"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3/5/21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3/5/21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3/5/21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3/5/21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天空 的圖片&#10;&#10;自動產生的描述">
            <a:extLst>
              <a:ext uri="{FF2B5EF4-FFF2-40B4-BE49-F238E27FC236}">
                <a16:creationId xmlns:a16="http://schemas.microsoft.com/office/drawing/2014/main" id="{CE64F8E0-FCB6-5B4B-902B-1ADBF2B3B7C1}"/>
              </a:ext>
            </a:extLst>
          </p:cNvPr>
          <p:cNvPicPr>
            <a:picLocks noChangeAspect="1"/>
          </p:cNvPicPr>
          <p:nvPr/>
        </p:nvPicPr>
        <p:blipFill>
          <a:blip r:embed="rId2"/>
          <a:stretch>
            <a:fillRect/>
          </a:stretch>
        </p:blipFill>
        <p:spPr>
          <a:xfrm>
            <a:off x="-113836" y="0"/>
            <a:ext cx="12419671" cy="6858000"/>
          </a:xfrm>
          <a:prstGeom prst="rect">
            <a:avLst/>
          </a:prstGeom>
        </p:spPr>
      </p:pic>
      <p:sp>
        <p:nvSpPr>
          <p:cNvPr id="7" name="文字方塊 6">
            <a:extLst>
              <a:ext uri="{FF2B5EF4-FFF2-40B4-BE49-F238E27FC236}">
                <a16:creationId xmlns:a16="http://schemas.microsoft.com/office/drawing/2014/main" id="{07E19EB3-097C-2B4F-B97A-254941E850FD}"/>
              </a:ext>
            </a:extLst>
          </p:cNvPr>
          <p:cNvSpPr txBox="1"/>
          <p:nvPr/>
        </p:nvSpPr>
        <p:spPr>
          <a:xfrm>
            <a:off x="7637604" y="5451323"/>
            <a:ext cx="4441876" cy="1077218"/>
          </a:xfrm>
          <a:prstGeom prst="rect">
            <a:avLst/>
          </a:prstGeom>
          <a:noFill/>
        </p:spPr>
        <p:txBody>
          <a:bodyPr wrap="square" rtlCol="0">
            <a:spAutoFit/>
          </a:bodyPr>
          <a:lstStyle/>
          <a:p>
            <a:pPr algn="ctr"/>
            <a:r>
              <a:rPr kumimoji="1" lang="zh-TW" altLang="en-US" sz="3200" dirty="0">
                <a:solidFill>
                  <a:schemeClr val="bg1"/>
                </a:solidFill>
                <a:latin typeface="Heiti SC Medium" pitchFamily="2" charset="-128"/>
                <a:ea typeface="Heiti SC Medium" pitchFamily="2" charset="-128"/>
              </a:rPr>
              <a:t>房正豪牧師</a:t>
            </a:r>
            <a:endParaRPr kumimoji="1" lang="en-US" altLang="zh-TW" sz="3200" dirty="0">
              <a:solidFill>
                <a:schemeClr val="bg1"/>
              </a:solidFill>
              <a:latin typeface="Heiti SC Medium" pitchFamily="2" charset="-128"/>
              <a:ea typeface="Heiti SC Medium" pitchFamily="2" charset="-128"/>
            </a:endParaRPr>
          </a:p>
          <a:p>
            <a:pPr algn="ctr"/>
            <a:r>
              <a:rPr kumimoji="1" lang="en-US" altLang="zh-TW" sz="3200" dirty="0">
                <a:solidFill>
                  <a:schemeClr val="bg1"/>
                </a:solidFill>
                <a:latin typeface="Heiti SC Medium" pitchFamily="2" charset="-128"/>
                <a:ea typeface="Heiti SC Medium" pitchFamily="2" charset="-128"/>
              </a:rPr>
              <a:t>Rev. Steven Fang</a:t>
            </a:r>
            <a:endParaRPr kumimoji="1" lang="zh-TW" altLang="en-US" sz="3200" dirty="0">
              <a:solidFill>
                <a:schemeClr val="bg1"/>
              </a:solidFill>
              <a:latin typeface="Heiti SC Medium" pitchFamily="2" charset="-128"/>
              <a:ea typeface="Heiti SC Medium" pitchFamily="2" charset="-128"/>
            </a:endParaRPr>
          </a:p>
        </p:txBody>
      </p:sp>
    </p:spTree>
    <p:extLst>
      <p:ext uri="{BB962C8B-B14F-4D97-AF65-F5344CB8AC3E}">
        <p14:creationId xmlns:p14="http://schemas.microsoft.com/office/powerpoint/2010/main" val="3194154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上 </a:t>
            </a:r>
            <a:r>
              <a:rPr kumimoji="1" lang="en-US" altLang="zh-TW" sz="3600" dirty="0">
                <a:latin typeface="+mj-lt"/>
                <a:ea typeface="Heiti SC Medium" pitchFamily="2" charset="-128"/>
              </a:rPr>
              <a:t>1 Kings 17: 17</a:t>
            </a:r>
          </a:p>
          <a:p>
            <a:pPr>
              <a:tabLst>
                <a:tab pos="1330325" algn="l"/>
              </a:tabLst>
            </a:pPr>
            <a:r>
              <a:rPr kumimoji="1" lang="en-US" altLang="zh-TW" sz="3600" dirty="0">
                <a:solidFill>
                  <a:srgbClr val="FFC000"/>
                </a:solidFill>
                <a:latin typeface="+mj-lt"/>
                <a:ea typeface="Heiti SC Medium" pitchFamily="2" charset="-128"/>
              </a:rPr>
              <a:t>17 </a:t>
            </a:r>
            <a:r>
              <a:rPr kumimoji="1" lang="zh-TW" altLang="en-US" sz="3600" dirty="0">
                <a:solidFill>
                  <a:srgbClr val="FFC000"/>
                </a:solidFill>
                <a:latin typeface="+mj-lt"/>
                <a:ea typeface="Heiti SC Medium" pitchFamily="2" charset="-128"/>
              </a:rPr>
              <a:t>这 事 以 後 ， 作 那 家 主 母 的 妇 人 ， 他 儿 子 病 了 ； 病 得 甚 重 ， 以 致 身 无 气 息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17 Sometime later, the son of the woman who owned the house became ill. In fact, his illness became so severe that he died.</a:t>
            </a:r>
            <a:endParaRPr kumimoji="1" lang="zh-TW" altLang="en-US" sz="3600" dirty="0">
              <a:latin typeface="+mj-lt"/>
              <a:ea typeface="Heiti SC Medium" pitchFamily="2" charset="-128"/>
            </a:endParaRPr>
          </a:p>
        </p:txBody>
      </p:sp>
    </p:spTree>
    <p:extLst>
      <p:ext uri="{BB962C8B-B14F-4D97-AF65-F5344CB8AC3E}">
        <p14:creationId xmlns:p14="http://schemas.microsoft.com/office/powerpoint/2010/main" val="354762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上 </a:t>
            </a:r>
            <a:r>
              <a:rPr kumimoji="1" lang="en-US" altLang="zh-TW" sz="3600" dirty="0">
                <a:latin typeface="+mj-lt"/>
                <a:ea typeface="Heiti SC Medium" pitchFamily="2" charset="-128"/>
              </a:rPr>
              <a:t>1 Kings 17: 18</a:t>
            </a:r>
          </a:p>
          <a:p>
            <a:pPr>
              <a:tabLst>
                <a:tab pos="1330325" algn="l"/>
              </a:tabLst>
            </a:pPr>
            <a:r>
              <a:rPr kumimoji="1" lang="en-US" altLang="zh-TW" sz="3600" dirty="0">
                <a:solidFill>
                  <a:srgbClr val="FFC000"/>
                </a:solidFill>
                <a:latin typeface="+mj-lt"/>
                <a:ea typeface="Heiti SC Medium" pitchFamily="2" charset="-128"/>
              </a:rPr>
              <a:t>18 </a:t>
            </a:r>
            <a:r>
              <a:rPr kumimoji="1" lang="zh-TW" altLang="en-US" sz="3600" dirty="0">
                <a:solidFill>
                  <a:srgbClr val="FFC000"/>
                </a:solidFill>
                <a:latin typeface="+mj-lt"/>
                <a:ea typeface="Heiti SC Medium" pitchFamily="2" charset="-128"/>
              </a:rPr>
              <a:t>妇 人 对 以 利 亚 说 ： 神 人 哪 ， 我 与 你 何 干 ？ 你 竟 到 我 这 里 来 ， 使 神 想 念 我 的 罪 ， 以 致 我 的 儿 子 死 呢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18 “What do we have in common, you man of God?” she accused Elijah. “You came to me so you could uncover my guilt! And you’re responsible for the death of my son!”</a:t>
            </a:r>
            <a:endParaRPr kumimoji="1" lang="en-US" altLang="zh-TW" sz="3600" dirty="0">
              <a:latin typeface="+mj-lt"/>
              <a:ea typeface="Yu Gothic UI" panose="020B0500000000000000" pitchFamily="34" charset="-128"/>
            </a:endParaRPr>
          </a:p>
        </p:txBody>
      </p:sp>
    </p:spTree>
    <p:extLst>
      <p:ext uri="{BB962C8B-B14F-4D97-AF65-F5344CB8AC3E}">
        <p14:creationId xmlns:p14="http://schemas.microsoft.com/office/powerpoint/2010/main" val="3577495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上 </a:t>
            </a:r>
            <a:r>
              <a:rPr kumimoji="1" lang="en-US" altLang="zh-TW" sz="3600" dirty="0">
                <a:latin typeface="+mj-lt"/>
                <a:ea typeface="Heiti SC Medium" pitchFamily="2" charset="-128"/>
              </a:rPr>
              <a:t>1 Kings 17: 21</a:t>
            </a:r>
          </a:p>
          <a:p>
            <a:pPr>
              <a:tabLst>
                <a:tab pos="1330325" algn="l"/>
              </a:tabLst>
            </a:pPr>
            <a:r>
              <a:rPr kumimoji="1" lang="en-US" altLang="zh-TW" sz="3600" dirty="0">
                <a:solidFill>
                  <a:srgbClr val="FFC000"/>
                </a:solidFill>
                <a:latin typeface="+mj-lt"/>
                <a:ea typeface="Heiti SC Medium" pitchFamily="2" charset="-128"/>
              </a:rPr>
              <a:t>21 </a:t>
            </a:r>
            <a:r>
              <a:rPr kumimoji="1" lang="zh-TW" altLang="en-US" sz="3600" dirty="0">
                <a:solidFill>
                  <a:srgbClr val="FFC000"/>
                </a:solidFill>
                <a:latin typeface="+mj-lt"/>
                <a:ea typeface="Heiti SC Medium" pitchFamily="2" charset="-128"/>
              </a:rPr>
              <a:t>以 利 亚 三 次 伏 在 孩 子 的 身 上 ， 求 告 耶 和 华 说 ： 耶 和 华 ─ 我 的 神 啊 ， 求 你 使 这 孩 子 的 灵 魂 仍 入 他 的 身 体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21 Then he stretched himself three times and cried out to the Lord, “Lord my God, please cause the soul of this little boy to return to him.”</a:t>
            </a:r>
            <a:endParaRPr kumimoji="1" lang="en-US" altLang="zh-TW" sz="3600" dirty="0">
              <a:latin typeface="+mj-lt"/>
              <a:ea typeface="Yu Gothic UI" panose="020B0500000000000000" pitchFamily="34" charset="-128"/>
            </a:endParaRPr>
          </a:p>
        </p:txBody>
      </p:sp>
    </p:spTree>
    <p:extLst>
      <p:ext uri="{BB962C8B-B14F-4D97-AF65-F5344CB8AC3E}">
        <p14:creationId xmlns:p14="http://schemas.microsoft.com/office/powerpoint/2010/main" val="935797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上 </a:t>
            </a:r>
            <a:r>
              <a:rPr kumimoji="1" lang="en-US" altLang="zh-TW" sz="3600" dirty="0">
                <a:latin typeface="+mj-lt"/>
                <a:ea typeface="Heiti SC Medium" pitchFamily="2" charset="-128"/>
              </a:rPr>
              <a:t>1 Kings 17: 22</a:t>
            </a:r>
          </a:p>
          <a:p>
            <a:pPr>
              <a:tabLst>
                <a:tab pos="1330325" algn="l"/>
              </a:tabLst>
            </a:pPr>
            <a:r>
              <a:rPr kumimoji="1" lang="en-US" altLang="zh-TW" sz="3600" dirty="0">
                <a:solidFill>
                  <a:srgbClr val="FFC000"/>
                </a:solidFill>
                <a:latin typeface="+mj-lt"/>
                <a:ea typeface="Heiti SC Medium" pitchFamily="2" charset="-128"/>
              </a:rPr>
              <a:t>22 </a:t>
            </a:r>
            <a:r>
              <a:rPr kumimoji="1" lang="zh-TW" altLang="en-US" sz="3600" dirty="0">
                <a:solidFill>
                  <a:srgbClr val="FFC000"/>
                </a:solidFill>
                <a:latin typeface="+mj-lt"/>
                <a:ea typeface="Heiti SC Medium" pitchFamily="2" charset="-128"/>
              </a:rPr>
              <a:t>耶 和 华 应 允 以 利 亚 的 话 ， 孩 子 的 灵 魂 仍 入 他 的 身 体 ， 他 就 活 了 。</a:t>
            </a:r>
          </a:p>
          <a:p>
            <a:pPr>
              <a:tabLst>
                <a:tab pos="1330325" algn="l"/>
              </a:tabLst>
            </a:pPr>
            <a:r>
              <a:rPr kumimoji="1" lang="en-US" altLang="zh-TW" sz="3600" dirty="0">
                <a:latin typeface="+mj-lt"/>
                <a:ea typeface="Heiti SC Medium" pitchFamily="2" charset="-128"/>
              </a:rPr>
              <a:t>22 The Lord listened to Elijah, and the soul of the little boy returned to him, and he revived. </a:t>
            </a:r>
            <a:endParaRPr kumimoji="1" lang="en-US" altLang="zh-TW" sz="3600" dirty="0">
              <a:latin typeface="+mj-lt"/>
              <a:ea typeface="Yu Gothic UI" panose="020B0500000000000000" pitchFamily="34" charset="-128"/>
            </a:endParaRPr>
          </a:p>
        </p:txBody>
      </p:sp>
    </p:spTree>
    <p:extLst>
      <p:ext uri="{BB962C8B-B14F-4D97-AF65-F5344CB8AC3E}">
        <p14:creationId xmlns:p14="http://schemas.microsoft.com/office/powerpoint/2010/main" val="3722975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上 </a:t>
            </a:r>
            <a:r>
              <a:rPr kumimoji="1" lang="en-US" altLang="zh-TW" sz="3600" dirty="0">
                <a:latin typeface="+mj-lt"/>
                <a:ea typeface="Heiti SC Medium" pitchFamily="2" charset="-128"/>
              </a:rPr>
              <a:t>1 Kings 17: 24</a:t>
            </a:r>
          </a:p>
          <a:p>
            <a:pPr>
              <a:tabLst>
                <a:tab pos="1330325" algn="l"/>
              </a:tabLst>
            </a:pPr>
            <a:r>
              <a:rPr kumimoji="1" lang="en-US" altLang="zh-TW" sz="3600" dirty="0">
                <a:solidFill>
                  <a:srgbClr val="FFC000"/>
                </a:solidFill>
                <a:latin typeface="+mj-lt"/>
                <a:ea typeface="Heiti SC Medium" pitchFamily="2" charset="-128"/>
              </a:rPr>
              <a:t>24 </a:t>
            </a:r>
            <a:r>
              <a:rPr kumimoji="1" lang="zh-TW" altLang="en-US" sz="3600" dirty="0">
                <a:solidFill>
                  <a:srgbClr val="FFC000"/>
                </a:solidFill>
                <a:latin typeface="+mj-lt"/>
                <a:ea typeface="Heiti SC Medium" pitchFamily="2" charset="-128"/>
              </a:rPr>
              <a:t>妇 人 对 以 利 亚 说 ： 现 在 我 知 道 你 是 神 人 ， 耶 和 华 藉 你 口 所 说 的 话 是 真 的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24 The woman responded to Elijah, “Now at last I’ve really learned that you are a man of God and that what you have to say about the Lord is the truth.”</a:t>
            </a:r>
            <a:endParaRPr kumimoji="1" lang="en-US" altLang="zh-TW" sz="3600" dirty="0">
              <a:latin typeface="+mj-lt"/>
              <a:ea typeface="Yu Gothic UI" panose="020B0500000000000000" pitchFamily="34" charset="-128"/>
            </a:endParaRPr>
          </a:p>
        </p:txBody>
      </p:sp>
    </p:spTree>
    <p:extLst>
      <p:ext uri="{BB962C8B-B14F-4D97-AF65-F5344CB8AC3E}">
        <p14:creationId xmlns:p14="http://schemas.microsoft.com/office/powerpoint/2010/main" val="118740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brightnessContrast bright="-73000"/>
                    </a14:imgEffect>
                  </a14:imgLayer>
                </a14:imgProps>
              </a:ext>
            </a:extLst>
          </a:blip>
          <a:stretch/>
        </a:blipFill>
        <a:effectLst/>
      </p:bgPr>
    </p:bg>
    <p:spTree>
      <p:nvGrpSpPr>
        <p:cNvPr id="1" name=""/>
        <p:cNvGrpSpPr/>
        <p:nvPr/>
      </p:nvGrpSpPr>
      <p:grpSpPr>
        <a:xfrm>
          <a:off x="0" y="0"/>
          <a:ext cx="0" cy="0"/>
          <a:chOff x="0" y="0"/>
          <a:chExt cx="0" cy="0"/>
        </a:xfrm>
      </p:grpSpPr>
      <p:pic>
        <p:nvPicPr>
          <p:cNvPr id="5" name="圖片 4" descr="一張含有 文字, 大自然 的圖片&#10;&#10;自動產生的描述">
            <a:extLst>
              <a:ext uri="{FF2B5EF4-FFF2-40B4-BE49-F238E27FC236}">
                <a16:creationId xmlns:a16="http://schemas.microsoft.com/office/drawing/2014/main" id="{8AF25372-378F-F24F-9E3E-5DD2A6E9A77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5000"/>
                    </a14:imgEffect>
                  </a14:imgLayer>
                </a14:imgProps>
              </a:ext>
            </a:extLst>
          </a:blip>
          <a:srcRect t="6749"/>
          <a:stretch/>
        </p:blipFill>
        <p:spPr>
          <a:xfrm>
            <a:off x="0" y="0"/>
            <a:ext cx="12192000" cy="6858000"/>
          </a:xfrm>
          <a:prstGeom prst="rect">
            <a:avLst/>
          </a:prstGeom>
        </p:spPr>
      </p:pic>
      <p:sp>
        <p:nvSpPr>
          <p:cNvPr id="3" name="文字方塊 2">
            <a:extLst>
              <a:ext uri="{FF2B5EF4-FFF2-40B4-BE49-F238E27FC236}">
                <a16:creationId xmlns:a16="http://schemas.microsoft.com/office/drawing/2014/main" id="{328375E2-9C16-DF47-9C21-6BFF1251B7CB}"/>
              </a:ext>
            </a:extLst>
          </p:cNvPr>
          <p:cNvSpPr txBox="1"/>
          <p:nvPr/>
        </p:nvSpPr>
        <p:spPr>
          <a:xfrm>
            <a:off x="1171330" y="4778826"/>
            <a:ext cx="984934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（第三場景）迦密山上生死大戰</a:t>
            </a:r>
            <a:endParaRPr kumimoji="1" lang="en-US" altLang="zh-TW" sz="3600" b="1" dirty="0">
              <a:latin typeface="Heiti SC Medium" pitchFamily="2" charset="-128"/>
              <a:ea typeface="Heiti SC Medium" pitchFamily="2" charset="-128"/>
            </a:endParaRPr>
          </a:p>
          <a:p>
            <a:pPr algn="ctr">
              <a:tabLst>
                <a:tab pos="1330325" algn="l"/>
              </a:tabLst>
            </a:pPr>
            <a:r>
              <a:rPr kumimoji="1" lang="en-US" altLang="zh-TW" sz="3600" b="1" dirty="0">
                <a:latin typeface="Heiti SC Medium" pitchFamily="2" charset="-128"/>
                <a:ea typeface="Heiti SC Medium" pitchFamily="2" charset="-128"/>
              </a:rPr>
              <a:t>(Scene 3)  Life and death war at Mount Carmel.</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4724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上 </a:t>
            </a:r>
            <a:r>
              <a:rPr kumimoji="1" lang="en-US" altLang="zh-TW" sz="3600" dirty="0">
                <a:latin typeface="+mj-lt"/>
                <a:ea typeface="Heiti SC Medium" pitchFamily="2" charset="-128"/>
              </a:rPr>
              <a:t>1 Kings 18:17</a:t>
            </a:r>
          </a:p>
          <a:p>
            <a:pPr>
              <a:tabLst>
                <a:tab pos="1330325" algn="l"/>
              </a:tabLst>
            </a:pPr>
            <a:r>
              <a:rPr kumimoji="1" lang="en-US" altLang="zh-TW" sz="3600" dirty="0">
                <a:solidFill>
                  <a:srgbClr val="FFC000"/>
                </a:solidFill>
                <a:latin typeface="+mj-lt"/>
                <a:ea typeface="Heiti SC Medium" pitchFamily="2" charset="-128"/>
              </a:rPr>
              <a:t>17 </a:t>
            </a:r>
            <a:r>
              <a:rPr kumimoji="1" lang="zh-TW" altLang="en-US" sz="3600" dirty="0">
                <a:solidFill>
                  <a:srgbClr val="FFC000"/>
                </a:solidFill>
                <a:latin typeface="+mj-lt"/>
                <a:ea typeface="Heiti SC Medium" pitchFamily="2" charset="-128"/>
              </a:rPr>
              <a:t>亚 哈 见 了 以 利 亚 ， 便 说 ： 使 以 色 列 遭 灾 的 就 是 你 麽 ？</a:t>
            </a:r>
          </a:p>
          <a:p>
            <a:pPr>
              <a:tabLst>
                <a:tab pos="1330325" algn="l"/>
              </a:tabLst>
            </a:pPr>
            <a:r>
              <a:rPr kumimoji="1" lang="en-US" altLang="zh-TW" sz="3600" dirty="0">
                <a:latin typeface="+mj-lt"/>
                <a:ea typeface="Heiti SC Medium" pitchFamily="2" charset="-128"/>
              </a:rPr>
              <a:t>17 When Ahab saw Elijah, Ahab asked him, “Is it really you, you destroyer of Israel”</a:t>
            </a:r>
          </a:p>
        </p:txBody>
      </p:sp>
    </p:spTree>
    <p:extLst>
      <p:ext uri="{BB962C8B-B14F-4D97-AF65-F5344CB8AC3E}">
        <p14:creationId xmlns:p14="http://schemas.microsoft.com/office/powerpoint/2010/main" val="4216466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18:18</a:t>
            </a:r>
          </a:p>
          <a:p>
            <a:pPr>
              <a:tabLst>
                <a:tab pos="1330325" algn="l"/>
              </a:tabLst>
            </a:pPr>
            <a:r>
              <a:rPr kumimoji="1" lang="en-US" altLang="zh-TW" sz="3600" b="1" dirty="0">
                <a:solidFill>
                  <a:srgbClr val="FFC000"/>
                </a:solidFill>
                <a:latin typeface="Heiti SC Medium" pitchFamily="2" charset="-128"/>
                <a:ea typeface="Heiti SC Medium" pitchFamily="2" charset="-128"/>
              </a:rPr>
              <a:t>18 </a:t>
            </a:r>
            <a:r>
              <a:rPr kumimoji="1" lang="zh-TW" altLang="en-US" sz="3600" b="1" dirty="0">
                <a:solidFill>
                  <a:srgbClr val="FFC000"/>
                </a:solidFill>
                <a:latin typeface="Heiti SC Medium" pitchFamily="2" charset="-128"/>
                <a:ea typeface="Heiti SC Medium" pitchFamily="2" charset="-128"/>
              </a:rPr>
              <a:t>以 利 亚 说 ： 使 以 色 列 遭 灾 的 不 是 我 ， 乃 是 你 和 你 父 家 ； 因 为 你 们 离 弃 耶 和 华 的 诫 命 ， 去 随 从 巴 力 。</a:t>
            </a:r>
            <a:endParaRPr kumimoji="1" lang="en-US" altLang="zh-TW" sz="3600" b="1" dirty="0">
              <a:solidFill>
                <a:srgbClr val="FFC000"/>
              </a:solidFill>
              <a:latin typeface="Heiti SC Medium" pitchFamily="2" charset="-128"/>
              <a:ea typeface="Heiti SC Medium" pitchFamily="2" charset="-128"/>
            </a:endParaRPr>
          </a:p>
          <a:p>
            <a:pPr>
              <a:tabLst>
                <a:tab pos="1330325" algn="l"/>
              </a:tabLst>
            </a:pPr>
            <a:r>
              <a:rPr kumimoji="1" lang="en-US" altLang="zh-TW" sz="3600" dirty="0">
                <a:latin typeface="+mj-lt"/>
                <a:ea typeface="Heiti SC Medium" pitchFamily="2" charset="-128"/>
              </a:rPr>
              <a:t>18 But Elijah replied, “I’m no destroyer of Israel. But you and your ancestor’s household have been doing that, because you have abandoned the Lord’s commandments and have followed the Baals. </a:t>
            </a:r>
            <a:endParaRPr kumimoji="1" lang="en-US" altLang="zh-TW" sz="3600" dirty="0">
              <a:latin typeface="+mj-lt"/>
              <a:ea typeface="Yu Gothic UI" panose="020B0500000000000000" pitchFamily="34" charset="-128"/>
            </a:endParaRPr>
          </a:p>
        </p:txBody>
      </p:sp>
    </p:spTree>
    <p:extLst>
      <p:ext uri="{BB962C8B-B14F-4D97-AF65-F5344CB8AC3E}">
        <p14:creationId xmlns:p14="http://schemas.microsoft.com/office/powerpoint/2010/main" val="2604920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243512"/>
            <a:ext cx="9933523" cy="63709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18:36</a:t>
            </a:r>
          </a:p>
          <a:p>
            <a:pPr>
              <a:tabLst>
                <a:tab pos="1330325" algn="l"/>
              </a:tabLst>
            </a:pPr>
            <a:r>
              <a:rPr kumimoji="1" lang="en-US" altLang="zh-TW" sz="3600" b="1" dirty="0">
                <a:solidFill>
                  <a:srgbClr val="FFC000"/>
                </a:solidFill>
                <a:latin typeface="Heiti SC Medium" pitchFamily="2" charset="-128"/>
                <a:ea typeface="Heiti SC Medium" pitchFamily="2" charset="-128"/>
              </a:rPr>
              <a:t>36 </a:t>
            </a:r>
            <a:r>
              <a:rPr kumimoji="1" lang="zh-TW" altLang="en-US" sz="3600" b="1" dirty="0">
                <a:solidFill>
                  <a:srgbClr val="FFC000"/>
                </a:solidFill>
                <a:latin typeface="Heiti SC Medium" pitchFamily="2" charset="-128"/>
                <a:ea typeface="Heiti SC Medium" pitchFamily="2" charset="-128"/>
              </a:rPr>
              <a:t>到 了 献 晚 祭 的 时 候 ， 先 知 以 利 亚 近 前 来 ， 说 ： 亚 伯 拉 罕 、 以 撒 、 以 色 列 的 神 ， 耶 和 华 啊 ， 求 你 今 日 使 人 知 道 你 是 以 色 列 的 神 ， 也 知 道 我 是 你 的 仆 人 ， 又 是 奉 你 的 命 行 这 一 切 事 。</a:t>
            </a:r>
            <a:endParaRPr kumimoji="1" lang="en-US" altLang="zh-TW" sz="3600" b="1" dirty="0">
              <a:solidFill>
                <a:srgbClr val="FFC000"/>
              </a:solidFill>
              <a:latin typeface="Heiti SC Medium" pitchFamily="2" charset="-128"/>
              <a:ea typeface="Heiti SC Medium" pitchFamily="2" charset="-128"/>
            </a:endParaRPr>
          </a:p>
          <a:p>
            <a:pPr>
              <a:tabLst>
                <a:tab pos="1330325" algn="l"/>
              </a:tabLst>
            </a:pPr>
            <a:r>
              <a:rPr kumimoji="1" lang="en-US" altLang="zh-TW" sz="3200" dirty="0">
                <a:latin typeface="+mj-lt"/>
                <a:ea typeface="Heiti SC Medium" pitchFamily="2" charset="-128"/>
              </a:rPr>
              <a:t>36 As the time for the evening offering arrived, Elijah the prophet approached and said, “Lord God of Abraham, Isaac, and Israel, let it be known today that you are God in Israel and that I, your servant, have done all of this in obedience to your word.</a:t>
            </a:r>
            <a:endParaRPr kumimoji="1" lang="en-US" altLang="zh-TW" sz="3200" dirty="0">
              <a:latin typeface="+mj-lt"/>
              <a:ea typeface="Yu Gothic UI" panose="020B0500000000000000" pitchFamily="34" charset="-128"/>
            </a:endParaRPr>
          </a:p>
        </p:txBody>
      </p:sp>
    </p:spTree>
    <p:extLst>
      <p:ext uri="{BB962C8B-B14F-4D97-AF65-F5344CB8AC3E}">
        <p14:creationId xmlns:p14="http://schemas.microsoft.com/office/powerpoint/2010/main" val="1594515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243512"/>
            <a:ext cx="9933523"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18:37</a:t>
            </a:r>
          </a:p>
          <a:p>
            <a:pPr>
              <a:tabLst>
                <a:tab pos="1330325" algn="l"/>
              </a:tabLst>
            </a:pPr>
            <a:r>
              <a:rPr kumimoji="1" lang="en-US" altLang="zh-TW" sz="3600" b="1" dirty="0">
                <a:solidFill>
                  <a:srgbClr val="FFC000"/>
                </a:solidFill>
                <a:latin typeface="Heiti SC Medium" pitchFamily="2" charset="-128"/>
                <a:ea typeface="Heiti SC Medium" pitchFamily="2" charset="-128"/>
              </a:rPr>
              <a:t>37 </a:t>
            </a:r>
            <a:r>
              <a:rPr kumimoji="1" lang="zh-TW" altLang="en-US" sz="3600" b="1" dirty="0">
                <a:solidFill>
                  <a:srgbClr val="FFC000"/>
                </a:solidFill>
                <a:latin typeface="Heiti SC Medium" pitchFamily="2" charset="-128"/>
                <a:ea typeface="Heiti SC Medium" pitchFamily="2" charset="-128"/>
              </a:rPr>
              <a:t>耶 和 华 啊 ， 求 你 应 允 我 ， 应 允 我 ！ 使 这 民 知 道 你 ─ 耶 和 华 是 神 ， 又 知 道 是 你 叫 这 民 的 心 回 转 。</a:t>
            </a:r>
            <a:endParaRPr kumimoji="1" lang="en-US" altLang="zh-TW" sz="3600" b="1" dirty="0">
              <a:solidFill>
                <a:srgbClr val="FFC000"/>
              </a:solidFill>
              <a:latin typeface="Heiti SC Medium" pitchFamily="2" charset="-128"/>
              <a:ea typeface="Heiti SC Medium" pitchFamily="2" charset="-128"/>
            </a:endParaRPr>
          </a:p>
          <a:p>
            <a:pPr>
              <a:tabLst>
                <a:tab pos="1330325" algn="l"/>
              </a:tabLst>
            </a:pPr>
            <a:r>
              <a:rPr kumimoji="1" lang="en-US" altLang="zh-TW" sz="3200" dirty="0">
                <a:latin typeface="+mj-lt"/>
                <a:ea typeface="Heiti SC Medium" pitchFamily="2" charset="-128"/>
              </a:rPr>
              <a:t>37 Answer me, Lord! Answer me so that this people may know that you, Lord, are God, and that you are turning back their hearts again.”</a:t>
            </a:r>
            <a:endParaRPr kumimoji="1" lang="en-US" altLang="zh-TW" sz="3200" dirty="0">
              <a:latin typeface="+mj-lt"/>
              <a:ea typeface="Yu Gothic UI" panose="020B0500000000000000" pitchFamily="34" charset="-128"/>
            </a:endParaRPr>
          </a:p>
        </p:txBody>
      </p:sp>
    </p:spTree>
    <p:extLst>
      <p:ext uri="{BB962C8B-B14F-4D97-AF65-F5344CB8AC3E}">
        <p14:creationId xmlns:p14="http://schemas.microsoft.com/office/powerpoint/2010/main" val="431760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sharpenSoften amount="62000"/>
                    </a14:imgEffect>
                    <a14:imgEffect>
                      <a14:brightnessContrast contrast="90000"/>
                    </a14:imgEffect>
                  </a14:imgLayer>
                </a14:imgProps>
              </a:ext>
            </a:extLst>
          </a:blip>
          <a:stretch/>
        </a:blipFill>
        <a:effectLst/>
      </p:bgPr>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D86D86B-34B8-104F-9BC0-2579136E6006}"/>
              </a:ext>
            </a:extLst>
          </p:cNvPr>
          <p:cNvPicPr>
            <a:picLocks noChangeAspect="1"/>
          </p:cNvPicPr>
          <p:nvPr/>
        </p:nvPicPr>
        <p:blipFill rotWithShape="1">
          <a:blip r:embed="rId4"/>
          <a:srcRect l="6264" r="6264"/>
          <a:stretch/>
        </p:blipFill>
        <p:spPr>
          <a:xfrm>
            <a:off x="-1" y="0"/>
            <a:ext cx="12192001" cy="6858000"/>
          </a:xfrm>
          <a:prstGeom prst="rect">
            <a:avLst/>
          </a:prstGeom>
        </p:spPr>
      </p:pic>
      <p:sp>
        <p:nvSpPr>
          <p:cNvPr id="3" name="文字方塊 2">
            <a:extLst>
              <a:ext uri="{FF2B5EF4-FFF2-40B4-BE49-F238E27FC236}">
                <a16:creationId xmlns:a16="http://schemas.microsoft.com/office/drawing/2014/main" id="{1C672FB6-95DE-E546-8DE9-587E99CEA259}"/>
              </a:ext>
            </a:extLst>
          </p:cNvPr>
          <p:cNvSpPr txBox="1"/>
          <p:nvPr/>
        </p:nvSpPr>
        <p:spPr>
          <a:xfrm>
            <a:off x="1232880" y="4873741"/>
            <a:ext cx="10062143"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以利亞：耶和華是我的神</a:t>
            </a:r>
            <a:endParaRPr kumimoji="1" lang="en-US" altLang="zh-TW" sz="3600" b="1" dirty="0">
              <a:latin typeface="Heiti SC Medium" pitchFamily="2" charset="-128"/>
              <a:ea typeface="Heiti SC Medium" pitchFamily="2" charset="-128"/>
            </a:endParaRPr>
          </a:p>
          <a:p>
            <a:pPr algn="ctr">
              <a:tabLst>
                <a:tab pos="1330325" algn="l"/>
              </a:tabLst>
            </a:pPr>
            <a:r>
              <a:rPr kumimoji="1" lang="en-US" altLang="zh-TW" sz="3600" b="1" dirty="0">
                <a:latin typeface="Heiti SC Medium" pitchFamily="2" charset="-128"/>
                <a:ea typeface="Heiti SC Medium" pitchFamily="2" charset="-128"/>
              </a:rPr>
              <a:t>Elijah:  The Lord is my God</a:t>
            </a:r>
            <a:endParaRPr kumimoji="1" lang="en-US" altLang="zh-TW"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455391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243512"/>
            <a:ext cx="9933523" cy="323165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18:38</a:t>
            </a:r>
          </a:p>
          <a:p>
            <a:pPr>
              <a:tabLst>
                <a:tab pos="1330325" algn="l"/>
              </a:tabLst>
            </a:pPr>
            <a:r>
              <a:rPr kumimoji="1" lang="en-US" altLang="zh-TW" sz="3600" b="1" dirty="0">
                <a:solidFill>
                  <a:srgbClr val="FFC000"/>
                </a:solidFill>
                <a:latin typeface="Heiti SC Medium" pitchFamily="2" charset="-128"/>
                <a:ea typeface="Heiti SC Medium" pitchFamily="2" charset="-128"/>
              </a:rPr>
              <a:t>38 </a:t>
            </a:r>
            <a:r>
              <a:rPr kumimoji="1" lang="zh-TW" altLang="en-US" sz="3600" b="1" dirty="0">
                <a:solidFill>
                  <a:srgbClr val="FFC000"/>
                </a:solidFill>
                <a:latin typeface="Heiti SC Medium" pitchFamily="2" charset="-128"/>
                <a:ea typeface="Heiti SC Medium" pitchFamily="2" charset="-128"/>
              </a:rPr>
              <a:t>於 是 ， 耶 和 华 降 下 火 来 ， 烧 尽 燔 祭 、 木 柴 、 石 头 、 尘 土 ， 又 烧 乾 沟 里 的 水 。</a:t>
            </a:r>
            <a:r>
              <a:rPr kumimoji="1" lang="en-US" altLang="zh-TW" sz="3200" dirty="0">
                <a:latin typeface="+mj-lt"/>
                <a:ea typeface="Heiti SC Medium" pitchFamily="2" charset="-128"/>
              </a:rPr>
              <a:t>38 Right then the Lord’s fire fell and consumed the burnt offering, the wood, the stones, the dust, and even the water that was in the trench!</a:t>
            </a:r>
            <a:endParaRPr kumimoji="1" lang="en-US" altLang="zh-TW" sz="3200" dirty="0">
              <a:latin typeface="+mj-lt"/>
              <a:ea typeface="Yu Gothic UI" panose="020B0500000000000000" pitchFamily="34" charset="-128"/>
            </a:endParaRPr>
          </a:p>
        </p:txBody>
      </p:sp>
    </p:spTree>
    <p:extLst>
      <p:ext uri="{BB962C8B-B14F-4D97-AF65-F5344CB8AC3E}">
        <p14:creationId xmlns:p14="http://schemas.microsoft.com/office/powerpoint/2010/main" val="1490700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sharpenSoften amount="41000"/>
                    </a14:imgEffect>
                  </a14:imgLayer>
                </a14:imgProps>
              </a:ext>
            </a:extLst>
          </a:blip>
          <a:stretch/>
        </a:blipFill>
        <a:effectLst/>
      </p:bgPr>
    </p:bg>
    <p:spTree>
      <p:nvGrpSpPr>
        <p:cNvPr id="1" name=""/>
        <p:cNvGrpSpPr/>
        <p:nvPr/>
      </p:nvGrpSpPr>
      <p:grpSpPr>
        <a:xfrm>
          <a:off x="0" y="0"/>
          <a:ext cx="0" cy="0"/>
          <a:chOff x="0" y="0"/>
          <a:chExt cx="0" cy="0"/>
        </a:xfrm>
      </p:grpSpPr>
      <p:pic>
        <p:nvPicPr>
          <p:cNvPr id="5" name="圖片 4" descr="一張含有 文字, 個人, 室內 的圖片&#10;&#10;自動產生的描述">
            <a:extLst>
              <a:ext uri="{FF2B5EF4-FFF2-40B4-BE49-F238E27FC236}">
                <a16:creationId xmlns:a16="http://schemas.microsoft.com/office/drawing/2014/main" id="{660EE3FA-7565-B542-B60A-121E3E0F7A38}"/>
              </a:ext>
            </a:extLst>
          </p:cNvPr>
          <p:cNvPicPr>
            <a:picLocks noChangeAspect="1"/>
          </p:cNvPicPr>
          <p:nvPr/>
        </p:nvPicPr>
        <p:blipFill>
          <a:blip r:embed="rId4"/>
          <a:stretch>
            <a:fillRect/>
          </a:stretch>
        </p:blipFill>
        <p:spPr>
          <a:xfrm>
            <a:off x="0" y="0"/>
            <a:ext cx="12192000" cy="6834188"/>
          </a:xfrm>
          <a:prstGeom prst="rect">
            <a:avLst/>
          </a:prstGeom>
        </p:spPr>
      </p:pic>
      <p:sp>
        <p:nvSpPr>
          <p:cNvPr id="4" name="文字方塊 3">
            <a:extLst>
              <a:ext uri="{FF2B5EF4-FFF2-40B4-BE49-F238E27FC236}">
                <a16:creationId xmlns:a16="http://schemas.microsoft.com/office/drawing/2014/main" id="{9FA3DA0B-43E2-444B-A92E-C24F836C334C}"/>
              </a:ext>
            </a:extLst>
          </p:cNvPr>
          <p:cNvSpPr txBox="1"/>
          <p:nvPr/>
        </p:nvSpPr>
        <p:spPr>
          <a:xfrm>
            <a:off x="1171330" y="4554892"/>
            <a:ext cx="984934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（第四場景）人的軟弱神的扶持</a:t>
            </a:r>
            <a:endParaRPr kumimoji="1" lang="en-US" altLang="zh-TW" sz="3600" b="1" dirty="0">
              <a:latin typeface="Heiti SC Medium" pitchFamily="2" charset="-128"/>
              <a:ea typeface="Heiti SC Medium" pitchFamily="2" charset="-128"/>
            </a:endParaRPr>
          </a:p>
          <a:p>
            <a:pPr algn="ctr">
              <a:tabLst>
                <a:tab pos="1330325" algn="l"/>
              </a:tabLst>
            </a:pPr>
            <a:r>
              <a:rPr kumimoji="1" lang="en-US" altLang="zh-TW" sz="3600" b="1" dirty="0">
                <a:latin typeface="Heiti SC Medium" pitchFamily="2" charset="-128"/>
                <a:ea typeface="Heiti SC Medium" pitchFamily="2" charset="-128"/>
              </a:rPr>
              <a:t>(Scene 4 ) The weakness of man and the support of God.</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49354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243512"/>
            <a:ext cx="9933523" cy="323165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19:3</a:t>
            </a:r>
          </a:p>
          <a:p>
            <a:pPr>
              <a:tabLst>
                <a:tab pos="1330325" algn="l"/>
              </a:tabLst>
            </a:pPr>
            <a:r>
              <a:rPr kumimoji="1" lang="en-US" altLang="zh-TW" sz="3600" b="1" dirty="0">
                <a:solidFill>
                  <a:srgbClr val="FFC000"/>
                </a:solidFill>
                <a:latin typeface="Heiti SC Medium" pitchFamily="2" charset="-128"/>
                <a:ea typeface="Heiti SC Medium" pitchFamily="2" charset="-128"/>
              </a:rPr>
              <a:t>3 </a:t>
            </a:r>
            <a:r>
              <a:rPr kumimoji="1" lang="zh-TW" altLang="en-US" sz="3600" b="1" dirty="0">
                <a:solidFill>
                  <a:srgbClr val="FFC000"/>
                </a:solidFill>
                <a:latin typeface="Heiti SC Medium" pitchFamily="2" charset="-128"/>
                <a:ea typeface="Heiti SC Medium" pitchFamily="2" charset="-128"/>
              </a:rPr>
              <a:t>以 利 亚 见 这 光 景 就 起 来 逃 命 ， 到 了 犹 大 的 别 是 巴 ， 将 仆 人 留 在 那 里 ，</a:t>
            </a:r>
            <a:endParaRPr kumimoji="1" lang="en-US" altLang="zh-TW" sz="3600" b="1" dirty="0">
              <a:solidFill>
                <a:srgbClr val="FFC000"/>
              </a:solidFill>
              <a:latin typeface="Heiti SC Medium" pitchFamily="2" charset="-128"/>
              <a:ea typeface="Heiti SC Medium" pitchFamily="2" charset="-128"/>
            </a:endParaRPr>
          </a:p>
          <a:p>
            <a:pPr>
              <a:tabLst>
                <a:tab pos="1330325" algn="l"/>
              </a:tabLst>
            </a:pPr>
            <a:r>
              <a:rPr kumimoji="1" lang="en-US" altLang="zh-TW" sz="3200" dirty="0">
                <a:latin typeface="+mj-lt"/>
                <a:ea typeface="Heiti SC Medium" pitchFamily="2" charset="-128"/>
              </a:rPr>
              <a:t>3 Elijah was terrified, so he got up and ran for his life to Beer-</a:t>
            </a:r>
            <a:r>
              <a:rPr kumimoji="1" lang="en-US" altLang="zh-TW" sz="3200" dirty="0" err="1">
                <a:latin typeface="+mj-lt"/>
                <a:ea typeface="Heiti SC Medium" pitchFamily="2" charset="-128"/>
              </a:rPr>
              <a:t>sheba</a:t>
            </a:r>
            <a:r>
              <a:rPr kumimoji="1" lang="en-US" altLang="zh-TW" sz="3200" dirty="0">
                <a:latin typeface="+mj-lt"/>
                <a:ea typeface="Heiti SC Medium" pitchFamily="2" charset="-128"/>
              </a:rPr>
              <a:t>, which is part of Judah, and left his servant there </a:t>
            </a:r>
            <a:endParaRPr kumimoji="1" lang="en-US" altLang="zh-TW" sz="3200" dirty="0">
              <a:latin typeface="+mj-lt"/>
              <a:ea typeface="Yu Gothic UI" panose="020B0500000000000000" pitchFamily="34" charset="-128"/>
            </a:endParaRPr>
          </a:p>
        </p:txBody>
      </p:sp>
    </p:spTree>
    <p:extLst>
      <p:ext uri="{BB962C8B-B14F-4D97-AF65-F5344CB8AC3E}">
        <p14:creationId xmlns:p14="http://schemas.microsoft.com/office/powerpoint/2010/main" val="152076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243512"/>
            <a:ext cx="9933523" cy="532453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19:4</a:t>
            </a:r>
          </a:p>
          <a:p>
            <a:pPr>
              <a:tabLst>
                <a:tab pos="1330325" algn="l"/>
              </a:tabLst>
            </a:pPr>
            <a:r>
              <a:rPr kumimoji="1" lang="en-US" altLang="zh-TW" sz="3600" b="1" dirty="0">
                <a:solidFill>
                  <a:srgbClr val="FFC000"/>
                </a:solidFill>
                <a:latin typeface="Heiti SC Medium" pitchFamily="2" charset="-128"/>
                <a:ea typeface="Heiti SC Medium" pitchFamily="2" charset="-128"/>
              </a:rPr>
              <a:t>4 </a:t>
            </a:r>
            <a:r>
              <a:rPr kumimoji="1" lang="zh-TW" altLang="en-US" sz="3600" b="1" dirty="0">
                <a:solidFill>
                  <a:srgbClr val="FFC000"/>
                </a:solidFill>
                <a:latin typeface="Heiti SC Medium" pitchFamily="2" charset="-128"/>
                <a:ea typeface="Heiti SC Medium" pitchFamily="2" charset="-128"/>
              </a:rPr>
              <a:t>自 己 在 旷 野 走 了 一 日 的 路 程 ， 来 到 一 棵 罗 腾 树 下 ， 就 坐 在 那 里 求 死 ， 说 ： 耶 和 华 啊 ， 罢 了 ！ 求 你 取 我 的 性 命 ， 因 为 我 不 胜 於 我 的 列 祖 。</a:t>
            </a:r>
            <a:endParaRPr kumimoji="1" lang="en-US" altLang="zh-TW" sz="3600" b="1" dirty="0">
              <a:solidFill>
                <a:srgbClr val="FFC000"/>
              </a:solidFill>
              <a:latin typeface="Heiti SC Medium" pitchFamily="2" charset="-128"/>
              <a:ea typeface="Heiti SC Medium" pitchFamily="2" charset="-128"/>
            </a:endParaRPr>
          </a:p>
          <a:p>
            <a:pPr>
              <a:tabLst>
                <a:tab pos="1330325" algn="l"/>
              </a:tabLst>
            </a:pPr>
            <a:r>
              <a:rPr kumimoji="1" lang="en-US" altLang="zh-TW" sz="3200" dirty="0">
                <a:latin typeface="+mj-lt"/>
                <a:ea typeface="Heiti SC Medium" pitchFamily="2" charset="-128"/>
              </a:rPr>
              <a:t>4 and ran for a day’s journey deep into the wilderness. He found a juniper tree, sat down under it, and prayed that he could die. He asked God, “Enough! Lord! Take my life, because I’m not better than my ancestors!” </a:t>
            </a:r>
            <a:endParaRPr kumimoji="1" lang="en-US" altLang="zh-TW" sz="3200" dirty="0">
              <a:latin typeface="+mj-lt"/>
              <a:ea typeface="Yu Gothic UI" panose="020B0500000000000000" pitchFamily="34" charset="-128"/>
            </a:endParaRPr>
          </a:p>
        </p:txBody>
      </p:sp>
    </p:spTree>
    <p:extLst>
      <p:ext uri="{BB962C8B-B14F-4D97-AF65-F5344CB8AC3E}">
        <p14:creationId xmlns:p14="http://schemas.microsoft.com/office/powerpoint/2010/main" val="3039950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243512"/>
            <a:ext cx="9933523" cy="37240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19:5</a:t>
            </a:r>
          </a:p>
          <a:p>
            <a:pPr>
              <a:tabLst>
                <a:tab pos="1330325" algn="l"/>
              </a:tabLst>
            </a:pPr>
            <a:r>
              <a:rPr kumimoji="1" lang="en-US" altLang="zh-TW" sz="3600" b="1" dirty="0">
                <a:solidFill>
                  <a:srgbClr val="FFC000"/>
                </a:solidFill>
                <a:latin typeface="Heiti SC Medium" pitchFamily="2" charset="-128"/>
                <a:ea typeface="Heiti SC Medium" pitchFamily="2" charset="-128"/>
              </a:rPr>
              <a:t>5 </a:t>
            </a:r>
            <a:r>
              <a:rPr kumimoji="1" lang="zh-TW" altLang="en-US" sz="3600" b="1" dirty="0">
                <a:solidFill>
                  <a:srgbClr val="FFC000"/>
                </a:solidFill>
                <a:latin typeface="Heiti SC Medium" pitchFamily="2" charset="-128"/>
                <a:ea typeface="Heiti SC Medium" pitchFamily="2" charset="-128"/>
              </a:rPr>
              <a:t>他 就 躺 在 罗 腾 树 下 ， 睡 着 了 。 有 一 个 天 使 拍 他 ， 说 ： 起 来 吃 罢 ！</a:t>
            </a:r>
            <a:endParaRPr kumimoji="1" lang="en-US" altLang="zh-TW" sz="3600" b="1" dirty="0">
              <a:solidFill>
                <a:srgbClr val="FFC000"/>
              </a:solidFill>
              <a:latin typeface="Heiti SC Medium" pitchFamily="2" charset="-128"/>
              <a:ea typeface="Heiti SC Medium" pitchFamily="2" charset="-128"/>
            </a:endParaRPr>
          </a:p>
          <a:p>
            <a:pPr>
              <a:tabLst>
                <a:tab pos="1330325" algn="l"/>
              </a:tabLst>
            </a:pPr>
            <a:r>
              <a:rPr kumimoji="1" lang="en-US" altLang="zh-TW" sz="3200" dirty="0">
                <a:latin typeface="+mj-lt"/>
                <a:ea typeface="Heiti SC Medium" pitchFamily="2" charset="-128"/>
              </a:rPr>
              <a:t>5 Then he lay down and went to sleep under the juniper tree. All of a sudden, there was an angel, who kept grabbing him and telling him, “Get up! Eat!”</a:t>
            </a:r>
            <a:endParaRPr kumimoji="1" lang="en-US" altLang="zh-TW" sz="3200" dirty="0">
              <a:latin typeface="+mj-lt"/>
              <a:ea typeface="Yu Gothic UI" panose="020B0500000000000000" pitchFamily="34" charset="-128"/>
            </a:endParaRPr>
          </a:p>
        </p:txBody>
      </p:sp>
    </p:spTree>
    <p:extLst>
      <p:ext uri="{BB962C8B-B14F-4D97-AF65-F5344CB8AC3E}">
        <p14:creationId xmlns:p14="http://schemas.microsoft.com/office/powerpoint/2010/main" val="126790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243512"/>
            <a:ext cx="9933523" cy="37240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19:6</a:t>
            </a:r>
          </a:p>
          <a:p>
            <a:pPr>
              <a:tabLst>
                <a:tab pos="1330325" algn="l"/>
              </a:tabLst>
            </a:pPr>
            <a:r>
              <a:rPr kumimoji="1" lang="en-US" altLang="zh-TW" sz="3600" b="1" dirty="0">
                <a:solidFill>
                  <a:srgbClr val="FFC000"/>
                </a:solidFill>
                <a:latin typeface="Heiti SC Medium" pitchFamily="2" charset="-128"/>
                <a:ea typeface="Heiti SC Medium" pitchFamily="2" charset="-128"/>
              </a:rPr>
              <a:t>6 </a:t>
            </a:r>
            <a:r>
              <a:rPr kumimoji="1" lang="zh-TW" altLang="en-US" sz="3600" b="1" dirty="0">
                <a:solidFill>
                  <a:srgbClr val="FFC000"/>
                </a:solidFill>
                <a:latin typeface="Heiti SC Medium" pitchFamily="2" charset="-128"/>
                <a:ea typeface="Heiti SC Medium" pitchFamily="2" charset="-128"/>
              </a:rPr>
              <a:t>他 观 看 ， 见 头 旁 有 一 瓶 水 与 炭 火 烧 的 饼 ， 他 就 吃 了 喝 了 ， 仍 然 躺 下 。</a:t>
            </a:r>
            <a:endParaRPr kumimoji="1" lang="en-US" altLang="zh-TW" sz="3600" b="1" dirty="0">
              <a:solidFill>
                <a:srgbClr val="FFC000"/>
              </a:solidFill>
              <a:latin typeface="Heiti SC Medium" pitchFamily="2" charset="-128"/>
              <a:ea typeface="Heiti SC Medium" pitchFamily="2" charset="-128"/>
            </a:endParaRPr>
          </a:p>
          <a:p>
            <a:pPr>
              <a:tabLst>
                <a:tab pos="1330325" algn="l"/>
              </a:tabLst>
            </a:pPr>
            <a:r>
              <a:rPr kumimoji="1" lang="en-US" altLang="zh-TW" sz="3200" dirty="0">
                <a:latin typeface="+mj-lt"/>
                <a:ea typeface="Heiti SC Medium" pitchFamily="2" charset="-128"/>
              </a:rPr>
              <a:t>6 So he looked around, and there near his head was a muffin sitting on top of some heated stones, along with a jar of water. Elijah ate and drank and then lay down again.</a:t>
            </a:r>
            <a:endParaRPr kumimoji="1" lang="en-US" altLang="zh-TW" sz="3200" dirty="0">
              <a:latin typeface="+mj-lt"/>
              <a:ea typeface="Yu Gothic UI" panose="020B0500000000000000" pitchFamily="34" charset="-128"/>
            </a:endParaRPr>
          </a:p>
        </p:txBody>
      </p:sp>
    </p:spTree>
    <p:extLst>
      <p:ext uri="{BB962C8B-B14F-4D97-AF65-F5344CB8AC3E}">
        <p14:creationId xmlns:p14="http://schemas.microsoft.com/office/powerpoint/2010/main" val="4120120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A043999-E9A7-3347-A491-48099264194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0" y="0"/>
            <a:ext cx="12192000" cy="6858000"/>
          </a:xfrm>
          <a:prstGeom prst="rect">
            <a:avLst/>
          </a:prstGeom>
        </p:spPr>
      </p:pic>
      <p:sp>
        <p:nvSpPr>
          <p:cNvPr id="4" name="文字方塊 3">
            <a:extLst>
              <a:ext uri="{FF2B5EF4-FFF2-40B4-BE49-F238E27FC236}">
                <a16:creationId xmlns:a16="http://schemas.microsoft.com/office/drawing/2014/main" id="{24F7AF44-5ECB-2B49-A5D8-C5F2B2E8909A}"/>
              </a:ext>
            </a:extLst>
          </p:cNvPr>
          <p:cNvSpPr txBox="1"/>
          <p:nvPr/>
        </p:nvSpPr>
        <p:spPr>
          <a:xfrm>
            <a:off x="1171330" y="4610876"/>
            <a:ext cx="984934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（第五場景）何烈山上人與神交流</a:t>
            </a:r>
            <a:endParaRPr kumimoji="1" lang="en-US" altLang="zh-TW" sz="3600" b="1" dirty="0">
              <a:latin typeface="Heiti SC Medium" pitchFamily="2" charset="-128"/>
              <a:ea typeface="Heiti SC Medium" pitchFamily="2" charset="-128"/>
            </a:endParaRPr>
          </a:p>
          <a:p>
            <a:pPr algn="ctr">
              <a:tabLst>
                <a:tab pos="1330325" algn="l"/>
              </a:tabLst>
            </a:pPr>
            <a:r>
              <a:rPr kumimoji="1" lang="en-US" altLang="zh-TW" sz="3600" b="1" dirty="0">
                <a:latin typeface="Heiti SC Medium" pitchFamily="2" charset="-128"/>
                <a:ea typeface="Heiti SC Medium" pitchFamily="2" charset="-128"/>
              </a:rPr>
              <a:t>(Scene 5) A conversation between God and man </a:t>
            </a:r>
            <a:r>
              <a:rPr kumimoji="1" lang="en-US" altLang="zh-TW" sz="3600" b="1">
                <a:latin typeface="Heiti SC Medium" pitchFamily="2" charset="-128"/>
                <a:ea typeface="Heiti SC Medium" pitchFamily="2" charset="-128"/>
              </a:rPr>
              <a:t>on Mount </a:t>
            </a:r>
            <a:r>
              <a:rPr kumimoji="1" lang="en-US" altLang="zh-TW" sz="3600" b="1" dirty="0">
                <a:latin typeface="Heiti SC Medium" pitchFamily="2" charset="-128"/>
                <a:ea typeface="Heiti SC Medium" pitchFamily="2" charset="-128"/>
              </a:rPr>
              <a:t>Horeb.</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60281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18424" y="0"/>
            <a:ext cx="9933523" cy="680186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19:11</a:t>
            </a:r>
          </a:p>
          <a:p>
            <a:pPr>
              <a:tabLst>
                <a:tab pos="1330325" algn="l"/>
              </a:tabLst>
            </a:pPr>
            <a:r>
              <a:rPr kumimoji="1" lang="en-US" altLang="zh-TW" sz="3600" b="1" dirty="0">
                <a:solidFill>
                  <a:srgbClr val="FFC000"/>
                </a:solidFill>
                <a:latin typeface="Heiti SC Medium" pitchFamily="2" charset="-128"/>
                <a:ea typeface="Heiti SC Medium" pitchFamily="2" charset="-128"/>
              </a:rPr>
              <a:t>11 </a:t>
            </a:r>
            <a:r>
              <a:rPr kumimoji="1" lang="zh-TW" altLang="en-US" sz="3600" b="1" dirty="0">
                <a:solidFill>
                  <a:srgbClr val="FFC000"/>
                </a:solidFill>
                <a:latin typeface="Heiti SC Medium" pitchFamily="2" charset="-128"/>
                <a:ea typeface="Heiti SC Medium" pitchFamily="2" charset="-128"/>
              </a:rPr>
              <a:t>耶 和 华 说 ： 你 出 来 站 在 山 上 ， 在 我 面 前 。 那 时 耶 和 华 从 那 里 经 过 ， 在 他 面 前 有 烈 风 大 作 ， 崩 山 碎 石 ， 耶 和 华 却 不 在 风 中 ； 风 後 地 震 ， 耶 和 华 却 不 在 其 中 ；</a:t>
            </a:r>
            <a:r>
              <a:rPr kumimoji="1" lang="en-US" altLang="zh-TW" sz="3200" b="1" dirty="0">
                <a:latin typeface="Yu Gothic UI" panose="020B0500000000000000" pitchFamily="34" charset="-128"/>
                <a:ea typeface="Yu Gothic UI" panose="020B0500000000000000" pitchFamily="34" charset="-128"/>
              </a:rPr>
              <a:t>11 “Go out,” he responded, “and stand on the mountain in the presence of the Lord.” And there was the Lord, passing by! A tremendous, mighty windstorm was tearing at the mountains and breaking the rocks in pieces in the presence of the Lord, but the Lord was not in the windstorm. After the wind there came an earthquake, but the Lord was not in the earthquake. </a:t>
            </a:r>
            <a:endParaRPr kumimoji="1" lang="en-US" altLang="zh-TW"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780164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19:12</a:t>
            </a:r>
          </a:p>
          <a:p>
            <a:pPr>
              <a:tabLst>
                <a:tab pos="1330325" algn="l"/>
              </a:tabLst>
            </a:pPr>
            <a:r>
              <a:rPr kumimoji="1" lang="en-US" altLang="zh-TW" sz="3600" b="1" dirty="0">
                <a:solidFill>
                  <a:srgbClr val="FFC000"/>
                </a:solidFill>
                <a:latin typeface="Heiti SC Medium" pitchFamily="2" charset="-128"/>
                <a:ea typeface="Heiti SC Medium" pitchFamily="2" charset="-128"/>
              </a:rPr>
              <a:t>12 </a:t>
            </a:r>
            <a:r>
              <a:rPr kumimoji="1" lang="zh-TW" altLang="en-US" sz="3600" b="1" dirty="0">
                <a:solidFill>
                  <a:srgbClr val="FFC000"/>
                </a:solidFill>
                <a:latin typeface="Heiti SC Medium" pitchFamily="2" charset="-128"/>
                <a:ea typeface="Heiti SC Medium" pitchFamily="2" charset="-128"/>
              </a:rPr>
              <a:t>地 震 後 有 火 ， 耶 和 华 也 不 在 火 中 ； 火 後 有 微 小 的 声 音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12 After the earthquake there came fire, but the Lord was not in the fire. And after the fire, there was the sound of a gentle whisper. </a:t>
            </a:r>
          </a:p>
        </p:txBody>
      </p:sp>
    </p:spTree>
    <p:extLst>
      <p:ext uri="{BB962C8B-B14F-4D97-AF65-F5344CB8AC3E}">
        <p14:creationId xmlns:p14="http://schemas.microsoft.com/office/powerpoint/2010/main" val="1386959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507831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列 王 紀 上 </a:t>
            </a:r>
            <a:r>
              <a:rPr kumimoji="1" lang="en-US" altLang="zh-TW" sz="3600" b="1" dirty="0">
                <a:latin typeface="Heiti SC Medium" pitchFamily="2" charset="-128"/>
                <a:ea typeface="Heiti SC Medium" pitchFamily="2" charset="-128"/>
              </a:rPr>
              <a:t>1 Kings 19:13</a:t>
            </a:r>
          </a:p>
          <a:p>
            <a:pPr>
              <a:tabLst>
                <a:tab pos="1330325" algn="l"/>
              </a:tabLst>
            </a:pPr>
            <a:r>
              <a:rPr kumimoji="1" lang="en-US" altLang="zh-TW" sz="3600" b="1" dirty="0">
                <a:solidFill>
                  <a:srgbClr val="FFC000"/>
                </a:solidFill>
                <a:latin typeface="Heiti SC Medium" pitchFamily="2" charset="-128"/>
                <a:ea typeface="Heiti SC Medium" pitchFamily="2" charset="-128"/>
              </a:rPr>
              <a:t>13 </a:t>
            </a:r>
            <a:r>
              <a:rPr kumimoji="1" lang="zh-TW" altLang="en-US" sz="3600" b="1" dirty="0">
                <a:solidFill>
                  <a:srgbClr val="FFC000"/>
                </a:solidFill>
                <a:latin typeface="Heiti SC Medium" pitchFamily="2" charset="-128"/>
                <a:ea typeface="Heiti SC Medium" pitchFamily="2" charset="-128"/>
              </a:rPr>
              <a:t>以 利 亚 听 见 ， 就 用 外 衣 蒙 上 脸 ， 出 来 站 在 洞 口 。 有 声 音 向 他 说 ： 以 利 亚 啊 ， 你 在 这 里 做 甚 麽 ？</a:t>
            </a:r>
            <a:endParaRPr kumimoji="1" lang="en-US" altLang="zh-TW" sz="3600" b="1" dirty="0">
              <a:solidFill>
                <a:srgbClr val="FFC000"/>
              </a:solidFill>
              <a:latin typeface="Heiti SC Medium" pitchFamily="2" charset="-128"/>
              <a:ea typeface="Heiti SC Medium" pitchFamily="2"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13 As soon as Elijah heard it, he covered his face in his mantle, went outside, and stood at the entrance to the cave. And there a voice spoke to him and said, “What are you doing here, Elijah?”</a:t>
            </a:r>
          </a:p>
        </p:txBody>
      </p:sp>
    </p:spTree>
    <p:extLst>
      <p:ext uri="{BB962C8B-B14F-4D97-AF65-F5344CB8AC3E}">
        <p14:creationId xmlns:p14="http://schemas.microsoft.com/office/powerpoint/2010/main" val="187873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床 的圖片&#10;&#10;自動產生的描述">
            <a:extLst>
              <a:ext uri="{FF2B5EF4-FFF2-40B4-BE49-F238E27FC236}">
                <a16:creationId xmlns:a16="http://schemas.microsoft.com/office/drawing/2014/main" id="{980EE21C-FC63-1F4A-8BA7-B9E8F9B23E85}"/>
              </a:ext>
            </a:extLst>
          </p:cNvPr>
          <p:cNvPicPr>
            <a:picLocks noChangeAspect="1"/>
          </p:cNvPicPr>
          <p:nvPr/>
        </p:nvPicPr>
        <p:blipFill>
          <a:blip r:embed="rId2"/>
          <a:stretch>
            <a:fillRect/>
          </a:stretch>
        </p:blipFill>
        <p:spPr>
          <a:xfrm>
            <a:off x="0" y="0"/>
            <a:ext cx="5553856" cy="6858000"/>
          </a:xfrm>
          <a:prstGeom prst="rect">
            <a:avLst/>
          </a:prstGeom>
        </p:spPr>
      </p:pic>
      <p:pic>
        <p:nvPicPr>
          <p:cNvPr id="5" name="圖片 4" descr="一張含有 大自然, 日落 的圖片&#10;&#10;自動產生的描述">
            <a:extLst>
              <a:ext uri="{FF2B5EF4-FFF2-40B4-BE49-F238E27FC236}">
                <a16:creationId xmlns:a16="http://schemas.microsoft.com/office/drawing/2014/main" id="{849232A0-0E2A-6344-91D2-BDAF407D0F3C}"/>
              </a:ext>
            </a:extLst>
          </p:cNvPr>
          <p:cNvPicPr>
            <a:picLocks noChangeAspect="1"/>
          </p:cNvPicPr>
          <p:nvPr/>
        </p:nvPicPr>
        <p:blipFill rotWithShape="1">
          <a:blip r:embed="rId3"/>
          <a:srcRect r="40216"/>
          <a:stretch/>
        </p:blipFill>
        <p:spPr>
          <a:xfrm>
            <a:off x="5553855" y="0"/>
            <a:ext cx="6638145" cy="6858000"/>
          </a:xfrm>
          <a:prstGeom prst="rect">
            <a:avLst/>
          </a:prstGeom>
        </p:spPr>
      </p:pic>
      <p:sp>
        <p:nvSpPr>
          <p:cNvPr id="4" name="文字方塊 3">
            <a:extLst>
              <a:ext uri="{FF2B5EF4-FFF2-40B4-BE49-F238E27FC236}">
                <a16:creationId xmlns:a16="http://schemas.microsoft.com/office/drawing/2014/main" id="{0A2EECEF-D586-B146-8E27-85DF973BB6A0}"/>
              </a:ext>
            </a:extLst>
          </p:cNvPr>
          <p:cNvSpPr txBox="1"/>
          <p:nvPr/>
        </p:nvSpPr>
        <p:spPr>
          <a:xfrm>
            <a:off x="1171330" y="4386941"/>
            <a:ext cx="984934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（第一場景）以利亞預言旱災神卻供應他</a:t>
            </a:r>
            <a:endParaRPr kumimoji="1" lang="en-US" altLang="zh-TW" sz="3600" b="1" dirty="0">
              <a:latin typeface="Heiti SC Medium" pitchFamily="2" charset="-128"/>
              <a:ea typeface="Heiti SC Medium" pitchFamily="2" charset="-128"/>
            </a:endParaRPr>
          </a:p>
          <a:p>
            <a:pPr algn="ctr">
              <a:tabLst>
                <a:tab pos="1330325" algn="l"/>
              </a:tabLst>
            </a:pPr>
            <a:r>
              <a:rPr kumimoji="1" lang="en-US" altLang="zh-TW" sz="3600" b="1" dirty="0">
                <a:latin typeface="Heiti SC Medium" pitchFamily="2" charset="-128"/>
                <a:ea typeface="Heiti SC Medium" pitchFamily="2" charset="-128"/>
              </a:rPr>
              <a:t>(Scene 1)  Elijah predicted a drought but God provided for his needs.</a:t>
            </a:r>
          </a:p>
        </p:txBody>
      </p:sp>
    </p:spTree>
    <p:extLst>
      <p:ext uri="{BB962C8B-B14F-4D97-AF65-F5344CB8AC3E}">
        <p14:creationId xmlns:p14="http://schemas.microsoft.com/office/powerpoint/2010/main" val="1745254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哺乳類, 橙色 的圖片&#10;&#10;自動產生的描述">
            <a:extLst>
              <a:ext uri="{FF2B5EF4-FFF2-40B4-BE49-F238E27FC236}">
                <a16:creationId xmlns:a16="http://schemas.microsoft.com/office/drawing/2014/main" id="{2F5DFC4B-067D-B14E-B659-78ACF4FA285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2142"/>
          <a:stretch/>
        </p:blipFill>
        <p:spPr>
          <a:xfrm>
            <a:off x="0" y="0"/>
            <a:ext cx="12192000" cy="6858000"/>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pic>
      <p:sp>
        <p:nvSpPr>
          <p:cNvPr id="4" name="文字方塊 3">
            <a:extLst>
              <a:ext uri="{FF2B5EF4-FFF2-40B4-BE49-F238E27FC236}">
                <a16:creationId xmlns:a16="http://schemas.microsoft.com/office/drawing/2014/main" id="{CA5F8DBB-814F-0044-AE10-6FCE26B6AF38}"/>
              </a:ext>
            </a:extLst>
          </p:cNvPr>
          <p:cNvSpPr txBox="1"/>
          <p:nvPr/>
        </p:nvSpPr>
        <p:spPr>
          <a:xfrm>
            <a:off x="1064928" y="4948386"/>
            <a:ext cx="10062143"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以利亞：耶和華是我的神</a:t>
            </a:r>
            <a:endParaRPr kumimoji="1" lang="en-US" altLang="zh-TW" sz="3600" b="1" dirty="0">
              <a:latin typeface="Heiti SC Medium" pitchFamily="2" charset="-128"/>
              <a:ea typeface="Heiti SC Medium" pitchFamily="2" charset="-128"/>
            </a:endParaRPr>
          </a:p>
          <a:p>
            <a:pPr algn="ctr">
              <a:tabLst>
                <a:tab pos="1330325" algn="l"/>
              </a:tabLst>
            </a:pPr>
            <a:r>
              <a:rPr kumimoji="1" lang="en-US" altLang="zh-TW" sz="3600" b="1" dirty="0">
                <a:latin typeface="Heiti SC Medium" pitchFamily="2" charset="-128"/>
                <a:ea typeface="Heiti SC Medium" pitchFamily="2" charset="-128"/>
              </a:rPr>
              <a:t>Elijah:  The Lord is my God</a:t>
            </a:r>
            <a:endParaRPr kumimoji="1" lang="en-US" altLang="zh-TW"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6459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532453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上 </a:t>
            </a:r>
            <a:r>
              <a:rPr kumimoji="1" lang="en-US" altLang="zh-TW" sz="3600" dirty="0">
                <a:latin typeface="+mj-lt"/>
                <a:ea typeface="Heiti SC Medium" pitchFamily="2" charset="-128"/>
              </a:rPr>
              <a:t>1 Kings 17:1</a:t>
            </a:r>
          </a:p>
          <a:p>
            <a:pPr>
              <a:tabLst>
                <a:tab pos="1330325" algn="l"/>
              </a:tabLst>
            </a:pPr>
            <a:r>
              <a:rPr kumimoji="1" lang="en-US" altLang="zh-TW" sz="3600" dirty="0">
                <a:solidFill>
                  <a:srgbClr val="FFC000"/>
                </a:solidFill>
                <a:latin typeface="+mj-lt"/>
                <a:ea typeface="Heiti SC Medium" pitchFamily="2" charset="-128"/>
              </a:rPr>
              <a:t>1 </a:t>
            </a:r>
            <a:r>
              <a:rPr kumimoji="1" lang="zh-TW" altLang="en-US" sz="3600" dirty="0">
                <a:solidFill>
                  <a:srgbClr val="FFC000"/>
                </a:solidFill>
                <a:latin typeface="+mj-lt"/>
                <a:ea typeface="Heiti SC Medium" pitchFamily="2" charset="-128"/>
              </a:rPr>
              <a:t>基 列 寄 居 的 提 斯 比 人 以 利 亚 对 亚 哈 说 ： 我 指 着 所 事 奉 永 生 耶 和 华 ─ 以 色 列 的 神 起 誓 ， 这 几 年 我 若 不 祷 告 ， 必 不 降 露 ， 不 下 雨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1 Elijah the foreigner, who was an alien resident from Gilead, told Ahab, “As the Lord God of Israel lives, in whose presence I’m standing, there will be neither dew nor rain these next several years, except when I say so.”</a:t>
            </a:r>
          </a:p>
        </p:txBody>
      </p:sp>
    </p:spTree>
    <p:extLst>
      <p:ext uri="{BB962C8B-B14F-4D97-AF65-F5344CB8AC3E}">
        <p14:creationId xmlns:p14="http://schemas.microsoft.com/office/powerpoint/2010/main" val="1891196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雅 各 書 </a:t>
            </a:r>
            <a:r>
              <a:rPr kumimoji="1" lang="en-US" altLang="zh-TW" sz="3600" dirty="0">
                <a:latin typeface="+mj-lt"/>
                <a:ea typeface="Heiti SC Medium" pitchFamily="2" charset="-128"/>
              </a:rPr>
              <a:t>James 5:17</a:t>
            </a:r>
          </a:p>
          <a:p>
            <a:pPr>
              <a:tabLst>
                <a:tab pos="1330325" algn="l"/>
              </a:tabLst>
            </a:pPr>
            <a:r>
              <a:rPr kumimoji="1" lang="en-US" altLang="zh-TW" sz="3600" dirty="0">
                <a:solidFill>
                  <a:srgbClr val="FFC000"/>
                </a:solidFill>
                <a:latin typeface="+mj-lt"/>
                <a:ea typeface="Heiti SC Medium" pitchFamily="2" charset="-128"/>
              </a:rPr>
              <a:t>17 </a:t>
            </a:r>
            <a:r>
              <a:rPr kumimoji="1" lang="zh-TW" altLang="en-US" sz="3600" dirty="0">
                <a:solidFill>
                  <a:srgbClr val="FFC000"/>
                </a:solidFill>
                <a:latin typeface="+mj-lt"/>
                <a:ea typeface="Heiti SC Medium" pitchFamily="2" charset="-128"/>
              </a:rPr>
              <a:t>以 利 亚 与 我 们 是 一 样 性 情 的 人 ， 他 恳 切 祷 告 ， 求 不 要 下 雨 ， 雨 就 三 年 零 六 个 月 不 下 在 地 上 。</a:t>
            </a:r>
          </a:p>
          <a:p>
            <a:pPr>
              <a:tabLst>
                <a:tab pos="1330325" algn="l"/>
              </a:tabLst>
            </a:pPr>
            <a:r>
              <a:rPr kumimoji="1" lang="en-US" altLang="zh-TW" sz="3600" dirty="0">
                <a:latin typeface="+mj-lt"/>
                <a:ea typeface="Yu Gothic UI" panose="020B0500000000000000" pitchFamily="34" charset="-128"/>
              </a:rPr>
              <a:t>17 Elijah was a person just like us, and he prayed earnestly for it not to rain, and rain never came to the land for three years and six months.</a:t>
            </a:r>
          </a:p>
        </p:txBody>
      </p:sp>
    </p:spTree>
    <p:extLst>
      <p:ext uri="{BB962C8B-B14F-4D97-AF65-F5344CB8AC3E}">
        <p14:creationId xmlns:p14="http://schemas.microsoft.com/office/powerpoint/2010/main" val="3653758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雅 各 書 </a:t>
            </a:r>
            <a:r>
              <a:rPr kumimoji="1" lang="en-US" altLang="zh-TW" sz="3600" dirty="0">
                <a:latin typeface="+mj-lt"/>
                <a:ea typeface="Heiti SC Medium" pitchFamily="2" charset="-128"/>
              </a:rPr>
              <a:t>James 5:18</a:t>
            </a:r>
          </a:p>
          <a:p>
            <a:pPr>
              <a:tabLst>
                <a:tab pos="1330325" algn="l"/>
              </a:tabLst>
            </a:pPr>
            <a:r>
              <a:rPr kumimoji="1" lang="en-US" altLang="zh-TW" sz="3600" dirty="0">
                <a:solidFill>
                  <a:srgbClr val="FFC000"/>
                </a:solidFill>
                <a:latin typeface="+mj-lt"/>
                <a:ea typeface="Heiti SC Medium" pitchFamily="2" charset="-128"/>
              </a:rPr>
              <a:t>18 </a:t>
            </a:r>
            <a:r>
              <a:rPr kumimoji="1" lang="zh-TW" altLang="en-US" sz="3600" dirty="0">
                <a:solidFill>
                  <a:srgbClr val="FFC000"/>
                </a:solidFill>
                <a:latin typeface="+mj-lt"/>
                <a:ea typeface="Heiti SC Medium" pitchFamily="2" charset="-128"/>
              </a:rPr>
              <a:t>他 又 祷 告 ， 天 就 降 下 雨 来 ， 地 也 生 出 土 产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Yu Gothic UI" panose="020B0500000000000000" pitchFamily="34" charset="-128"/>
              </a:rPr>
              <a:t>18 Then he prayed again, and the skies poured out rain, and the ground produced its crops.</a:t>
            </a:r>
          </a:p>
        </p:txBody>
      </p:sp>
    </p:spTree>
    <p:extLst>
      <p:ext uri="{BB962C8B-B14F-4D97-AF65-F5344CB8AC3E}">
        <p14:creationId xmlns:p14="http://schemas.microsoft.com/office/powerpoint/2010/main" val="15762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71330" y="1674674"/>
            <a:ext cx="984934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solidFill>
                  <a:srgbClr val="FFC000"/>
                </a:solidFill>
                <a:latin typeface="Heiti SC Medium" pitchFamily="2" charset="-128"/>
                <a:ea typeface="Heiti SC Medium" pitchFamily="2" charset="-128"/>
              </a:rPr>
              <a:t>真誠撤底的悔改！才能有平安幸福。</a:t>
            </a:r>
            <a:endParaRPr kumimoji="1" lang="en-US" altLang="zh-TW" sz="3600" b="1" dirty="0">
              <a:solidFill>
                <a:srgbClr val="FFC000"/>
              </a:solidFill>
              <a:latin typeface="Heiti SC Medium" pitchFamily="2" charset="-128"/>
              <a:ea typeface="Heiti SC Medium" pitchFamily="2" charset="-128"/>
            </a:endParaRPr>
          </a:p>
          <a:p>
            <a:pPr algn="ctr">
              <a:tabLst>
                <a:tab pos="1330325" algn="l"/>
              </a:tabLst>
            </a:pPr>
            <a:r>
              <a:rPr kumimoji="1" lang="en-US" altLang="zh-TW" sz="3600" b="1" dirty="0">
                <a:latin typeface="Heiti SC Medium" pitchFamily="2" charset="-128"/>
                <a:ea typeface="Heiti SC Medium" pitchFamily="2" charset="-128"/>
              </a:rPr>
              <a:t>Only sincere and thorough repentance brings peace and joy.</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692577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507831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上 </a:t>
            </a:r>
            <a:r>
              <a:rPr kumimoji="1" lang="en-US" altLang="zh-TW" sz="3600" dirty="0">
                <a:latin typeface="+mj-lt"/>
                <a:ea typeface="Heiti SC Medium" pitchFamily="2" charset="-128"/>
              </a:rPr>
              <a:t>1 Kings 17: 8-9</a:t>
            </a:r>
          </a:p>
          <a:p>
            <a:pPr>
              <a:tabLst>
                <a:tab pos="1330325" algn="l"/>
              </a:tabLst>
            </a:pPr>
            <a:r>
              <a:rPr kumimoji="1" lang="en-US" altLang="zh-TW" sz="3600" dirty="0">
                <a:solidFill>
                  <a:srgbClr val="FFC000"/>
                </a:solidFill>
                <a:latin typeface="+mj-lt"/>
                <a:ea typeface="Heiti SC Medium" pitchFamily="2" charset="-128"/>
              </a:rPr>
              <a:t>8 </a:t>
            </a:r>
            <a:r>
              <a:rPr kumimoji="1" lang="zh-TW" altLang="en-US" sz="3600" dirty="0">
                <a:solidFill>
                  <a:srgbClr val="FFC000"/>
                </a:solidFill>
                <a:latin typeface="+mj-lt"/>
                <a:ea typeface="Heiti SC Medium" pitchFamily="2" charset="-128"/>
              </a:rPr>
              <a:t>耶 和 华 的 话 临 到 他 说 ：</a:t>
            </a:r>
          </a:p>
          <a:p>
            <a:pPr>
              <a:tabLst>
                <a:tab pos="1330325" algn="l"/>
              </a:tabLst>
            </a:pPr>
            <a:r>
              <a:rPr kumimoji="1" lang="en-US" altLang="zh-TW" sz="3600" dirty="0">
                <a:solidFill>
                  <a:srgbClr val="FFC000"/>
                </a:solidFill>
                <a:latin typeface="+mj-lt"/>
                <a:ea typeface="Heiti SC Medium" pitchFamily="2" charset="-128"/>
              </a:rPr>
              <a:t>9 </a:t>
            </a:r>
            <a:r>
              <a:rPr kumimoji="1" lang="zh-TW" altLang="en-US" sz="3600" dirty="0">
                <a:solidFill>
                  <a:srgbClr val="FFC000"/>
                </a:solidFill>
                <a:latin typeface="+mj-lt"/>
                <a:ea typeface="Heiti SC Medium" pitchFamily="2" charset="-128"/>
              </a:rPr>
              <a:t>你 起 身 往 西 顿 的 撒 勒 法 去 ， 住 在 那 里 ； 我 已 吩 咐 那 里 的 一 个 寡 妇 供 养 你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Yu Gothic UI" panose="020B0500000000000000" pitchFamily="34" charset="-128"/>
              </a:rPr>
              <a:t>8 Then this message came to him from the Lord: </a:t>
            </a:r>
          </a:p>
          <a:p>
            <a:pPr>
              <a:tabLst>
                <a:tab pos="1330325" algn="l"/>
              </a:tabLst>
            </a:pPr>
            <a:r>
              <a:rPr kumimoji="1" lang="en-US" altLang="zh-TW" sz="3600" dirty="0">
                <a:latin typeface="+mj-lt"/>
                <a:ea typeface="Yu Gothic UI" panose="020B0500000000000000" pitchFamily="34" charset="-128"/>
              </a:rPr>
              <a:t>9 “Get up, move to Zarephath in Sidon, and stay there. Look! I’ve commanded a widow to sustain you there.”</a:t>
            </a:r>
          </a:p>
        </p:txBody>
      </p:sp>
    </p:spTree>
    <p:extLst>
      <p:ext uri="{BB962C8B-B14F-4D97-AF65-F5344CB8AC3E}">
        <p14:creationId xmlns:p14="http://schemas.microsoft.com/office/powerpoint/2010/main" val="318614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個人, 室內, 人群 的圖片&#10;&#10;自動產生的描述">
            <a:extLst>
              <a:ext uri="{FF2B5EF4-FFF2-40B4-BE49-F238E27FC236}">
                <a16:creationId xmlns:a16="http://schemas.microsoft.com/office/drawing/2014/main" id="{A8FD6530-13C4-2644-829D-D2884A503A6F}"/>
              </a:ext>
            </a:extLst>
          </p:cNvPr>
          <p:cNvPicPr>
            <a:picLocks noChangeAspect="1"/>
          </p:cNvPicPr>
          <p:nvPr/>
        </p:nvPicPr>
        <p:blipFill>
          <a:blip r:embed="rId2"/>
          <a:stretch>
            <a:fillRect/>
          </a:stretch>
        </p:blipFill>
        <p:spPr>
          <a:xfrm>
            <a:off x="-65314" y="0"/>
            <a:ext cx="12573000" cy="6858000"/>
          </a:xfrm>
          <a:prstGeom prst="rect">
            <a:avLst/>
          </a:prstGeom>
        </p:spPr>
      </p:pic>
      <p:sp>
        <p:nvSpPr>
          <p:cNvPr id="3" name="文字方塊 2">
            <a:extLst>
              <a:ext uri="{FF2B5EF4-FFF2-40B4-BE49-F238E27FC236}">
                <a16:creationId xmlns:a16="http://schemas.microsoft.com/office/drawing/2014/main" id="{B839C572-8D11-5C44-A822-92D4D7A49E9D}"/>
              </a:ext>
            </a:extLst>
          </p:cNvPr>
          <p:cNvSpPr txBox="1"/>
          <p:nvPr/>
        </p:nvSpPr>
        <p:spPr>
          <a:xfrm>
            <a:off x="1451249" y="4648198"/>
            <a:ext cx="984934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Heiti SC Medium" pitchFamily="2" charset="-128"/>
                <a:ea typeface="Heiti SC Medium" pitchFamily="2" charset="-128"/>
              </a:rPr>
              <a:t>（第二場景）寡婦死兒子沒指望</a:t>
            </a:r>
            <a:endParaRPr kumimoji="1" lang="en-US" altLang="zh-TW" sz="3600" b="1" dirty="0">
              <a:latin typeface="Heiti SC Medium" pitchFamily="2" charset="-128"/>
              <a:ea typeface="Heiti SC Medium" pitchFamily="2" charset="-128"/>
            </a:endParaRPr>
          </a:p>
          <a:p>
            <a:pPr algn="ctr">
              <a:tabLst>
                <a:tab pos="1330325" algn="l"/>
              </a:tabLst>
            </a:pPr>
            <a:r>
              <a:rPr kumimoji="1" lang="en-US" altLang="zh-TW" sz="3600" b="1" dirty="0">
                <a:latin typeface="Heiti SC Medium" pitchFamily="2" charset="-128"/>
                <a:ea typeface="Heiti SC Medium" pitchFamily="2" charset="-128"/>
              </a:rPr>
              <a:t>(Scene 2) The widow's son died and she was left with no hope.</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832301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{CE85A90A-D2FC-F94C-B1F0-A34A2C7CD3A5}tf10001063</Template>
  <TotalTime>702</TotalTime>
  <Words>1983</Words>
  <Application>Microsoft Macintosh PowerPoint</Application>
  <PresentationFormat>寬螢幕</PresentationFormat>
  <Paragraphs>81</Paragraphs>
  <Slides>30</Slides>
  <Notes>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30</vt:i4>
      </vt:variant>
    </vt:vector>
  </HeadingPairs>
  <TitlesOfParts>
    <vt:vector size="35" baseType="lpstr">
      <vt:lpstr>Heiti SC Medium</vt:lpstr>
      <vt:lpstr>Yu Gothic UI</vt:lpstr>
      <vt:lpstr>Arial</vt:lpstr>
      <vt:lpstr>Century Gothic</vt:lpstr>
      <vt:lpstr>網狀</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81</cp:revision>
  <cp:lastPrinted>2021-02-06T13:25:07Z</cp:lastPrinted>
  <dcterms:created xsi:type="dcterms:W3CDTF">2021-01-06T18:08:20Z</dcterms:created>
  <dcterms:modified xsi:type="dcterms:W3CDTF">2021-03-05T18:07:02Z</dcterms:modified>
</cp:coreProperties>
</file>