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966" r:id="rId3"/>
    <p:sldId id="3065" r:id="rId4"/>
    <p:sldId id="3081" r:id="rId5"/>
    <p:sldId id="3082" r:id="rId6"/>
    <p:sldId id="3106" r:id="rId7"/>
    <p:sldId id="3083" r:id="rId8"/>
    <p:sldId id="3084" r:id="rId9"/>
    <p:sldId id="3087" r:id="rId10"/>
    <p:sldId id="3088" r:id="rId11"/>
    <p:sldId id="3089" r:id="rId12"/>
    <p:sldId id="3090" r:id="rId13"/>
    <p:sldId id="3091" r:id="rId14"/>
    <p:sldId id="3092" r:id="rId15"/>
    <p:sldId id="3093" r:id="rId16"/>
    <p:sldId id="3107" r:id="rId17"/>
    <p:sldId id="3108" r:id="rId18"/>
    <p:sldId id="3086" r:id="rId19"/>
    <p:sldId id="3094" r:id="rId20"/>
    <p:sldId id="3095" r:id="rId21"/>
    <p:sldId id="3096" r:id="rId22"/>
    <p:sldId id="3097" r:id="rId23"/>
    <p:sldId id="3098" r:id="rId24"/>
    <p:sldId id="3099" r:id="rId25"/>
    <p:sldId id="3100" r:id="rId26"/>
    <p:sldId id="3109" r:id="rId27"/>
    <p:sldId id="3110" r:id="rId28"/>
    <p:sldId id="3111" r:id="rId29"/>
    <p:sldId id="3103" r:id="rId30"/>
    <p:sldId id="3104" r:id="rId31"/>
    <p:sldId id="310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FF2600"/>
    <a:srgbClr val="D883FF"/>
    <a:srgbClr val="FEC246"/>
    <a:srgbClr val="300D33"/>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2"/>
    <p:restoredTop sz="96327"/>
  </p:normalViewPr>
  <p:slideViewPr>
    <p:cSldViewPr snapToGrid="0" snapToObjects="1">
      <p:cViewPr varScale="1">
        <p:scale>
          <a:sx n="142" d="100"/>
          <a:sy n="142" d="100"/>
        </p:scale>
        <p:origin x="19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3/30/22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3/30/22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5940088"/>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Outside of church</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Dial  425-650-1398</a:t>
            </a:r>
          </a:p>
          <a:p>
            <a:pPr algn="ctr"/>
            <a:r>
              <a:rPr kumimoji="1" lang="en-US" altLang="zh-TW" sz="4800" b="1" dirty="0">
                <a:solidFill>
                  <a:srgbClr val="FFFF00"/>
                </a:solidFill>
                <a:effectLst>
                  <a:glow rad="139700">
                    <a:schemeClr val="bg1">
                      <a:alpha val="40000"/>
                    </a:schemeClr>
                  </a:glow>
                </a:effectLst>
                <a:latin typeface="Yu Gothic UI" panose="020B0500000000000000" pitchFamily="34" charset="-128"/>
                <a:ea typeface="Yu Gothic UI" panose="020B0500000000000000" pitchFamily="34" charset="-128"/>
              </a:rPr>
              <a:t>Use Conference Code  849387</a:t>
            </a: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In House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WI-FI Network = Listen Everywhere</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Password: 12345678</a:t>
            </a:r>
          </a:p>
          <a:p>
            <a:pPr algn="ct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Open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Listen</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 </a:t>
            </a:r>
            <a:r>
              <a:rPr kumimoji="1" lang="en-US" altLang="zh-TW" sz="4400" b="1"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Everywhere </a:t>
            </a:r>
            <a:r>
              <a:rPr kumimoji="1" lang="en-US" altLang="zh-TW" sz="4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rPr>
              <a:t>App</a:t>
            </a:r>
            <a:endParaRPr kumimoji="1" lang="en-US" altLang="zh-TW" sz="1400" dirty="0">
              <a:solidFill>
                <a:srgbClr val="FFC000"/>
              </a:solidFill>
              <a:effectLst>
                <a:glow rad="139700">
                  <a:schemeClr val="bg1">
                    <a:alpha val="40000"/>
                  </a:scheme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143660" y="724465"/>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a:t>
            </a:r>
            <a:r>
              <a:rPr kumimoji="1" lang="en-US" altLang="zh-TW" sz="3600" b="1" dirty="0">
                <a:solidFill>
                  <a:prstClr val="white"/>
                </a:solidFill>
                <a:latin typeface="Yu Gothic UI" panose="020B0500000000000000" pitchFamily="34" charset="-128"/>
                <a:ea typeface="Yu Gothic UI" panose="020B0500000000000000" pitchFamily="34" charset="-128"/>
              </a:rPr>
              <a:t>9:22</a:t>
            </a:r>
            <a:endPar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endParaRP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22 </a:t>
            </a:r>
            <a:r>
              <a:rPr kumimoji="1" lang="zh-TW" altLang="en-US" sz="3600" b="1" dirty="0">
                <a:solidFill>
                  <a:srgbClr val="FFC000"/>
                </a:solidFill>
                <a:latin typeface="Yu Gothic UI" panose="020B0500000000000000" pitchFamily="34" charset="-128"/>
                <a:ea typeface="Yu Gothic UI" panose="020B0500000000000000" pitchFamily="34" charset="-128"/>
              </a:rPr>
              <a:t>按 着 律 法 ， 凡 物 差 不 多 都 是 用 血 洁 净 的 ； 若 不 流 血 ， 罪 就 不 得 赦 免 了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22 In fact, the law requires that nearly everything be cleansed with blood, and without the shedding of blood there is no forgiveness.</a:t>
            </a:r>
          </a:p>
        </p:txBody>
      </p:sp>
    </p:spTree>
    <p:extLst>
      <p:ext uri="{BB962C8B-B14F-4D97-AF65-F5344CB8AC3E}">
        <p14:creationId xmlns:p14="http://schemas.microsoft.com/office/powerpoint/2010/main" val="414284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156360" y="1194365"/>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5:4~5</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4 </a:t>
            </a:r>
            <a:r>
              <a:rPr kumimoji="1" lang="zh-TW" altLang="en-US" sz="3600" b="1" dirty="0">
                <a:solidFill>
                  <a:srgbClr val="FFC000"/>
                </a:solidFill>
                <a:latin typeface="Yu Gothic UI" panose="020B0500000000000000" pitchFamily="34" charset="-128"/>
                <a:ea typeface="Yu Gothic UI" panose="020B0500000000000000" pitchFamily="34" charset="-128"/>
              </a:rPr>
              <a:t>这 大 祭 司 的 尊 荣 ， 没 有 人 自 取 。 惟 要 蒙 神 所 召 ， 像 亚 伦 一 样 。</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4 And no one takes this honor on himself, but he receives it when called by God, just as Aaron was.</a:t>
            </a:r>
          </a:p>
        </p:txBody>
      </p:sp>
    </p:spTree>
    <p:extLst>
      <p:ext uri="{BB962C8B-B14F-4D97-AF65-F5344CB8AC3E}">
        <p14:creationId xmlns:p14="http://schemas.microsoft.com/office/powerpoint/2010/main" val="20769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029360" y="889843"/>
            <a:ext cx="889731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5:4~5</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5 </a:t>
            </a:r>
            <a:r>
              <a:rPr kumimoji="1" lang="zh-TW" altLang="en-US" sz="3600" b="1" dirty="0">
                <a:solidFill>
                  <a:srgbClr val="FFC000"/>
                </a:solidFill>
                <a:latin typeface="Yu Gothic UI" panose="020B0500000000000000" pitchFamily="34" charset="-128"/>
                <a:ea typeface="Yu Gothic UI" panose="020B0500000000000000" pitchFamily="34" charset="-128"/>
              </a:rPr>
              <a:t>如 此 ， 基 督 也 不 是 自 取 荣 耀 作 大 祭 司 ， 乃 是 在 乎 向 他 说 你 是 我 的 儿 子 ， 我 今 日 生 你 的 那 一 位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5 In the same way, Christ did not take on himself the glory of becoming a high priest. But God said to him,</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“You are my Son;</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today I have become your Father.”</a:t>
            </a:r>
          </a:p>
        </p:txBody>
      </p:sp>
    </p:spTree>
    <p:extLst>
      <p:ext uri="{BB962C8B-B14F-4D97-AF65-F5344CB8AC3E}">
        <p14:creationId xmlns:p14="http://schemas.microsoft.com/office/powerpoint/2010/main" val="317246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016660" y="1410543"/>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5:6</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6 </a:t>
            </a:r>
            <a:r>
              <a:rPr kumimoji="1" lang="zh-TW" altLang="en-US" sz="3600" b="1" dirty="0">
                <a:solidFill>
                  <a:srgbClr val="FFC000"/>
                </a:solidFill>
                <a:latin typeface="Yu Gothic UI" panose="020B0500000000000000" pitchFamily="34" charset="-128"/>
                <a:ea typeface="Yu Gothic UI" panose="020B0500000000000000" pitchFamily="34" charset="-128"/>
              </a:rPr>
              <a:t>就 如 经 上 又 有 一 处 说 ： 你 是 照 着 麦 基 洗 德 的 等 次 永 远 为 祭 司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6 And he says in another place,</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“You are a priest forever,</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in the order of Melchizedek.”</a:t>
            </a:r>
          </a:p>
        </p:txBody>
      </p:sp>
    </p:spTree>
    <p:extLst>
      <p:ext uri="{BB962C8B-B14F-4D97-AF65-F5344CB8AC3E}">
        <p14:creationId xmlns:p14="http://schemas.microsoft.com/office/powerpoint/2010/main" val="247677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257960" y="470743"/>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創 世 記 </a:t>
            </a:r>
            <a:r>
              <a:rPr kumimoji="1" lang="en-US" altLang="zh-TW" sz="3600" b="1" dirty="0">
                <a:solidFill>
                  <a:prstClr val="white"/>
                </a:solidFill>
                <a:latin typeface="Yu Gothic UI" panose="020B0500000000000000" pitchFamily="34" charset="-128"/>
                <a:ea typeface="Yu Gothic UI" panose="020B0500000000000000" pitchFamily="34" charset="-128"/>
              </a:rPr>
              <a:t>Genesis 14:17</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17 </a:t>
            </a:r>
            <a:r>
              <a:rPr kumimoji="1" lang="zh-TW" altLang="en-US" sz="3600" b="1" dirty="0">
                <a:solidFill>
                  <a:srgbClr val="FFC000"/>
                </a:solidFill>
                <a:latin typeface="Yu Gothic UI" panose="020B0500000000000000" pitchFamily="34" charset="-128"/>
                <a:ea typeface="Yu Gothic UI" panose="020B0500000000000000" pitchFamily="34" charset="-128"/>
              </a:rPr>
              <a:t>亚 伯 兰 杀 败 基 大 老 玛 和 与 他 同 盟 的 王 回 来 的 时 候 ， 所 多 玛 王 出 来 ， 在 沙 微 谷 迎 接 他 ； 沙 微 谷 就 是 王 谷 。</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17 After Abram returned from defeating </a:t>
            </a:r>
            <a:r>
              <a:rPr kumimoji="1" lang="en-US" altLang="zh-TW" sz="3600" b="1" dirty="0" err="1">
                <a:solidFill>
                  <a:prstClr val="white"/>
                </a:solidFill>
                <a:latin typeface="Yu Gothic UI" panose="020B0500000000000000" pitchFamily="34" charset="-128"/>
                <a:ea typeface="Yu Gothic UI" panose="020B0500000000000000" pitchFamily="34" charset="-128"/>
              </a:rPr>
              <a:t>Kedorlaomer</a:t>
            </a:r>
            <a:r>
              <a:rPr kumimoji="1" lang="en-US" altLang="zh-TW" sz="3600" b="1" dirty="0">
                <a:solidFill>
                  <a:prstClr val="white"/>
                </a:solidFill>
                <a:latin typeface="Yu Gothic UI" panose="020B0500000000000000" pitchFamily="34" charset="-128"/>
                <a:ea typeface="Yu Gothic UI" panose="020B0500000000000000" pitchFamily="34" charset="-128"/>
              </a:rPr>
              <a:t> and the kings allied with him, the king of Sodom came out to meet him in the Valley of </a:t>
            </a:r>
            <a:r>
              <a:rPr kumimoji="1" lang="en-US" altLang="zh-TW" sz="3600" b="1" dirty="0" err="1">
                <a:solidFill>
                  <a:prstClr val="white"/>
                </a:solidFill>
                <a:latin typeface="Yu Gothic UI" panose="020B0500000000000000" pitchFamily="34" charset="-128"/>
                <a:ea typeface="Yu Gothic UI" panose="020B0500000000000000" pitchFamily="34" charset="-128"/>
              </a:rPr>
              <a:t>Shaveh</a:t>
            </a:r>
            <a:r>
              <a:rPr kumimoji="1" lang="en-US" altLang="zh-TW" sz="3600" b="1" dirty="0">
                <a:solidFill>
                  <a:prstClr val="white"/>
                </a:solidFill>
                <a:latin typeface="Yu Gothic UI" panose="020B0500000000000000" pitchFamily="34" charset="-128"/>
                <a:ea typeface="Yu Gothic UI" panose="020B0500000000000000" pitchFamily="34" charset="-128"/>
              </a:rPr>
              <a:t> (that is, the King’s Valley).</a:t>
            </a:r>
          </a:p>
        </p:txBody>
      </p:sp>
    </p:spTree>
    <p:extLst>
      <p:ext uri="{BB962C8B-B14F-4D97-AF65-F5344CB8AC3E}">
        <p14:creationId xmlns:p14="http://schemas.microsoft.com/office/powerpoint/2010/main" val="414603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91260" y="1059745"/>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創 世 記 </a:t>
            </a:r>
            <a:r>
              <a:rPr kumimoji="1" lang="en-US" altLang="zh-TW" sz="3600" b="1" dirty="0">
                <a:solidFill>
                  <a:prstClr val="white"/>
                </a:solidFill>
                <a:latin typeface="Yu Gothic UI" panose="020B0500000000000000" pitchFamily="34" charset="-128"/>
                <a:ea typeface="Yu Gothic UI" panose="020B0500000000000000" pitchFamily="34" charset="-128"/>
              </a:rPr>
              <a:t>Genesis 14:18</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18 </a:t>
            </a:r>
            <a:r>
              <a:rPr kumimoji="1" lang="zh-TW" altLang="en-US" sz="3600" b="1" dirty="0">
                <a:solidFill>
                  <a:srgbClr val="FFC000"/>
                </a:solidFill>
                <a:latin typeface="Yu Gothic UI" panose="020B0500000000000000" pitchFamily="34" charset="-128"/>
                <a:ea typeface="Yu Gothic UI" panose="020B0500000000000000" pitchFamily="34" charset="-128"/>
              </a:rPr>
              <a:t>又 有 撒 冷 王 麦 基 洗 德 带 着 饼 和 酒 出 来 迎 接 ； 他 是 至 高 神 的 祭 司 。</a:t>
            </a:r>
          </a:p>
          <a:p>
            <a:pP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18 Then Melchizedek king of Salem brought out bread and wine. He was priest of God Most High, </a:t>
            </a:r>
          </a:p>
        </p:txBody>
      </p:sp>
    </p:spTree>
    <p:extLst>
      <p:ext uri="{BB962C8B-B14F-4D97-AF65-F5344CB8AC3E}">
        <p14:creationId xmlns:p14="http://schemas.microsoft.com/office/powerpoint/2010/main" val="38044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78560" y="1110545"/>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創 世 記 </a:t>
            </a:r>
            <a:r>
              <a:rPr kumimoji="1" lang="en-US" altLang="zh-TW" sz="3600" b="1" dirty="0">
                <a:solidFill>
                  <a:prstClr val="white"/>
                </a:solidFill>
                <a:latin typeface="Yu Gothic UI" panose="020B0500000000000000" pitchFamily="34" charset="-128"/>
                <a:ea typeface="Yu Gothic UI" panose="020B0500000000000000" pitchFamily="34" charset="-128"/>
              </a:rPr>
              <a:t>Genesis 14:19</a:t>
            </a:r>
          </a:p>
          <a:p>
            <a:pPr>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19 </a:t>
            </a:r>
            <a:r>
              <a:rPr kumimoji="1" lang="zh-TW" altLang="en-US" sz="3600" b="1" dirty="0">
                <a:solidFill>
                  <a:srgbClr val="FFC000"/>
                </a:solidFill>
                <a:latin typeface="Yu Gothic UI" panose="020B0500000000000000" pitchFamily="34" charset="-128"/>
                <a:ea typeface="Yu Gothic UI" panose="020B0500000000000000" pitchFamily="34" charset="-128"/>
              </a:rPr>
              <a:t>他 为 亚 伯 兰 祝 福 ， 说 ： 愿 天 地 的 主 、 至 高 的 神 赐 福 与 亚 伯 兰 ！</a:t>
            </a:r>
            <a:endParaRPr kumimoji="1" lang="en-US" altLang="zh-TW" sz="3600" b="1" dirty="0">
              <a:solidFill>
                <a:prstClr val="white"/>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19 and he blessed Abram, saying,</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“Blessed be Abram by God Most High,</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Creator of heaven and earth.</a:t>
            </a:r>
          </a:p>
        </p:txBody>
      </p:sp>
    </p:spTree>
    <p:extLst>
      <p:ext uri="{BB962C8B-B14F-4D97-AF65-F5344CB8AC3E}">
        <p14:creationId xmlns:p14="http://schemas.microsoft.com/office/powerpoint/2010/main" val="41827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78560" y="1110545"/>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詩 篇 </a:t>
            </a:r>
            <a:r>
              <a:rPr kumimoji="1" lang="en-US" altLang="zh-TW" sz="3600" b="1" dirty="0">
                <a:solidFill>
                  <a:prstClr val="white"/>
                </a:solidFill>
                <a:latin typeface="Yu Gothic UI" panose="020B0500000000000000" pitchFamily="34" charset="-128"/>
                <a:ea typeface="Yu Gothic UI" panose="020B0500000000000000" pitchFamily="34" charset="-128"/>
              </a:rPr>
              <a:t>Psalm 110:4</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4 </a:t>
            </a:r>
            <a:r>
              <a:rPr kumimoji="1" lang="zh-TW" altLang="en-US" sz="3600" b="1" dirty="0">
                <a:solidFill>
                  <a:srgbClr val="FFC000"/>
                </a:solidFill>
                <a:latin typeface="Yu Gothic UI" panose="020B0500000000000000" pitchFamily="34" charset="-128"/>
                <a:ea typeface="Yu Gothic UI" panose="020B0500000000000000" pitchFamily="34" charset="-128"/>
              </a:rPr>
              <a:t>耶 和 华 起 了 誓 ， 决 不 後 悔 ， 说 ： 你 是 照 着 麦 基 洗 德 的 等 次 永 远 为 祭 司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4 The Lord has sworn</a:t>
            </a:r>
          </a:p>
          <a:p>
            <a:pP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and will not change his mind:</a:t>
            </a:r>
          </a:p>
          <a:p>
            <a:pP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“You are a priest forever,</a:t>
            </a:r>
          </a:p>
          <a:p>
            <a:pP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    in the order of Melchizedek.”</a:t>
            </a:r>
          </a:p>
        </p:txBody>
      </p:sp>
    </p:spTree>
    <p:extLst>
      <p:ext uri="{BB962C8B-B14F-4D97-AF65-F5344CB8AC3E}">
        <p14:creationId xmlns:p14="http://schemas.microsoft.com/office/powerpoint/2010/main" val="348255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066800" y="735955"/>
            <a:ext cx="10058400" cy="5386090"/>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祭司必须有三项资格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Priests must have three qualifications</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1.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祭司的职责就是把神和人连接起来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 role of the priest is to connect God with man</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2.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祭司能够感同身受百姓的忧伤痛苦和软弱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Priests can empathize with the grief, pain and weakness of the people</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3.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而大祭司的职分必须是由上帝来选召的
</a:t>
            </a: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And the office of high priest must be called by God</a:t>
            </a:r>
            <a:endParaRPr kumimoji="1" lang="zh-TW" altLang="en-US"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7156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40460" y="716845"/>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彼 得 前 書 </a:t>
            </a:r>
            <a:r>
              <a:rPr kumimoji="1" lang="en-US" altLang="zh-TW" sz="3600" b="1" dirty="0">
                <a:solidFill>
                  <a:prstClr val="white"/>
                </a:solidFill>
                <a:latin typeface="Yu Gothic UI" panose="020B0500000000000000" pitchFamily="34" charset="-128"/>
                <a:ea typeface="Yu Gothic UI" panose="020B0500000000000000" pitchFamily="34" charset="-128"/>
              </a:rPr>
              <a:t>1 Peter 2:9</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9 </a:t>
            </a:r>
            <a:r>
              <a:rPr kumimoji="1" lang="zh-TW" altLang="en-US" sz="3600" b="1" dirty="0">
                <a:solidFill>
                  <a:srgbClr val="FFC000"/>
                </a:solidFill>
                <a:latin typeface="Yu Gothic UI" panose="020B0500000000000000" pitchFamily="34" charset="-128"/>
                <a:ea typeface="Yu Gothic UI" panose="020B0500000000000000" pitchFamily="34" charset="-128"/>
              </a:rPr>
              <a:t>惟 有 你 们 是 被 拣 选 的 族 类 ， 是 有 君 尊 的 祭 司 ， 是 圣 洁 的 国 度 ， 是 属 神 的 子 民 ， 要 叫 你 们 宣 扬 那 召 你 们 出 黑 暗 入 奇 妙 光 明 者 的 美 德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9 But you are a chosen people, a royal priesthood, a holy nation, God’s special possession, that you may declare the praises of him who called you out of darkness into his wonderful light.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779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book&#10;&#10;Description automatically generated with low confidence">
            <a:extLst>
              <a:ext uri="{FF2B5EF4-FFF2-40B4-BE49-F238E27FC236}">
                <a16:creationId xmlns:a16="http://schemas.microsoft.com/office/drawing/2014/main" id="{6539DEB8-1D7C-BE48-BE64-DA50257DD0BA}"/>
              </a:ext>
            </a:extLst>
          </p:cNvPr>
          <p:cNvPicPr>
            <a:picLocks noChangeAspect="1"/>
          </p:cNvPicPr>
          <p:nvPr/>
        </p:nvPicPr>
        <p:blipFill>
          <a:blip r:embed="rId2"/>
          <a:stretch>
            <a:fillRect/>
          </a:stretch>
        </p:blipFill>
        <p:spPr>
          <a:xfrm>
            <a:off x="0" y="0"/>
            <a:ext cx="12221688" cy="6858000"/>
          </a:xfrm>
          <a:prstGeom prst="rect">
            <a:avLst/>
          </a:prstGeom>
        </p:spPr>
      </p:pic>
      <p:sp>
        <p:nvSpPr>
          <p:cNvPr id="4" name="TextBox 3">
            <a:extLst>
              <a:ext uri="{FF2B5EF4-FFF2-40B4-BE49-F238E27FC236}">
                <a16:creationId xmlns:a16="http://schemas.microsoft.com/office/drawing/2014/main" id="{C29548B4-5E55-C748-9C91-0D963C58F6BA}"/>
              </a:ext>
            </a:extLst>
          </p:cNvPr>
          <p:cNvSpPr txBox="1"/>
          <p:nvPr/>
        </p:nvSpPr>
        <p:spPr>
          <a:xfrm>
            <a:off x="4676797" y="3752479"/>
            <a:ext cx="2868093" cy="954107"/>
          </a:xfrm>
          <a:prstGeom prst="rect">
            <a:avLst/>
          </a:prstGeom>
          <a:noFill/>
        </p:spPr>
        <p:txBody>
          <a:bodyPr wrap="none" rtlCol="0">
            <a:spAutoFit/>
          </a:bodyPr>
          <a:lstStyle/>
          <a:p>
            <a:pPr algn="ctr"/>
            <a:r>
              <a:rPr lang="en-US" sz="2800" dirty="0">
                <a:latin typeface="Yu Gothic UI" panose="020B0500000000000000" pitchFamily="34" charset="-128"/>
                <a:ea typeface="Yu Gothic UI" panose="020B0500000000000000" pitchFamily="34" charset="-128"/>
              </a:rPr>
              <a:t>Rev. Steven Fang</a:t>
            </a:r>
          </a:p>
          <a:p>
            <a:pPr algn="ctr"/>
            <a:r>
              <a:rPr lang="zh-TW" altLang="en-US" sz="2800" dirty="0">
                <a:latin typeface="Yu Gothic UI" panose="020B0500000000000000" pitchFamily="34" charset="-128"/>
                <a:ea typeface="Yu Gothic UI" panose="020B0500000000000000" pitchFamily="34" charset="-128"/>
              </a:rPr>
              <a:t>房正豪牧师</a:t>
            </a:r>
            <a:endParaRPr lang="en-US" sz="28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736615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40460" y="767645"/>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彼 得 前 書 </a:t>
            </a:r>
            <a:r>
              <a:rPr kumimoji="1" lang="en-US" altLang="zh-TW" sz="3600" b="1" dirty="0">
                <a:solidFill>
                  <a:prstClr val="white"/>
                </a:solidFill>
                <a:latin typeface="Yu Gothic UI" panose="020B0500000000000000" pitchFamily="34" charset="-128"/>
                <a:ea typeface="Yu Gothic UI" panose="020B0500000000000000" pitchFamily="34" charset="-128"/>
              </a:rPr>
              <a:t>1 Peter 2:10</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10 </a:t>
            </a:r>
            <a:r>
              <a:rPr kumimoji="1" lang="zh-TW" altLang="en-US" sz="3600" b="1" dirty="0">
                <a:solidFill>
                  <a:srgbClr val="FFC000"/>
                </a:solidFill>
                <a:latin typeface="Yu Gothic UI" panose="020B0500000000000000" pitchFamily="34" charset="-128"/>
                <a:ea typeface="Yu Gothic UI" panose="020B0500000000000000" pitchFamily="34" charset="-128"/>
              </a:rPr>
              <a:t>你 们 从 前 算 不 得 子 民 ， 现 在 却 作 了 神 的 子 民 ； 从 前 未 曾 蒙 怜 恤 ， 现 在 却 蒙 了 怜 恤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10 Once you were not a people, but now you are the people of God; once you had not received mercy, but now you have received mercy.</a:t>
            </a:r>
          </a:p>
        </p:txBody>
      </p:sp>
    </p:spTree>
    <p:extLst>
      <p:ext uri="{BB962C8B-B14F-4D97-AF65-F5344CB8AC3E}">
        <p14:creationId xmlns:p14="http://schemas.microsoft.com/office/powerpoint/2010/main" val="292186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40460" y="572343"/>
            <a:ext cx="889731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5:7~9</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7 </a:t>
            </a:r>
            <a:r>
              <a:rPr kumimoji="1" lang="zh-TW" altLang="en-US" sz="3600" b="1" dirty="0">
                <a:solidFill>
                  <a:srgbClr val="FFC000"/>
                </a:solidFill>
                <a:latin typeface="Yu Gothic UI" panose="020B0500000000000000" pitchFamily="34" charset="-128"/>
                <a:ea typeface="Yu Gothic UI" panose="020B0500000000000000" pitchFamily="34" charset="-128"/>
              </a:rPr>
              <a:t>基 督 在 肉 体 的 时 候 ， 既 大 声 哀 哭 ， 流 泪 祷 告 ， 恳 求 那 能 救 他 免 死 的 主 ， 就 因 他 的 虔 诚 蒙 了 应 允 。</a:t>
            </a: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7 During the days of Jesus’ life on earth, he offered up prayers and petitions with fervent cries and tears to the one who could save him from death, and he was heard because of his reverent submission.</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1468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029360" y="1334343"/>
            <a:ext cx="8897311" cy="2862322"/>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5:8</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8 </a:t>
            </a:r>
            <a:r>
              <a:rPr kumimoji="1" lang="zh-TW" altLang="en-US" sz="3600" b="1" dirty="0">
                <a:solidFill>
                  <a:srgbClr val="FFC000"/>
                </a:solidFill>
                <a:latin typeface="Yu Gothic UI" panose="020B0500000000000000" pitchFamily="34" charset="-128"/>
                <a:ea typeface="Yu Gothic UI" panose="020B0500000000000000" pitchFamily="34" charset="-128"/>
              </a:rPr>
              <a:t>他 虽 然 为 儿 子 ， 还 是 因 所 受 的 苦 难 学 了 顺 从 。</a:t>
            </a: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8 Son though he was, he learned obedience from what he suffered </a:t>
            </a:r>
          </a:p>
        </p:txBody>
      </p:sp>
    </p:spTree>
    <p:extLst>
      <p:ext uri="{BB962C8B-B14F-4D97-AF65-F5344CB8AC3E}">
        <p14:creationId xmlns:p14="http://schemas.microsoft.com/office/powerpoint/2010/main" val="126634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65860" y="1308943"/>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5:9</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9 </a:t>
            </a:r>
            <a:r>
              <a:rPr kumimoji="1" lang="zh-TW" altLang="en-US" sz="3600" b="1" dirty="0">
                <a:solidFill>
                  <a:srgbClr val="FFC000"/>
                </a:solidFill>
                <a:latin typeface="Yu Gothic UI" panose="020B0500000000000000" pitchFamily="34" charset="-128"/>
                <a:ea typeface="Yu Gothic UI" panose="020B0500000000000000" pitchFamily="34" charset="-128"/>
              </a:rPr>
              <a:t>他 既 得 以 完 全 ， 就 为 凡 顺 从 他 的 人 成 了 永 远 得 救 的 根 源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defRPr/>
            </a:pPr>
            <a:r>
              <a:rPr kumimoji="1" lang="en-US" altLang="zh-TW" sz="3600" b="1" dirty="0">
                <a:latin typeface="Yu Gothic UI" panose="020B0500000000000000" pitchFamily="34" charset="-128"/>
                <a:ea typeface="Yu Gothic UI" panose="020B0500000000000000" pitchFamily="34" charset="-128"/>
              </a:rPr>
              <a:t>9 and, once made perfect, he became the source of eternal salvation for all who obey him </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25305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65860" y="1308943"/>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馬 太 福 音 </a:t>
            </a:r>
            <a:r>
              <a:rPr kumimoji="1" lang="en-US" altLang="zh-TW" sz="3600" b="1" dirty="0">
                <a:solidFill>
                  <a:prstClr val="white"/>
                </a:solidFill>
                <a:latin typeface="Yu Gothic UI" panose="020B0500000000000000" pitchFamily="34" charset="-128"/>
                <a:ea typeface="Yu Gothic UI" panose="020B0500000000000000" pitchFamily="34" charset="-128"/>
              </a:rPr>
              <a:t>Matthew 6:33</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33 </a:t>
            </a:r>
            <a:r>
              <a:rPr kumimoji="1" lang="zh-TW" altLang="en-US" sz="3600" b="1" dirty="0">
                <a:solidFill>
                  <a:srgbClr val="FFC000"/>
                </a:solidFill>
                <a:latin typeface="Yu Gothic UI" panose="020B0500000000000000" pitchFamily="34" charset="-128"/>
                <a:ea typeface="Yu Gothic UI" panose="020B0500000000000000" pitchFamily="34" charset="-128"/>
              </a:rPr>
              <a:t>你 们 要 先 求 他 的 国 和 他 的 义 ， 这 些 东 西 都 要 加 给 你 们 了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33 But seek first his kingdom and his righteousness, and all these things will be given to you as well.</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4711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067460" y="623143"/>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5:11</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11 </a:t>
            </a:r>
            <a:r>
              <a:rPr kumimoji="1" lang="zh-TW" altLang="en-US" sz="3600" b="1" dirty="0">
                <a:solidFill>
                  <a:srgbClr val="FFC000"/>
                </a:solidFill>
                <a:latin typeface="Yu Gothic UI" panose="020B0500000000000000" pitchFamily="34" charset="-128"/>
                <a:ea typeface="Yu Gothic UI" panose="020B0500000000000000" pitchFamily="34" charset="-128"/>
              </a:rPr>
              <a:t>论 到 麦 基 洗 德 ， 我 们 有 好 些 话 ， 并 且 难 以 解 明 ， 因 为 你 们 听 不 进 去 。</a:t>
            </a: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11 We have much to say about this, but it is hard to make it clear to you because you no longer try to understand. </a:t>
            </a:r>
          </a:p>
        </p:txBody>
      </p:sp>
    </p:spTree>
    <p:extLst>
      <p:ext uri="{BB962C8B-B14F-4D97-AF65-F5344CB8AC3E}">
        <p14:creationId xmlns:p14="http://schemas.microsoft.com/office/powerpoint/2010/main" val="308991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067460" y="623143"/>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5:12</a:t>
            </a:r>
          </a:p>
          <a:p>
            <a:pPr>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12 </a:t>
            </a:r>
            <a:r>
              <a:rPr kumimoji="1" lang="zh-TW" altLang="en-US" sz="3600" b="1" dirty="0">
                <a:solidFill>
                  <a:srgbClr val="FFC000"/>
                </a:solidFill>
                <a:latin typeface="Yu Gothic UI" panose="020B0500000000000000" pitchFamily="34" charset="-128"/>
                <a:ea typeface="Yu Gothic UI" panose="020B0500000000000000" pitchFamily="34" charset="-128"/>
              </a:rPr>
              <a:t>看 你 们 学 习 的 工 夫 ， 本 该 作 师 傅 ， 谁 知 还 得 有 人 将 神 圣 言 小 学 的 开 端 另 教 导 你 们 ， 并 且 成 了 那 必 须 吃 奶 ， 不 能 吃 乾 粮 的 人 。</a:t>
            </a: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12 In fact, though by this time you ought to be teachers, you need someone to teach you the elementary truths of God’s word all over again. You need milk, not solid food! </a:t>
            </a:r>
          </a:p>
        </p:txBody>
      </p:sp>
    </p:spTree>
    <p:extLst>
      <p:ext uri="{BB962C8B-B14F-4D97-AF65-F5344CB8AC3E}">
        <p14:creationId xmlns:p14="http://schemas.microsoft.com/office/powerpoint/2010/main" val="4064264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067460" y="623143"/>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5:13</a:t>
            </a:r>
          </a:p>
          <a:p>
            <a:pPr>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13 </a:t>
            </a:r>
            <a:r>
              <a:rPr kumimoji="1" lang="zh-TW" altLang="en-US" sz="3600" b="1" dirty="0">
                <a:solidFill>
                  <a:srgbClr val="FFC000"/>
                </a:solidFill>
                <a:latin typeface="Yu Gothic UI" panose="020B0500000000000000" pitchFamily="34" charset="-128"/>
                <a:ea typeface="Yu Gothic UI" panose="020B0500000000000000" pitchFamily="34" charset="-128"/>
              </a:rPr>
              <a:t>凡 只 能 吃 奶 的 都 不 熟 练 仁 义 的 道 理 ， 因 为 他 是 婴 孩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13 Anyone who lives on milk, being still an infant, is not acquainted with the teaching about righteousness. </a:t>
            </a:r>
            <a:endParaRPr kumimoji="1" lang="zh-TW" altLang="en-US" sz="3600" b="1" dirty="0">
              <a:solidFill>
                <a:srgbClr val="FFC000"/>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285785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2067460" y="623143"/>
            <a:ext cx="8897311"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5:14</a:t>
            </a:r>
          </a:p>
          <a:p>
            <a:pPr lvl="0">
              <a:tabLst>
                <a:tab pos="1330325" algn="l"/>
              </a:tabLst>
              <a:defRPr/>
            </a:pPr>
            <a:r>
              <a:rPr kumimoji="1" lang="en-US" altLang="zh-TW" sz="3600" b="1">
                <a:solidFill>
                  <a:srgbClr val="FFC000"/>
                </a:solidFill>
                <a:latin typeface="Yu Gothic UI" panose="020B0500000000000000" pitchFamily="34" charset="-128"/>
                <a:ea typeface="Yu Gothic UI" panose="020B0500000000000000" pitchFamily="34" charset="-128"/>
              </a:rPr>
              <a:t>14 </a:t>
            </a:r>
            <a:r>
              <a:rPr kumimoji="1" lang="zh-TW" altLang="en-US" sz="3600" b="1" dirty="0">
                <a:solidFill>
                  <a:srgbClr val="FFC000"/>
                </a:solidFill>
                <a:latin typeface="Yu Gothic UI" panose="020B0500000000000000" pitchFamily="34" charset="-128"/>
                <a:ea typeface="Yu Gothic UI" panose="020B0500000000000000" pitchFamily="34" charset="-128"/>
              </a:rPr>
              <a:t>惟 独 长 大 成 人 的 才 能 吃 乾 粮 ； 他 们 的 心 窍 习 练 得 通 达 ， 就 能 分 辨 好 歹 了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defRPr/>
            </a:pPr>
            <a:r>
              <a:rPr kumimoji="1" lang="en-US" altLang="zh-TW" sz="3600" b="1" dirty="0">
                <a:latin typeface="Yu Gothic UI" panose="020B0500000000000000" pitchFamily="34" charset="-128"/>
                <a:ea typeface="Yu Gothic UI" panose="020B0500000000000000" pitchFamily="34" charset="-128"/>
              </a:rPr>
              <a:t>14 But solid food is for the mature, who by constant use have trained themselves to distinguish good from evil.</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2701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78560" y="612844"/>
            <a:ext cx="889731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羅 馬 書 </a:t>
            </a:r>
            <a:r>
              <a:rPr kumimoji="1" lang="en-US" altLang="zh-TW" sz="3600" b="1" dirty="0">
                <a:solidFill>
                  <a:prstClr val="white"/>
                </a:solidFill>
                <a:latin typeface="Yu Gothic UI" panose="020B0500000000000000" pitchFamily="34" charset="-128"/>
                <a:ea typeface="Yu Gothic UI" panose="020B0500000000000000" pitchFamily="34" charset="-128"/>
              </a:rPr>
              <a:t>Romans 12:1~2</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 </a:t>
            </a:r>
            <a:r>
              <a:rPr kumimoji="1" lang="zh-TW" altLang="en-US" sz="3600" b="1" dirty="0">
                <a:solidFill>
                  <a:srgbClr val="FFC000"/>
                </a:solidFill>
                <a:latin typeface="Yu Gothic UI" panose="020B0500000000000000" pitchFamily="34" charset="-128"/>
                <a:ea typeface="Yu Gothic UI" panose="020B0500000000000000" pitchFamily="34" charset="-128"/>
              </a:rPr>
              <a:t>所 以 弟 兄 们 ， 我 以 神 的 慈 悲 劝 你 们 ， 将 身 体 献 上 ， 当 作 活 祭 ， 是 圣 洁 的 ， 是 神 所 喜 悦 的 ； 你 们 如 此 事 奉 乃 是 理 所 当 然 的 。</a:t>
            </a:r>
          </a:p>
          <a:p>
            <a:pPr lvl="0">
              <a:tabLst>
                <a:tab pos="1330325" algn="l"/>
              </a:tabLst>
              <a:defRPr/>
            </a:pPr>
            <a:r>
              <a:rPr kumimoji="1" lang="en-US" altLang="zh-TW" sz="3600" b="1" dirty="0">
                <a:latin typeface="Yu Gothic UI" panose="020B0500000000000000" pitchFamily="34" charset="-128"/>
                <a:ea typeface="Yu Gothic UI" panose="020B0500000000000000" pitchFamily="34" charset="-128"/>
              </a:rPr>
              <a:t>1 Therefore, I urge you, brothers and sisters, in view of God’s mercy, to offer your bodies as a living sacrifice, holy and pleasing to God—this is your true and proper worship. </a:t>
            </a:r>
          </a:p>
        </p:txBody>
      </p:sp>
    </p:spTree>
    <p:extLst>
      <p:ext uri="{BB962C8B-B14F-4D97-AF65-F5344CB8AC3E}">
        <p14:creationId xmlns:p14="http://schemas.microsoft.com/office/powerpoint/2010/main" val="413229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066800" y="1287417"/>
            <a:ext cx="10058400" cy="2554545"/>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真理從神而來</a:t>
            </a: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The Truth comes from God</a:t>
            </a:r>
            <a:endPar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和人的道理不同</a:t>
            </a:r>
          </a:p>
          <a:p>
            <a:pPr lvl="0" algn="ctr">
              <a:tabLst>
                <a:tab pos="1330325" algn="l"/>
              </a:tabLst>
            </a:pPr>
            <a:r>
              <a:rPr kumimoji="1" lang="en-US" altLang="zh-TW"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Different from human reasoning</a:t>
            </a:r>
          </a:p>
        </p:txBody>
      </p:sp>
    </p:spTree>
    <p:extLst>
      <p:ext uri="{BB962C8B-B14F-4D97-AF65-F5344CB8AC3E}">
        <p14:creationId xmlns:p14="http://schemas.microsoft.com/office/powerpoint/2010/main" val="4130643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91260" y="719246"/>
            <a:ext cx="8897311"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defRPr/>
            </a:pPr>
            <a:r>
              <a:rPr kumimoji="1" lang="zh-TW" altLang="en-US" sz="3600" b="1" dirty="0">
                <a:solidFill>
                  <a:prstClr val="white"/>
                </a:solidFill>
                <a:latin typeface="Yu Gothic UI" panose="020B0500000000000000" pitchFamily="34" charset="-128"/>
                <a:ea typeface="Yu Gothic UI" panose="020B0500000000000000" pitchFamily="34" charset="-128"/>
              </a:rPr>
              <a:t>羅 馬 書 </a:t>
            </a:r>
            <a:r>
              <a:rPr kumimoji="1" lang="en-US" altLang="zh-TW" sz="3600" b="1" dirty="0">
                <a:solidFill>
                  <a:prstClr val="white"/>
                </a:solidFill>
                <a:latin typeface="Yu Gothic UI" panose="020B0500000000000000" pitchFamily="34" charset="-128"/>
                <a:ea typeface="Yu Gothic UI" panose="020B0500000000000000" pitchFamily="34" charset="-128"/>
              </a:rPr>
              <a:t>Romans 12:1~2</a:t>
            </a:r>
          </a:p>
          <a:p>
            <a:pPr>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dirty="0">
                <a:solidFill>
                  <a:srgbClr val="FFC000"/>
                </a:solidFill>
                <a:latin typeface="Yu Gothic UI" panose="020B0500000000000000" pitchFamily="34" charset="-128"/>
                <a:ea typeface="Yu Gothic UI" panose="020B0500000000000000" pitchFamily="34" charset="-128"/>
              </a:rPr>
              <a:t>不 要 效 法 这 个 世 界 ， 只 要 心 意 更 新 而 变 化 ， 叫 你 们 察 验 何 为 神 的 善 良 、 纯 全 、 可 喜 悦 的 旨 意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defRPr/>
            </a:pPr>
            <a:r>
              <a:rPr kumimoji="1" lang="en-US" altLang="zh-TW" sz="3600" b="1" dirty="0">
                <a:latin typeface="Yu Gothic UI" panose="020B0500000000000000" pitchFamily="34" charset="-128"/>
                <a:ea typeface="Yu Gothic UI" panose="020B0500000000000000" pitchFamily="34" charset="-128"/>
              </a:rPr>
              <a:t>2 Do not conform to the pattern of this world, but be transformed by the renewing of your mind. Then you will be able to test and approve what God’s will is—his good, pleasing and perfect will.</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04503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0"/>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850544" y="1994237"/>
            <a:ext cx="8897311" cy="2492990"/>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defRPr/>
            </a:pPr>
            <a:r>
              <a:rPr kumimoji="1" lang="zh-TW" altLang="en-US" sz="6000" b="1" dirty="0">
                <a:solidFill>
                  <a:srgbClr val="FFFF00"/>
                </a:solidFill>
                <a:latin typeface="Yu Gothic UI" panose="020B0500000000000000" pitchFamily="34" charset="-128"/>
                <a:ea typeface="Yu Gothic UI" panose="020B0500000000000000" pitchFamily="34" charset="-128"/>
              </a:rPr>
              <a:t>顺服神的真理就必蒙福</a:t>
            </a:r>
            <a:endParaRPr kumimoji="1" lang="en-US" altLang="zh-TW" sz="6000" b="1" dirty="0">
              <a:solidFill>
                <a:srgbClr val="FFFF00"/>
              </a:solidFill>
              <a:latin typeface="Yu Gothic UI" panose="020B0500000000000000" pitchFamily="34" charset="-128"/>
              <a:ea typeface="Yu Gothic UI" panose="020B0500000000000000" pitchFamily="34" charset="-128"/>
            </a:endParaRPr>
          </a:p>
          <a:p>
            <a:pPr lvl="0" algn="ctr">
              <a:tabLst>
                <a:tab pos="1330325" algn="l"/>
              </a:tabLst>
              <a:defRPr/>
            </a:pPr>
            <a:r>
              <a:rPr kumimoji="1" lang="en-US" altLang="zh-TW" sz="4800" b="1" dirty="0">
                <a:latin typeface="Yu Gothic UI" panose="020B0500000000000000" pitchFamily="34" charset="-128"/>
                <a:ea typeface="Yu Gothic UI" panose="020B0500000000000000" pitchFamily="34" charset="-128"/>
              </a:rPr>
              <a:t>Obey the Truth of God and</a:t>
            </a:r>
          </a:p>
          <a:p>
            <a:pPr lvl="0" algn="ctr">
              <a:tabLst>
                <a:tab pos="1330325" algn="l"/>
              </a:tabLst>
              <a:defRPr/>
            </a:pPr>
            <a:r>
              <a:rPr kumimoji="1" lang="en-US" altLang="zh-TW" sz="4800" b="1">
                <a:latin typeface="Yu Gothic UI" panose="020B0500000000000000" pitchFamily="34" charset="-128"/>
                <a:ea typeface="Yu Gothic UI" panose="020B0500000000000000" pitchFamily="34" charset="-128"/>
              </a:rPr>
              <a:t> you shall receive blessings</a:t>
            </a:r>
          </a:p>
        </p:txBody>
      </p:sp>
    </p:spTree>
    <p:extLst>
      <p:ext uri="{BB962C8B-B14F-4D97-AF65-F5344CB8AC3E}">
        <p14:creationId xmlns:p14="http://schemas.microsoft.com/office/powerpoint/2010/main" val="137474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769264" y="1166842"/>
            <a:ext cx="8897311"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5:1~3</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1 </a:t>
            </a:r>
            <a:r>
              <a:rPr kumimoji="1" lang="zh-TW" altLang="en-US" sz="3600" b="1" dirty="0">
                <a:solidFill>
                  <a:srgbClr val="FFC000"/>
                </a:solidFill>
                <a:latin typeface="Yu Gothic UI" panose="020B0500000000000000" pitchFamily="34" charset="-128"/>
                <a:ea typeface="Yu Gothic UI" panose="020B0500000000000000" pitchFamily="34" charset="-128"/>
              </a:rPr>
              <a:t>凡 从 人 间 挑 选 的 大 祭 司 ， 是 奉 派 替 人 办 理 属 神 的 事 ， 为 要 献 上 礼 物 和 赎 罪 祭 。</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1 Every high priest is selected from among the people and is appointed to represent the people in matters related to God, to offer gifts and sacrifices for sins. </a:t>
            </a:r>
          </a:p>
        </p:txBody>
      </p:sp>
    </p:spTree>
    <p:extLst>
      <p:ext uri="{BB962C8B-B14F-4D97-AF65-F5344CB8AC3E}">
        <p14:creationId xmlns:p14="http://schemas.microsoft.com/office/powerpoint/2010/main" val="262653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65352" y="488245"/>
            <a:ext cx="8897311" cy="618630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5:1~3</a:t>
            </a:r>
          </a:p>
          <a:p>
            <a:pPr>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dirty="0">
                <a:solidFill>
                  <a:srgbClr val="FFC000"/>
                </a:solidFill>
                <a:latin typeface="Yu Gothic UI" panose="020B0500000000000000" pitchFamily="34" charset="-128"/>
                <a:ea typeface="Yu Gothic UI" panose="020B0500000000000000" pitchFamily="34" charset="-128"/>
              </a:rPr>
              <a:t>他 能 体 谅 那 愚 蒙 的 和 失 迷 的 人 ， 因 为 他 自 己 也 是 被 软 弱 所 困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2 He is able to deal gently with those who are ignorant and are going astray, since he himself is subject to weakness. </a:t>
            </a:r>
            <a:endParaRPr kumimoji="1" lang="zh-TW" altLang="en-US"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3 </a:t>
            </a:r>
            <a:r>
              <a:rPr kumimoji="1" lang="zh-TW" altLang="en-US" sz="3600" b="1" dirty="0">
                <a:solidFill>
                  <a:srgbClr val="FFC000"/>
                </a:solidFill>
                <a:latin typeface="Yu Gothic UI" panose="020B0500000000000000" pitchFamily="34" charset="-128"/>
                <a:ea typeface="Yu Gothic UI" panose="020B0500000000000000" pitchFamily="34" charset="-128"/>
              </a:rPr>
              <a:t>故 此 ， 他 理 当 为 百 姓 和 自 己 献 祭 赎 罪 。</a:t>
            </a:r>
            <a:endParaRPr kumimoji="1" lang="en-US" altLang="zh-TW" sz="3600" b="1" dirty="0">
              <a:solidFill>
                <a:srgbClr val="FFC000"/>
              </a:solidFill>
              <a:latin typeface="Yu Gothic UI" panose="020B0500000000000000" pitchFamily="34" charset="-128"/>
              <a:ea typeface="Yu Gothic UI" panose="020B0500000000000000" pitchFamily="34" charset="-128"/>
            </a:endParaRP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3 This is why he has to offer sacrifices for his own sins, as well as for the sins of the people.</a:t>
            </a:r>
            <a:endPar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78896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565340" y="643622"/>
            <a:ext cx="9394760"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lvl="0" algn="ctr">
              <a:tabLst>
                <a:tab pos="1330325" algn="l"/>
              </a:tabLst>
            </a:pP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祭司的五大職責</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 Five Duties of a Priest</a:t>
            </a:r>
            <a:r>
              <a:rPr kumimoji="1" lang="zh-TW" altLang="en-US"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 </a:t>
            </a:r>
            <a:endPar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lgn="ctr">
              <a:tabLst>
                <a:tab pos="1330325" algn="l"/>
              </a:tabLst>
            </a:pPr>
            <a:endParaRPr kumimoji="1" lang="zh-TW" altLang="en-US"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1.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從人間挑選的</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marL="514350" lvl="0" indent="-514350">
              <a:buAutoNum type="arabicPeriod"/>
              <a:tabLst>
                <a:tab pos="1330325" algn="l"/>
              </a:tabLst>
            </a:pP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selected from the world</a:t>
            </a:r>
            <a:endParaRPr kumimoji="1" lang="zh-TW" altLang="en-US"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2.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奉派作百姓的代表</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6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Appointed to represent the people</a:t>
            </a:r>
            <a:endParaRPr kumimoji="1" lang="zh-TW" altLang="en-US" sz="40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3.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專門辦理神與人之間的事</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Dedicated to dealing with matters between God and man</a:t>
            </a:r>
            <a:endParaRPr kumimoji="1" lang="zh-TW" altLang="en-US"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7434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768540" y="1600468"/>
            <a:ext cx="9394760" cy="3293209"/>
          </a:xfrm>
          <a:prstGeom prst="rect">
            <a:avLst/>
          </a:prstGeom>
          <a:noFill/>
          <a:effectLst>
            <a:outerShdw blurRad="50800" dist="38100" dir="2700000" algn="tl" rotWithShape="0">
              <a:prstClr val="black">
                <a:alpha val="40000"/>
              </a:prstClr>
            </a:outerShdw>
          </a:effectLst>
        </p:spPr>
        <p:txBody>
          <a:bodyPr wrap="square" rtlCol="0">
            <a:spAutoFit/>
          </a:bodyPr>
          <a:lstStyle/>
          <a:p>
            <a:pPr lvl="0">
              <a:tabLst>
                <a:tab pos="1330325" algn="l"/>
              </a:tabLst>
            </a:pP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4.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大祭司能體諒百姓</a:t>
            </a: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 </a:t>
            </a:r>
          </a:p>
          <a:p>
            <a:pPr lvl="0">
              <a:tabLst>
                <a:tab pos="1330325" algn="l"/>
              </a:tabLst>
            </a:pP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 high priest was considerate of the people</a:t>
            </a:r>
            <a:endParaRPr kumimoji="1" lang="zh-TW" altLang="en-US"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5. </a:t>
            </a:r>
            <a:r>
              <a:rPr kumimoji="1" lang="zh-TW" altLang="en-US"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rPr>
              <a:t>大祭司為百姓而且也為自己要獻贖罪祭。</a:t>
            </a:r>
            <a:endParaRPr kumimoji="1" lang="en-US" altLang="zh-TW" sz="4000" b="1" dirty="0">
              <a:solidFill>
                <a:srgbClr val="FFFF00"/>
              </a:solidFill>
              <a:effectLst>
                <a:glow rad="63500">
                  <a:srgbClr val="6F6F6F">
                    <a:satMod val="175000"/>
                    <a:alpha val="40000"/>
                  </a:srgbClr>
                </a:glow>
              </a:effectLst>
              <a:latin typeface="Yu Gothic UI" panose="020B0500000000000000" pitchFamily="34" charset="-128"/>
              <a:ea typeface="Yu Gothic UI" panose="020B0500000000000000" pitchFamily="34" charset="-128"/>
            </a:endParaRPr>
          </a:p>
          <a:p>
            <a:pPr lvl="0">
              <a:tabLst>
                <a:tab pos="1330325" algn="l"/>
              </a:tabLst>
            </a:pP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The high priest shall offer sin offerings for the people and for himself.</a:t>
            </a:r>
          </a:p>
          <a:p>
            <a:pPr lvl="0">
              <a:tabLst>
                <a:tab pos="1330325" algn="l"/>
              </a:tabLst>
            </a:pPr>
            <a:r>
              <a:rPr kumimoji="1" lang="en-US" altLang="zh-TW" sz="3200" b="1" dirty="0">
                <a:effectLst>
                  <a:glow rad="63500">
                    <a:srgbClr val="6F6F6F">
                      <a:satMod val="175000"/>
                      <a:alpha val="40000"/>
                    </a:srgbClr>
                  </a:glow>
                </a:effectLst>
                <a:latin typeface="Yu Gothic UI" panose="020B0500000000000000" pitchFamily="34" charset="-128"/>
                <a:ea typeface="Yu Gothic UI" panose="020B0500000000000000" pitchFamily="34" charset="-128"/>
              </a:rPr>
              <a:t>Priests must have three qualifications</a:t>
            </a:r>
          </a:p>
        </p:txBody>
      </p:sp>
    </p:spTree>
    <p:extLst>
      <p:ext uri="{BB962C8B-B14F-4D97-AF65-F5344CB8AC3E}">
        <p14:creationId xmlns:p14="http://schemas.microsoft.com/office/powerpoint/2010/main" val="206272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clouds, outdoor, cloudy&#10;&#10;Description automatically generated">
            <a:extLst>
              <a:ext uri="{FF2B5EF4-FFF2-40B4-BE49-F238E27FC236}">
                <a16:creationId xmlns:a16="http://schemas.microsoft.com/office/drawing/2014/main" id="{4BEA6D81-FAF6-9040-B60D-7A76B32A4D8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tretch>
            <a:fillRect/>
          </a:stretch>
        </p:blipFill>
        <p:spPr>
          <a:xfrm>
            <a:off x="0" y="1"/>
            <a:ext cx="12192000" cy="6858000"/>
          </a:xfrm>
          <a:prstGeom prst="rect">
            <a:avLst/>
          </a:prstGeom>
        </p:spPr>
      </p:pic>
      <p:sp>
        <p:nvSpPr>
          <p:cNvPr id="5" name="文字方塊 5">
            <a:extLst>
              <a:ext uri="{FF2B5EF4-FFF2-40B4-BE49-F238E27FC236}">
                <a16:creationId xmlns:a16="http://schemas.microsoft.com/office/drawing/2014/main" id="{A0A817AF-8496-6E41-B4A3-DCEC03B3DC02}"/>
              </a:ext>
            </a:extLst>
          </p:cNvPr>
          <p:cNvSpPr txBox="1"/>
          <p:nvPr/>
        </p:nvSpPr>
        <p:spPr>
          <a:xfrm>
            <a:off x="1927760" y="1372165"/>
            <a:ext cx="889731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1330325" algn="l"/>
              </a:tabLst>
              <a:defRPr/>
            </a:pPr>
            <a:r>
              <a:rPr kumimoji="1" lang="zh-TW" altLang="en-US"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希 伯 來 書 </a:t>
            </a:r>
            <a:r>
              <a:rPr kumimoji="1" lang="en-US" altLang="zh-TW" sz="3600" b="1"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n-cs"/>
              </a:rPr>
              <a:t>Hebrews 5:2</a:t>
            </a:r>
          </a:p>
          <a:p>
            <a:pPr lvl="0">
              <a:tabLst>
                <a:tab pos="1330325" algn="l"/>
              </a:tabLst>
              <a:defRPr/>
            </a:pPr>
            <a:r>
              <a:rPr kumimoji="1" lang="en-US" altLang="zh-TW" sz="3600" b="1" dirty="0">
                <a:solidFill>
                  <a:srgbClr val="FFC000"/>
                </a:solidFill>
                <a:latin typeface="Yu Gothic UI" panose="020B0500000000000000" pitchFamily="34" charset="-128"/>
                <a:ea typeface="Yu Gothic UI" panose="020B0500000000000000" pitchFamily="34" charset="-128"/>
              </a:rPr>
              <a:t>2 </a:t>
            </a:r>
            <a:r>
              <a:rPr kumimoji="1" lang="zh-TW" altLang="en-US" sz="3600" b="1" dirty="0">
                <a:solidFill>
                  <a:srgbClr val="FFC000"/>
                </a:solidFill>
                <a:latin typeface="Yu Gothic UI" panose="020B0500000000000000" pitchFamily="34" charset="-128"/>
                <a:ea typeface="Yu Gothic UI" panose="020B0500000000000000" pitchFamily="34" charset="-128"/>
              </a:rPr>
              <a:t>他 能 体 谅 那 愚 蒙 的 和 失 迷 的 人 ， 因 为 他 自 己 也 是 被 软 弱 所 困 。</a:t>
            </a:r>
          </a:p>
          <a:p>
            <a:pPr lvl="0">
              <a:tabLst>
                <a:tab pos="1330325" algn="l"/>
              </a:tabLst>
              <a:defRPr/>
            </a:pPr>
            <a:r>
              <a:rPr kumimoji="1" lang="en-US" altLang="zh-TW" sz="3600" b="1" dirty="0">
                <a:solidFill>
                  <a:prstClr val="white"/>
                </a:solidFill>
                <a:latin typeface="Yu Gothic UI" panose="020B0500000000000000" pitchFamily="34" charset="-128"/>
                <a:ea typeface="Yu Gothic UI" panose="020B0500000000000000" pitchFamily="34" charset="-128"/>
              </a:rPr>
              <a:t>2 He is able to deal gently with those who are ignorant and are going astray, since he himself is subject to weakness. </a:t>
            </a:r>
          </a:p>
        </p:txBody>
      </p:sp>
    </p:spTree>
    <p:extLst>
      <p:ext uri="{BB962C8B-B14F-4D97-AF65-F5344CB8AC3E}">
        <p14:creationId xmlns:p14="http://schemas.microsoft.com/office/powerpoint/2010/main" val="284018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10;&#10;Description automatically generated">
            <a:extLst>
              <a:ext uri="{FF2B5EF4-FFF2-40B4-BE49-F238E27FC236}">
                <a16:creationId xmlns:a16="http://schemas.microsoft.com/office/drawing/2014/main" id="{11A85FAB-77AE-6F43-BD28-D9F52020EA3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883027" y="678403"/>
            <a:ext cx="6425946" cy="4626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7D21C283-A753-034F-8BD9-F600EB6B9CD8}"/>
              </a:ext>
            </a:extLst>
          </p:cNvPr>
          <p:cNvSpPr txBox="1"/>
          <p:nvPr/>
        </p:nvSpPr>
        <p:spPr>
          <a:xfrm>
            <a:off x="4032774" y="5657865"/>
            <a:ext cx="4126451" cy="646331"/>
          </a:xfrm>
          <a:prstGeom prst="rect">
            <a:avLst/>
          </a:prstGeom>
          <a:noFill/>
        </p:spPr>
        <p:txBody>
          <a:bodyPr wrap="none" rtlCol="0">
            <a:spAutoFit/>
          </a:bodyPr>
          <a:lstStyle/>
          <a:p>
            <a:r>
              <a:rPr lang="zh-TW" altLang="en-US" sz="3600" dirty="0">
                <a:latin typeface="Yu Gothic UI" panose="020B0500000000000000" pitchFamily="34" charset="-128"/>
                <a:ea typeface="Yu Gothic UI" panose="020B0500000000000000" pitchFamily="34" charset="-128"/>
              </a:rPr>
              <a:t>赎罪祭</a:t>
            </a:r>
            <a:r>
              <a:rPr lang="en-US" sz="3600" dirty="0">
                <a:latin typeface="Yu Gothic UI" panose="020B0500000000000000" pitchFamily="34" charset="-128"/>
                <a:ea typeface="Yu Gothic UI" panose="020B0500000000000000" pitchFamily="34" charset="-128"/>
              </a:rPr>
              <a:t> Sin Offering</a:t>
            </a:r>
          </a:p>
        </p:txBody>
      </p:sp>
    </p:spTree>
    <p:extLst>
      <p:ext uri="{BB962C8B-B14F-4D97-AF65-F5344CB8AC3E}">
        <p14:creationId xmlns:p14="http://schemas.microsoft.com/office/powerpoint/2010/main" val="259333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5336</TotalTime>
  <Words>1922</Words>
  <Application>Microsoft Macintosh PowerPoint</Application>
  <PresentationFormat>Widescreen</PresentationFormat>
  <Paragraphs>115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421</cp:revision>
  <cp:lastPrinted>2022-03-25T14:11:44Z</cp:lastPrinted>
  <dcterms:created xsi:type="dcterms:W3CDTF">2021-01-06T18:08:20Z</dcterms:created>
  <dcterms:modified xsi:type="dcterms:W3CDTF">2022-03-30T17:00:15Z</dcterms:modified>
</cp:coreProperties>
</file>