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72" r:id="rId2"/>
    <p:sldId id="309" r:id="rId3"/>
    <p:sldId id="310" r:id="rId4"/>
    <p:sldId id="311" r:id="rId5"/>
    <p:sldId id="312" r:id="rId6"/>
    <p:sldId id="313" r:id="rId7"/>
    <p:sldId id="314" r:id="rId8"/>
    <p:sldId id="315" r:id="rId9"/>
    <p:sldId id="324" r:id="rId10"/>
    <p:sldId id="316" r:id="rId11"/>
    <p:sldId id="325" r:id="rId12"/>
    <p:sldId id="326" r:id="rId13"/>
    <p:sldId id="327" r:id="rId14"/>
    <p:sldId id="328" r:id="rId15"/>
    <p:sldId id="317" r:id="rId16"/>
    <p:sldId id="330" r:id="rId17"/>
    <p:sldId id="331" r:id="rId18"/>
    <p:sldId id="332" r:id="rId19"/>
    <p:sldId id="334" r:id="rId20"/>
    <p:sldId id="336" r:id="rId21"/>
    <p:sldId id="333" r:id="rId22"/>
    <p:sldId id="320" r:id="rId23"/>
    <p:sldId id="319" r:id="rId24"/>
    <p:sldId id="335" r:id="rId25"/>
    <p:sldId id="32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9"/>
    <p:restoredTop sz="94694"/>
  </p:normalViewPr>
  <p:slideViewPr>
    <p:cSldViewPr snapToGrid="0" snapToObjects="1">
      <p:cViewPr varScale="1">
        <p:scale>
          <a:sx n="107" d="100"/>
          <a:sy n="107" d="100"/>
        </p:scale>
        <p:origin x="184"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1E136-C145-2C45-AB16-23142EC59369}" type="datetimeFigureOut">
              <a:rPr lang="en-US" smtClean="0"/>
              <a:t>6/23/22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91831-7707-2847-BC0D-3DF2E133B5C4}" type="slidenum">
              <a:rPr lang="en-US" smtClean="0"/>
              <a:t>‹#›</a:t>
            </a:fld>
            <a:endParaRPr lang="en-US"/>
          </a:p>
        </p:txBody>
      </p:sp>
    </p:spTree>
    <p:extLst>
      <p:ext uri="{BB962C8B-B14F-4D97-AF65-F5344CB8AC3E}">
        <p14:creationId xmlns:p14="http://schemas.microsoft.com/office/powerpoint/2010/main" val="123876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11D7-3373-9800-7010-A51D1FD31E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48401-E95D-8293-DB48-414E7C0FB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850F91-FD1E-D704-DAF9-6FA8F913128E}"/>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5" name="Footer Placeholder 4">
            <a:extLst>
              <a:ext uri="{FF2B5EF4-FFF2-40B4-BE49-F238E27FC236}">
                <a16:creationId xmlns:a16="http://schemas.microsoft.com/office/drawing/2014/main" id="{81490B22-2596-FA1C-C352-CA7E58FD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D63FF-935B-EFD2-1878-AF9F0C79218C}"/>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94641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9701-EE65-1C9C-34EE-D24ABE77DC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37C35C-0B0F-2328-E462-38870D685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C1E18-AD0F-7BDD-E53A-94D3E714D503}"/>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5" name="Footer Placeholder 4">
            <a:extLst>
              <a:ext uri="{FF2B5EF4-FFF2-40B4-BE49-F238E27FC236}">
                <a16:creationId xmlns:a16="http://schemas.microsoft.com/office/drawing/2014/main" id="{1A991E3A-AA60-F119-9024-62E308384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9DC5C-D577-5BFE-6553-2D278F5B386F}"/>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265451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4D7227-3D7F-7573-D673-C2F68C49B3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884E2-A40F-2CFE-AD46-2607B64479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29092-E40B-F23B-8B9A-A2AEA152E984}"/>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5" name="Footer Placeholder 4">
            <a:extLst>
              <a:ext uri="{FF2B5EF4-FFF2-40B4-BE49-F238E27FC236}">
                <a16:creationId xmlns:a16="http://schemas.microsoft.com/office/drawing/2014/main" id="{B89B4C48-D151-4A6C-8F29-A449BCDB1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5C231-5DE6-B99C-0D20-6FF8ADDCE332}"/>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72511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2A8A-77E9-2C9A-A25F-8E9DB673A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341FCB-2976-FC5B-FB0D-A97E3DC23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CE6A8-FC78-AF61-6D94-EE9FB5880EA9}"/>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5" name="Footer Placeholder 4">
            <a:extLst>
              <a:ext uri="{FF2B5EF4-FFF2-40B4-BE49-F238E27FC236}">
                <a16:creationId xmlns:a16="http://schemas.microsoft.com/office/drawing/2014/main" id="{C463719E-9FC2-53EE-C55F-763D998F6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9E9B2-B701-5892-49A5-50B6575A598F}"/>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19125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120C-D668-6120-9A67-52D272458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CBD3C5-E6A6-F33E-9533-33FD64BCCF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D19923-F819-9B99-0F25-8C6B5002CB38}"/>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5" name="Footer Placeholder 4">
            <a:extLst>
              <a:ext uri="{FF2B5EF4-FFF2-40B4-BE49-F238E27FC236}">
                <a16:creationId xmlns:a16="http://schemas.microsoft.com/office/drawing/2014/main" id="{B3AA6808-597D-62A7-D1D6-95CE27D59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7CE2E-741E-7F06-AC6B-C9CF98D8AB0D}"/>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107722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702A-6CE0-B454-9937-DA5C37DD1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416CF-4A3B-BC6C-6DEC-D74A4C8E21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323335-93B6-2576-637F-A28409AB00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8D84F7-3E1B-8567-3E27-7BF441911CDA}"/>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6" name="Footer Placeholder 5">
            <a:extLst>
              <a:ext uri="{FF2B5EF4-FFF2-40B4-BE49-F238E27FC236}">
                <a16:creationId xmlns:a16="http://schemas.microsoft.com/office/drawing/2014/main" id="{52A86BED-7E4F-06F7-3507-6F30C24AD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B1CE0-B7F7-A7FB-9600-28181FEA32BD}"/>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118128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323B-6643-05B2-E900-EEAC8B20DD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CE83D-F036-3F44-59D3-F989D527FA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C17609-BB77-13CF-817C-8BA0D9B5AB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32644B-C745-688C-00A9-00B6249C5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BF26A6-B756-EF81-2CAC-F3AB15780F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76FCE4-D5D8-1B4A-DA3D-FFBABFC93152}"/>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8" name="Footer Placeholder 7">
            <a:extLst>
              <a:ext uri="{FF2B5EF4-FFF2-40B4-BE49-F238E27FC236}">
                <a16:creationId xmlns:a16="http://schemas.microsoft.com/office/drawing/2014/main" id="{CCF0E98B-73D7-FDDB-AF04-736CA1139B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F51B7D-2A87-D7CB-AFB1-F8174E38DC5A}"/>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400043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B275-A6D9-5D4E-47EF-B881DA41F9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C1CF90-AF3F-B9C0-61DD-817CF1BF6E2A}"/>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4" name="Footer Placeholder 3">
            <a:extLst>
              <a:ext uri="{FF2B5EF4-FFF2-40B4-BE49-F238E27FC236}">
                <a16:creationId xmlns:a16="http://schemas.microsoft.com/office/drawing/2014/main" id="{5D4DB2ED-F0D9-AD45-34D7-E932A74F8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9C2903-9D83-CF6C-EA24-BB5F44B467B9}"/>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105852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3127BC-E3CA-AC2D-AFD5-473B28D09702}"/>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3" name="Footer Placeholder 2">
            <a:extLst>
              <a:ext uri="{FF2B5EF4-FFF2-40B4-BE49-F238E27FC236}">
                <a16:creationId xmlns:a16="http://schemas.microsoft.com/office/drawing/2014/main" id="{3686B3C2-0AF5-6EE4-4454-94AC6C5123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95B8EF-3852-C60F-C3C9-51D0D959EC9B}"/>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273445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2B0B-B1C4-BF5E-F1A2-0D84520EA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E9C688-BF37-4C6D-97BE-A22559D076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7283C-4315-C017-7A56-E2D5EA153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68341-5220-20F5-910E-B0B4C36B7390}"/>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6" name="Footer Placeholder 5">
            <a:extLst>
              <a:ext uri="{FF2B5EF4-FFF2-40B4-BE49-F238E27FC236}">
                <a16:creationId xmlns:a16="http://schemas.microsoft.com/office/drawing/2014/main" id="{470E9257-45F3-7FE5-2990-89EEA1B97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85245-1D31-5891-1FF9-CC268887BA1B}"/>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314511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00F4-750C-CF2E-7847-6E50B21DC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C74FDF-5479-0289-8680-93C18F7258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D8C544-8E5D-A75C-7912-34BE6C2B3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81607-1826-C0CF-1354-CD2B3EB0487D}"/>
              </a:ext>
            </a:extLst>
          </p:cNvPr>
          <p:cNvSpPr>
            <a:spLocks noGrp="1"/>
          </p:cNvSpPr>
          <p:nvPr>
            <p:ph type="dt" sz="half" idx="10"/>
          </p:nvPr>
        </p:nvSpPr>
        <p:spPr/>
        <p:txBody>
          <a:bodyPr/>
          <a:lstStyle/>
          <a:p>
            <a:fld id="{71705A7C-AC74-ED47-B750-85CCC3141F20}" type="datetimeFigureOut">
              <a:rPr lang="en-US" smtClean="0"/>
              <a:t>6/23/22</a:t>
            </a:fld>
            <a:endParaRPr lang="en-US"/>
          </a:p>
        </p:txBody>
      </p:sp>
      <p:sp>
        <p:nvSpPr>
          <p:cNvPr id="6" name="Footer Placeholder 5">
            <a:extLst>
              <a:ext uri="{FF2B5EF4-FFF2-40B4-BE49-F238E27FC236}">
                <a16:creationId xmlns:a16="http://schemas.microsoft.com/office/drawing/2014/main" id="{243E0733-B9C3-2CB5-8D53-80E4DBF45A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C61B9-FD09-6078-3DB5-CFD11947681B}"/>
              </a:ext>
            </a:extLst>
          </p:cNvPr>
          <p:cNvSpPr>
            <a:spLocks noGrp="1"/>
          </p:cNvSpPr>
          <p:nvPr>
            <p:ph type="sldNum" sz="quarter" idx="12"/>
          </p:nvPr>
        </p:nvSpPr>
        <p:spPr/>
        <p:txBody>
          <a:bodyPr/>
          <a:lstStyle/>
          <a:p>
            <a:fld id="{CB466C0B-31BB-6643-9F2C-DE3AFDBA6E87}" type="slidenum">
              <a:rPr lang="en-US" smtClean="0"/>
              <a:t>‹#›</a:t>
            </a:fld>
            <a:endParaRPr lang="en-US"/>
          </a:p>
        </p:txBody>
      </p:sp>
    </p:spTree>
    <p:extLst>
      <p:ext uri="{BB962C8B-B14F-4D97-AF65-F5344CB8AC3E}">
        <p14:creationId xmlns:p14="http://schemas.microsoft.com/office/powerpoint/2010/main" val="219245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EB94F-31E2-FDE9-263C-CBFA12137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7B41D9-332C-FB54-1E82-09C6ECF4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91767-232F-43E9-7551-F71D597B1A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05A7C-AC74-ED47-B750-85CCC3141F20}" type="datetimeFigureOut">
              <a:rPr lang="en-US" smtClean="0"/>
              <a:t>6/23/22</a:t>
            </a:fld>
            <a:endParaRPr lang="en-US"/>
          </a:p>
        </p:txBody>
      </p:sp>
      <p:sp>
        <p:nvSpPr>
          <p:cNvPr id="5" name="Footer Placeholder 4">
            <a:extLst>
              <a:ext uri="{FF2B5EF4-FFF2-40B4-BE49-F238E27FC236}">
                <a16:creationId xmlns:a16="http://schemas.microsoft.com/office/drawing/2014/main" id="{21C56459-BF04-EA1E-EC6E-7A98FBCE3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AC4C1D-87FE-DA19-7E75-AE6B0988B9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66C0B-31BB-6643-9F2C-DE3AFDBA6E87}" type="slidenum">
              <a:rPr lang="en-US" smtClean="0"/>
              <a:t>‹#›</a:t>
            </a:fld>
            <a:endParaRPr lang="en-US"/>
          </a:p>
        </p:txBody>
      </p:sp>
    </p:spTree>
    <p:extLst>
      <p:ext uri="{BB962C8B-B14F-4D97-AF65-F5344CB8AC3E}">
        <p14:creationId xmlns:p14="http://schemas.microsoft.com/office/powerpoint/2010/main" val="3486723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33E065B3-4803-13BE-7A98-76E828899054}"/>
              </a:ext>
            </a:extLst>
          </p:cNvPr>
          <p:cNvPicPr>
            <a:picLocks noChangeAspect="1"/>
          </p:cNvPicPr>
          <p:nvPr/>
        </p:nvPicPr>
        <p:blipFill rotWithShape="1">
          <a:blip r:embed="rId2"/>
          <a:srcRect b="9944"/>
          <a:stretch/>
        </p:blipFill>
        <p:spPr>
          <a:xfrm>
            <a:off x="0" y="0"/>
            <a:ext cx="12192000" cy="6858000"/>
          </a:xfrm>
          <a:prstGeom prst="rect">
            <a:avLst/>
          </a:prstGeom>
        </p:spPr>
      </p:pic>
      <p:sp>
        <p:nvSpPr>
          <p:cNvPr id="7" name="TextBox 6">
            <a:extLst>
              <a:ext uri="{FF2B5EF4-FFF2-40B4-BE49-F238E27FC236}">
                <a16:creationId xmlns:a16="http://schemas.microsoft.com/office/drawing/2014/main" id="{E4FB827B-7F6F-EF38-7DF1-14B3520A8BA0}"/>
              </a:ext>
            </a:extLst>
          </p:cNvPr>
          <p:cNvSpPr txBox="1"/>
          <p:nvPr/>
        </p:nvSpPr>
        <p:spPr>
          <a:xfrm>
            <a:off x="2852443" y="4133556"/>
            <a:ext cx="1906291" cy="646331"/>
          </a:xfrm>
          <a:prstGeom prst="rect">
            <a:avLst/>
          </a:prstGeom>
          <a:noFill/>
        </p:spPr>
        <p:txBody>
          <a:bodyPr wrap="none" rtlCol="0">
            <a:spAutoFit/>
          </a:bodyPr>
          <a:lstStyle/>
          <a:p>
            <a:r>
              <a:rPr lang="en-US">
                <a:latin typeface="Yu Gothic UI" panose="020B0500000000000000" pitchFamily="34" charset="-128"/>
                <a:ea typeface="Yu Gothic UI" panose="020B0500000000000000" pitchFamily="34" charset="-128"/>
              </a:rPr>
              <a:t>Rev. Steven Fang</a:t>
            </a:r>
          </a:p>
          <a:p>
            <a:r>
              <a:rPr lang="zh-TW" altLang="en-US">
                <a:latin typeface="Yu Gothic UI" panose="020B0500000000000000" pitchFamily="34" charset="-128"/>
                <a:ea typeface="Yu Gothic UI" panose="020B0500000000000000" pitchFamily="34" charset="-128"/>
              </a:rPr>
              <a:t>房正豪牧师</a:t>
            </a:r>
            <a:endParaRPr lang="en-US" sz="2800" dirty="0">
              <a:effectLst>
                <a:outerShdw blurRad="50800" dist="38100" dir="2700000" algn="tl" rotWithShape="0">
                  <a:prstClr val="black">
                    <a:alpha val="40000"/>
                  </a:prst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4980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929640" y="1166842"/>
            <a:ext cx="10081260" cy="4524315"/>
          </a:xfrm>
          <a:prstGeom prst="rect">
            <a:avLst/>
          </a:prstGeom>
          <a:noFill/>
        </p:spPr>
        <p:txBody>
          <a:bodyPr wrap="square" rtlCol="0">
            <a:spAutoFit/>
          </a:bodyPr>
          <a:lstStyle/>
          <a:p>
            <a:pPr lvl="0"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主已经兴起勇敢精兵
在国会、教育界、大众媒体、文化艺术界、高科技、医学界、法律界等各方面</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endPar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The Lord has raised up brave and good soldiers</a:t>
            </a:r>
          </a:p>
          <a:p>
            <a:pPr lvl="0" algn="ctr"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In Congress, education, mass media, culture and art, high-tech, medicine, law, etc.</a:t>
            </a:r>
            <a:endParaRPr lang="en-US" sz="36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1732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143395" y="1315095"/>
            <a:ext cx="7905210" cy="3477875"/>
          </a:xfrm>
          <a:prstGeom prst="rect">
            <a:avLst/>
          </a:prstGeom>
          <a:noFill/>
        </p:spPr>
        <p:txBody>
          <a:bodyPr wrap="square" rtlCol="0">
            <a:spAutoFit/>
          </a:bodyPr>
          <a:lstStyle/>
          <a:p>
            <a:pPr lvl="0" algn="ctr" defTabSz="914400">
              <a:defRPr/>
            </a:pPr>
            <a:r>
              <a:rPr lang="zh-TW" altLang="en-US" sz="6600" b="1" dirty="0">
                <a:effectLst>
                  <a:glow rad="101600">
                    <a:schemeClr val="bg1">
                      <a:alpha val="40000"/>
                    </a:schemeClr>
                  </a:glow>
                </a:effectLst>
                <a:latin typeface="Yu Gothic UI" panose="020B0500000000000000" pitchFamily="34" charset="-128"/>
                <a:ea typeface="Yu Gothic UI" panose="020B0500000000000000" pitchFamily="34" charset="-128"/>
              </a:rPr>
              <a:t>自古以来
邪不胜正</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CN" sz="4400" b="1" dirty="0">
                <a:effectLst>
                  <a:glow rad="101600">
                    <a:schemeClr val="bg1">
                      <a:alpha val="40000"/>
                    </a:schemeClr>
                  </a:glow>
                </a:effectLst>
                <a:latin typeface="Yu Gothic UI" panose="020B0500000000000000" pitchFamily="34" charset="-128"/>
                <a:ea typeface="Yu Gothic UI" panose="020B0500000000000000" pitchFamily="34" charset="-128"/>
              </a:rPr>
              <a:t>If history's any indication,</a:t>
            </a:r>
            <a:endParaRPr lang="en-US" altLang="zh-TW" sz="44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altLang="zh-TW" sz="4400" b="1" dirty="0">
                <a:effectLst>
                  <a:glow rad="101600">
                    <a:schemeClr val="bg1">
                      <a:alpha val="40000"/>
                    </a:schemeClr>
                  </a:glow>
                </a:effectLst>
                <a:latin typeface="Yu Gothic UI" panose="020B0500000000000000" pitchFamily="34" charset="-128"/>
                <a:ea typeface="Yu Gothic UI" panose="020B0500000000000000" pitchFamily="34" charset="-128"/>
              </a:rPr>
              <a:t>evil never overcomes good.</a:t>
            </a:r>
            <a:endParaRPr lang="en-US" sz="44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9475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143395" y="1692285"/>
            <a:ext cx="7905210" cy="3231654"/>
          </a:xfrm>
          <a:prstGeom prst="rect">
            <a:avLst/>
          </a:prstGeom>
          <a:noFill/>
        </p:spPr>
        <p:txBody>
          <a:bodyPr wrap="square" rtlCol="0">
            <a:spAutoFit/>
          </a:bodyPr>
          <a:lstStyle/>
          <a:p>
            <a:pPr lvl="0"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基督徒的人生观、婚姻观
是不是要按圣经真理而行？
</a:t>
            </a: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 Should the Christian outlook on life and marriage be consistent with biblical truth?</a:t>
            </a:r>
            <a:endParaRPr lang="en-US" sz="36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9459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143395" y="1315095"/>
            <a:ext cx="7905210" cy="4339650"/>
          </a:xfrm>
          <a:prstGeom prst="rect">
            <a:avLst/>
          </a:prstGeom>
          <a:noFill/>
        </p:spPr>
        <p:txBody>
          <a:bodyPr wrap="square" rtlCol="0">
            <a:spAutoFit/>
          </a:bodyPr>
          <a:lstStyle/>
          <a:p>
            <a:pPr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想要蒙神祝福？</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Want to be blessed by God?</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rPr>
              <a:t>1 </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我愿意完全顺服神</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I am willing to fully submit to God.</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rPr>
              <a:t>2. </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我要高举主的十字架
</a:t>
            </a: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 I will exalt the cross of the Lord.</a:t>
            </a:r>
            <a:endParaRPr lang="en-US" sz="36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8551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452559" y="797510"/>
            <a:ext cx="7905210" cy="5262979"/>
          </a:xfrm>
          <a:prstGeom prst="rect">
            <a:avLst/>
          </a:prstGeom>
          <a:noFill/>
        </p:spPr>
        <p:txBody>
          <a:bodyPr wrap="square" rtlCol="0">
            <a:spAutoFit/>
          </a:bodyPr>
          <a:lstStyle/>
          <a:p>
            <a:pPr lvl="0" defTabSz="914400">
              <a:defRPr/>
            </a:pPr>
            <a:r>
              <a:rPr lang="zh-TW" altLang="en-US" sz="3200" dirty="0">
                <a:effectLst>
                  <a:glow rad="101600">
                    <a:schemeClr val="bg1">
                      <a:alpha val="40000"/>
                    </a:schemeClr>
                  </a:glow>
                </a:effectLst>
                <a:latin typeface="Yu Gothic UI" panose="020B0500000000000000" pitchFamily="34" charset="-128"/>
                <a:ea typeface="Yu Gothic UI" panose="020B0500000000000000" pitchFamily="34" charset="-128"/>
              </a:rPr>
              <a:t>希 伯 來 書 </a:t>
            </a: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Hebrews 13:5</a:t>
            </a:r>
          </a:p>
          <a:p>
            <a:pPr lvl="0"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5 </a:t>
            </a:r>
            <a:r>
              <a:rPr lang="zh-TW" altLang="en-US" sz="3600" b="1" dirty="0">
                <a:effectLst>
                  <a:glow rad="101600">
                    <a:schemeClr val="bg1">
                      <a:alpha val="40000"/>
                    </a:schemeClr>
                  </a:glow>
                </a:effectLst>
                <a:latin typeface="Yu Gothic UI" panose="020B0500000000000000" pitchFamily="34" charset="-128"/>
                <a:ea typeface="Yu Gothic UI" panose="020B0500000000000000" pitchFamily="34" charset="-128"/>
              </a:rPr>
              <a:t>你 们 存 心 不 可 贪 爱 钱 财 ， 要 以 自 己 所 有 的 为 足 ； 因 为 主 曾 说 ： 我 总 不 撇 下 你 ， 也 不 丢 弃 你 。</a:t>
            </a:r>
            <a:endPar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rPr>
              <a:t>5 Keep your lives free from the love of money and be content with what you have, because God has said,</a:t>
            </a:r>
          </a:p>
          <a:p>
            <a:pPr lvl="0" defTabSz="914400">
              <a:defRPr/>
            </a:pPr>
            <a:r>
              <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rPr>
              <a:t>“Never will I leave you;</a:t>
            </a:r>
          </a:p>
          <a:p>
            <a:pPr lvl="0" defTabSz="914400">
              <a:defRPr/>
            </a:pPr>
            <a:r>
              <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rPr>
              <a:t>    never will I forsake you.”</a:t>
            </a:r>
            <a:endParaRPr lang="en-US" sz="2800"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2291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367682" y="1982450"/>
            <a:ext cx="7905210" cy="2185214"/>
          </a:xfrm>
          <a:prstGeom prst="rect">
            <a:avLst/>
          </a:prstGeom>
          <a:noFill/>
        </p:spPr>
        <p:txBody>
          <a:bodyPr wrap="square" rtlCol="0">
            <a:spAutoFit/>
          </a:bodyPr>
          <a:lstStyle/>
          <a:p>
            <a:pPr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钱的价值在于用到哪里去</a:t>
            </a:r>
            <a:r>
              <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rPr>
              <a:t>.</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CN" sz="4400" b="1" dirty="0">
                <a:effectLst>
                  <a:glow rad="101600">
                    <a:schemeClr val="bg1">
                      <a:alpha val="40000"/>
                    </a:schemeClr>
                  </a:glow>
                </a:effectLst>
                <a:latin typeface="Yu Gothic UI" panose="020B0500000000000000" pitchFamily="34" charset="-128"/>
                <a:ea typeface="Yu Gothic UI" panose="020B0500000000000000" pitchFamily="34" charset="-128"/>
              </a:rPr>
              <a:t>The value of money depends on where it is spent.</a:t>
            </a:r>
            <a:endParaRPr lang="zh-TW" altLang="en-US" sz="44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26052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137410" y="1982450"/>
            <a:ext cx="8135482" cy="2677656"/>
          </a:xfrm>
          <a:prstGeom prst="rect">
            <a:avLst/>
          </a:prstGeom>
          <a:noFill/>
        </p:spPr>
        <p:txBody>
          <a:bodyPr wrap="square" rtlCol="0">
            <a:spAutoFit/>
          </a:bodyPr>
          <a:lstStyle/>
          <a:p>
            <a:pPr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财富、时间、生命、恩赐、
投资在永恒里是有智慧的人
</a:t>
            </a: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 Wealth, Time, Life and Gifts</a:t>
            </a:r>
          </a:p>
          <a:p>
            <a:pPr algn="ctr"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The wise man invests them in eternity. </a:t>
            </a:r>
            <a:endParaRPr lang="zh-TW" altLang="en-US" sz="28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04881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452559" y="797510"/>
            <a:ext cx="7905210" cy="5262979"/>
          </a:xfrm>
          <a:prstGeom prst="rect">
            <a:avLst/>
          </a:prstGeom>
          <a:noFill/>
        </p:spPr>
        <p:txBody>
          <a:bodyPr wrap="square" rtlCol="0">
            <a:spAutoFit/>
          </a:bodyPr>
          <a:lstStyle/>
          <a:p>
            <a:pPr lvl="0" defTabSz="914400">
              <a:defRPr/>
            </a:pPr>
            <a:r>
              <a:rPr lang="zh-TW" altLang="en-US" sz="3200" dirty="0">
                <a:effectLst>
                  <a:glow rad="101600">
                    <a:schemeClr val="bg1">
                      <a:alpha val="40000"/>
                    </a:schemeClr>
                  </a:glow>
                </a:effectLst>
                <a:latin typeface="Yu Gothic UI" panose="020B0500000000000000" pitchFamily="34" charset="-128"/>
                <a:ea typeface="Yu Gothic UI" panose="020B0500000000000000" pitchFamily="34" charset="-128"/>
              </a:rPr>
              <a:t>希 伯 來 書 </a:t>
            </a: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Hebrews 13:5</a:t>
            </a:r>
          </a:p>
          <a:p>
            <a:pPr lvl="0"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5 </a:t>
            </a:r>
            <a:r>
              <a:rPr lang="zh-TW" altLang="en-US" sz="3600" b="1" dirty="0">
                <a:effectLst>
                  <a:glow rad="101600">
                    <a:schemeClr val="bg1">
                      <a:alpha val="40000"/>
                    </a:schemeClr>
                  </a:glow>
                </a:effectLst>
                <a:latin typeface="Yu Gothic UI" panose="020B0500000000000000" pitchFamily="34" charset="-128"/>
                <a:ea typeface="Yu Gothic UI" panose="020B0500000000000000" pitchFamily="34" charset="-128"/>
              </a:rPr>
              <a:t>你 们 存 心 不 可 贪 爱 钱 财 ， 要 以 自 己 所 有 的 为 足 ； 因 为 主 曾 说 ： 我 总 不 撇 下 你 ， 也 不 丢 弃 你 。</a:t>
            </a:r>
            <a:endPar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rPr>
              <a:t>5 Keep your lives free from the love of money and be content with what you have, because God has said,</a:t>
            </a:r>
          </a:p>
          <a:p>
            <a:pPr lvl="0" defTabSz="914400">
              <a:defRPr/>
            </a:pPr>
            <a:r>
              <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rPr>
              <a:t>“Never will I leave you;</a:t>
            </a:r>
            <a:r>
              <a:rPr lang="zh-CN" altLang="en-US" sz="32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rPr>
              <a:t>never will I forsake you.”</a:t>
            </a:r>
            <a:endParaRPr lang="en-US" sz="2800"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4899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1760220" y="1765667"/>
            <a:ext cx="8892540" cy="3046988"/>
          </a:xfrm>
          <a:prstGeom prst="rect">
            <a:avLst/>
          </a:prstGeom>
          <a:noFill/>
        </p:spPr>
        <p:txBody>
          <a:bodyPr wrap="square" rtlCol="0">
            <a:spAutoFit/>
          </a:bodyPr>
          <a:lstStyle/>
          <a:p>
            <a:pPr lvl="0" algn="ctr" defTabSz="914400">
              <a:defRPr/>
            </a:pPr>
            <a:r>
              <a:rPr lang="zh-TW" altLang="en-US" sz="6000" b="1" dirty="0">
                <a:solidFill>
                  <a:srgbClr val="0070C0"/>
                </a:solidFill>
                <a:effectLst>
                  <a:glow rad="101600">
                    <a:schemeClr val="bg1">
                      <a:alpha val="40000"/>
                    </a:schemeClr>
                  </a:glow>
                </a:effectLst>
                <a:latin typeface="Yu Gothic UI" panose="020B0500000000000000" pitchFamily="34" charset="-128"/>
                <a:ea typeface="Yu Gothic UI" panose="020B0500000000000000" pitchFamily="34" charset="-128"/>
              </a:rPr>
              <a:t>千山万水总是情</a:t>
            </a:r>
            <a:r>
              <a:rPr lang="zh-TW" altLang="en-US" sz="6000" b="1" dirty="0">
                <a:solidFill>
                  <a:srgbClr val="FF0000"/>
                </a:solidFill>
                <a:effectLst>
                  <a:glow rad="101600">
                    <a:schemeClr val="bg1">
                      <a:alpha val="40000"/>
                    </a:schemeClr>
                  </a:glow>
                </a:effectLst>
                <a:latin typeface="Yu Gothic UI" panose="020B0500000000000000" pitchFamily="34" charset="-128"/>
                <a:ea typeface="Yu Gothic UI" panose="020B0500000000000000" pitchFamily="34" charset="-128"/>
              </a:rPr>
              <a:t>
天上人间总是主</a:t>
            </a:r>
            <a:endParaRPr lang="en-US" altLang="zh-TW" sz="6000" b="1" dirty="0">
              <a:solidFill>
                <a:srgbClr val="FF0000"/>
              </a:solidFill>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altLang="zh-CN" sz="3600" b="1" dirty="0">
                <a:solidFill>
                  <a:srgbClr val="0070C0"/>
                </a:solidFill>
                <a:effectLst>
                  <a:glow rad="101600">
                    <a:schemeClr val="bg1">
                      <a:alpha val="40000"/>
                    </a:schemeClr>
                  </a:glow>
                </a:effectLst>
                <a:latin typeface="Yu Gothic UI" panose="020B0500000000000000" pitchFamily="34" charset="-128"/>
                <a:ea typeface="Yu Gothic UI" panose="020B0500000000000000" pitchFamily="34" charset="-128"/>
              </a:rPr>
              <a:t>Love resides on mountains and in rivers!</a:t>
            </a:r>
            <a:endParaRPr lang="en-US" sz="3600" b="1" dirty="0">
              <a:solidFill>
                <a:srgbClr val="0070C0"/>
              </a:solidFill>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sz="3600" b="1" dirty="0">
                <a:solidFill>
                  <a:srgbClr val="FF0000"/>
                </a:solidFill>
                <a:effectLst>
                  <a:glow rad="101600">
                    <a:schemeClr val="bg1">
                      <a:alpha val="40000"/>
                    </a:schemeClr>
                  </a:glow>
                </a:effectLst>
                <a:latin typeface="Yu Gothic UI" panose="020B0500000000000000" pitchFamily="34" charset="-128"/>
                <a:ea typeface="Yu Gothic UI" panose="020B0500000000000000" pitchFamily="34" charset="-128"/>
              </a:rPr>
              <a:t>The Lord is in heaven and on earth!</a:t>
            </a:r>
          </a:p>
        </p:txBody>
      </p:sp>
    </p:spTree>
    <p:extLst>
      <p:ext uri="{BB962C8B-B14F-4D97-AF65-F5344CB8AC3E}">
        <p14:creationId xmlns:p14="http://schemas.microsoft.com/office/powerpoint/2010/main" val="49485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1005840" y="1054328"/>
            <a:ext cx="10367010" cy="3600986"/>
          </a:xfrm>
          <a:prstGeom prst="rect">
            <a:avLst/>
          </a:prstGeom>
          <a:noFill/>
        </p:spPr>
        <p:txBody>
          <a:bodyPr wrap="square" rtlCol="0">
            <a:spAutoFit/>
          </a:bodyPr>
          <a:lstStyle/>
          <a:p>
            <a:pPr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四个重点</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en-US" altLang="zh-TW" sz="4000" b="1" dirty="0">
                <a:effectLst>
                  <a:glow rad="101600">
                    <a:schemeClr val="bg1">
                      <a:alpha val="40000"/>
                    </a:schemeClr>
                  </a:glow>
                </a:effectLst>
                <a:latin typeface="Yu Gothic UI" panose="020B0500000000000000" pitchFamily="34" charset="-128"/>
                <a:ea typeface="Yu Gothic UI" panose="020B0500000000000000" pitchFamily="34" charset="-128"/>
              </a:rPr>
              <a:t>Four Key Points</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
</a:t>
            </a:r>
            <a:endParaRPr lang="en-US" altLang="zh-TW" sz="24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陪伴、温暖、成长、坚持</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Companion, Warmth, Growth and Perseverance</a:t>
            </a:r>
            <a:endParaRPr lang="en-US" sz="36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4390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459421" y="551289"/>
            <a:ext cx="7905210" cy="5755422"/>
          </a:xfrm>
          <a:prstGeom prst="rect">
            <a:avLst/>
          </a:prstGeom>
          <a:noFill/>
        </p:spPr>
        <p:txBody>
          <a:bodyPr wrap="square" rtlCol="0">
            <a:spAutoFit/>
          </a:bodyPr>
          <a:lstStyle/>
          <a:p>
            <a:pPr lvl="0" defTabSz="914400">
              <a:defRPr/>
            </a:pPr>
            <a:r>
              <a:rPr lang="zh-TW" altLang="en-US" sz="3200" dirty="0">
                <a:effectLst>
                  <a:glow rad="101600">
                    <a:schemeClr val="bg1">
                      <a:alpha val="40000"/>
                    </a:schemeClr>
                  </a:glow>
                </a:effectLst>
                <a:latin typeface="Yu Gothic UI" panose="020B0500000000000000" pitchFamily="34" charset="-128"/>
                <a:ea typeface="Yu Gothic UI" panose="020B0500000000000000" pitchFamily="34" charset="-128"/>
              </a:rPr>
              <a:t>希 伯 來 書 </a:t>
            </a: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Hebrews 13:1~2</a:t>
            </a:r>
          </a:p>
          <a:p>
            <a:pPr lvl="0"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1 </a:t>
            </a:r>
            <a:r>
              <a:rPr lang="zh-TW" altLang="en-US" sz="3600" b="1" dirty="0">
                <a:effectLst>
                  <a:glow rad="101600">
                    <a:schemeClr val="bg1">
                      <a:alpha val="40000"/>
                    </a:schemeClr>
                  </a:glow>
                </a:effectLst>
                <a:latin typeface="Yu Gothic UI" panose="020B0500000000000000" pitchFamily="34" charset="-128"/>
                <a:ea typeface="Yu Gothic UI" panose="020B0500000000000000" pitchFamily="34" charset="-128"/>
              </a:rPr>
              <a:t>你 们 务 要 常 存 弟 兄 相 爱 的 心 。</a:t>
            </a:r>
          </a:p>
          <a:p>
            <a:pPr lvl="0"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2 </a:t>
            </a:r>
            <a:r>
              <a:rPr lang="zh-TW" altLang="en-US" sz="3600" b="1" dirty="0">
                <a:effectLst>
                  <a:glow rad="101600">
                    <a:schemeClr val="bg1">
                      <a:alpha val="40000"/>
                    </a:schemeClr>
                  </a:glow>
                </a:effectLst>
                <a:latin typeface="Yu Gothic UI" panose="020B0500000000000000" pitchFamily="34" charset="-128"/>
                <a:ea typeface="Yu Gothic UI" panose="020B0500000000000000" pitchFamily="34" charset="-128"/>
              </a:rPr>
              <a:t>不 可 忘 记 用 爱 心 接 待 客 旅 ； 因 为 曾 有 接 待 客 旅 的 ， 不 知 不 觉 就 接 待 了 天 使 。</a:t>
            </a:r>
            <a:endPar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1 Keep on loving one another as brothers and sisters. </a:t>
            </a:r>
          </a:p>
          <a:p>
            <a:pPr lvl="0" defTabSz="914400">
              <a:defRPr/>
            </a:pP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2 Do not forget to show hospitality to strangers, for by so doing some people have shown hospitality to angels without knowing it. </a:t>
            </a:r>
            <a:endParaRPr lang="en-US" sz="3200"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15029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1187570" y="1808882"/>
            <a:ext cx="9816860" cy="2800767"/>
          </a:xfrm>
          <a:prstGeom prst="rect">
            <a:avLst/>
          </a:prstGeom>
          <a:noFill/>
        </p:spPr>
        <p:txBody>
          <a:bodyPr wrap="square" rtlCol="0">
            <a:spAutoFit/>
          </a:bodyPr>
          <a:lstStyle/>
          <a:p>
            <a:pPr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老我的破碎是需要的
橄榄必须挤压才有油出来</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en-US" altLang="zh-TW" sz="4000" b="1" dirty="0">
                <a:effectLst>
                  <a:glow rad="101600">
                    <a:schemeClr val="bg1">
                      <a:alpha val="40000"/>
                    </a:schemeClr>
                  </a:glow>
                </a:effectLst>
                <a:latin typeface="Yu Gothic UI" panose="020B0500000000000000" pitchFamily="34" charset="-128"/>
                <a:ea typeface="Yu Gothic UI" panose="020B0500000000000000" pitchFamily="34" charset="-128"/>
              </a:rPr>
              <a:t>It is necessary to break the old self.</a:t>
            </a:r>
          </a:p>
          <a:p>
            <a:pPr algn="ctr" defTabSz="914400">
              <a:defRPr/>
            </a:pPr>
            <a:r>
              <a:rPr lang="en-US" altLang="zh-TW" sz="4000" b="1" dirty="0">
                <a:effectLst>
                  <a:glow rad="101600">
                    <a:schemeClr val="bg1">
                      <a:alpha val="40000"/>
                    </a:schemeClr>
                  </a:glow>
                </a:effectLst>
                <a:latin typeface="Yu Gothic UI" panose="020B0500000000000000" pitchFamily="34" charset="-128"/>
                <a:ea typeface="Yu Gothic UI" panose="020B0500000000000000" pitchFamily="34" charset="-128"/>
              </a:rPr>
              <a:t>Olives have  to be pressed to extract oil. </a:t>
            </a:r>
            <a:endParaRPr lang="en-US" sz="40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9203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1859238" y="324191"/>
            <a:ext cx="8439192" cy="5632311"/>
          </a:xfrm>
          <a:prstGeom prst="rect">
            <a:avLst/>
          </a:prstGeom>
          <a:noFill/>
        </p:spPr>
        <p:txBody>
          <a:bodyPr wrap="square" rtlCol="0">
            <a:spAutoFit/>
          </a:bodyPr>
          <a:lstStyle/>
          <a:p>
            <a:pPr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我们可做的</a:t>
            </a:r>
            <a:r>
              <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TW" sz="4400" b="1" dirty="0">
                <a:effectLst>
                  <a:glow rad="101600">
                    <a:schemeClr val="bg1">
                      <a:alpha val="40000"/>
                    </a:schemeClr>
                  </a:glow>
                </a:effectLst>
                <a:latin typeface="Yu Gothic UI" panose="020B0500000000000000" pitchFamily="34" charset="-128"/>
                <a:ea typeface="Yu Gothic UI" panose="020B0500000000000000" pitchFamily="34" charset="-128"/>
              </a:rPr>
              <a:t>Things We Can Do</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endParaRPr lang="en-US" altLang="zh-TW" sz="1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endParaRPr lang="en-US" altLang="zh-TW" sz="1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rPr>
              <a:t>1. </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分享正能量</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en-US" altLang="zh-TW" sz="4000" b="1" dirty="0">
                <a:effectLst>
                  <a:glow rad="101600">
                    <a:schemeClr val="bg1">
                      <a:alpha val="40000"/>
                    </a:schemeClr>
                  </a:glow>
                </a:effectLst>
                <a:latin typeface="Yu Gothic UI" panose="020B0500000000000000" pitchFamily="34" charset="-128"/>
                <a:ea typeface="Yu Gothic UI" panose="020B0500000000000000" pitchFamily="34" charset="-128"/>
              </a:rPr>
              <a:t>Share positive energy</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rPr>
              <a:t>2. </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接受正能量</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en-US" altLang="zh-TW" sz="4000" b="1" dirty="0">
                <a:effectLst>
                  <a:glow rad="101600">
                    <a:schemeClr val="bg1">
                      <a:alpha val="40000"/>
                    </a:schemeClr>
                  </a:glow>
                </a:effectLst>
                <a:latin typeface="Yu Gothic UI" panose="020B0500000000000000" pitchFamily="34" charset="-128"/>
                <a:ea typeface="Yu Gothic UI" panose="020B0500000000000000" pitchFamily="34" charset="-128"/>
              </a:rPr>
              <a:t>Receive positive energy</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rPr>
              <a:t>3. </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推广正能量</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altLang="zh-TW" sz="4000" b="1" dirty="0">
                <a:effectLst>
                  <a:glow rad="101600">
                    <a:schemeClr val="bg1">
                      <a:alpha val="40000"/>
                    </a:schemeClr>
                  </a:glow>
                </a:effectLst>
                <a:latin typeface="Yu Gothic UI" panose="020B0500000000000000" pitchFamily="34" charset="-128"/>
                <a:ea typeface="Yu Gothic UI" panose="020B0500000000000000" pitchFamily="34" charset="-128"/>
              </a:rPr>
              <a:t>Promote positive energy</a:t>
            </a:r>
            <a:endParaRPr lang="zh-TW" altLang="en-US" sz="40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02817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469812" y="353862"/>
            <a:ext cx="7905210" cy="6309420"/>
          </a:xfrm>
          <a:prstGeom prst="rect">
            <a:avLst/>
          </a:prstGeom>
          <a:noFill/>
        </p:spPr>
        <p:txBody>
          <a:bodyPr wrap="square" rtlCol="0">
            <a:spAutoFit/>
          </a:bodyPr>
          <a:lstStyle/>
          <a:p>
            <a:pPr lvl="0" defTabSz="914400">
              <a:defRPr/>
            </a:pPr>
            <a:r>
              <a:rPr lang="zh-TW" altLang="en-US" sz="3200" dirty="0">
                <a:effectLst>
                  <a:glow rad="101600">
                    <a:schemeClr val="bg1">
                      <a:alpha val="40000"/>
                    </a:schemeClr>
                  </a:glow>
                </a:effectLst>
                <a:latin typeface="Yu Gothic UI" panose="020B0500000000000000" pitchFamily="34" charset="-128"/>
                <a:ea typeface="Yu Gothic UI" panose="020B0500000000000000" pitchFamily="34" charset="-128"/>
              </a:rPr>
              <a:t>希 伯 來 書 </a:t>
            </a: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Hebrews 12:1</a:t>
            </a:r>
          </a:p>
          <a:p>
            <a:pPr lvl="0"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1 </a:t>
            </a:r>
            <a:r>
              <a:rPr lang="zh-TW" altLang="en-US" sz="3600" b="1" dirty="0">
                <a:effectLst>
                  <a:glow rad="101600">
                    <a:schemeClr val="bg1">
                      <a:alpha val="40000"/>
                    </a:schemeClr>
                  </a:glow>
                </a:effectLst>
                <a:latin typeface="Yu Gothic UI" panose="020B0500000000000000" pitchFamily="34" charset="-128"/>
                <a:ea typeface="Yu Gothic UI" panose="020B0500000000000000" pitchFamily="34" charset="-128"/>
              </a:rPr>
              <a:t>我 们 既 有 这 许 多 的 见 证 人 ， 如 同 云 彩 围 着 我 们 ， 就 当 放 下 各 样 的 重 担 ， 脱 去 容 易 缠 累 我 们 的 罪 ， 存 心 忍 耐 ， 奔 那 摆 在 我 们 前 头 的 路 程 ，</a:t>
            </a:r>
          </a:p>
          <a:p>
            <a:pPr lvl="0" defTabSz="914400">
              <a:defRPr/>
            </a:pPr>
            <a:r>
              <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rPr>
              <a:t>1 Therefore, since we are surrounded by such a great cloud of witnesses, let us throw off everything that hinders and the sin that so easily entangles. And let us run with perseverance the race marked out for us,</a:t>
            </a:r>
            <a:endParaRPr lang="en-US" sz="2800"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755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1670649" y="1043731"/>
            <a:ext cx="8850702" cy="4770537"/>
          </a:xfrm>
          <a:prstGeom prst="rect">
            <a:avLst/>
          </a:prstGeom>
          <a:noFill/>
        </p:spPr>
        <p:txBody>
          <a:bodyPr wrap="square" rtlCol="0">
            <a:spAutoFit/>
          </a:bodyPr>
          <a:lstStyle/>
          <a:p>
            <a:pPr lvl="0" defTabSz="914400">
              <a:defRPr/>
            </a:pPr>
            <a:r>
              <a:rPr lang="zh-TW" altLang="en-US" sz="3200" dirty="0">
                <a:effectLst>
                  <a:glow rad="101600">
                    <a:schemeClr val="bg1">
                      <a:alpha val="40000"/>
                    </a:schemeClr>
                  </a:glow>
                </a:effectLst>
                <a:latin typeface="Yu Gothic UI" panose="020B0500000000000000" pitchFamily="34" charset="-128"/>
                <a:ea typeface="Yu Gothic UI" panose="020B0500000000000000" pitchFamily="34" charset="-128"/>
              </a:rPr>
              <a:t>希 伯 來 書 </a:t>
            </a: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Hebrews 12:2</a:t>
            </a:r>
          </a:p>
          <a:p>
            <a:pPr lvl="0"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2 </a:t>
            </a:r>
            <a:r>
              <a:rPr lang="zh-TW" altLang="en-US" sz="3600" b="1" dirty="0">
                <a:effectLst>
                  <a:glow rad="101600">
                    <a:schemeClr val="bg1">
                      <a:alpha val="40000"/>
                    </a:schemeClr>
                  </a:glow>
                </a:effectLst>
                <a:latin typeface="Yu Gothic UI" panose="020B0500000000000000" pitchFamily="34" charset="-128"/>
                <a:ea typeface="Yu Gothic UI" panose="020B0500000000000000" pitchFamily="34" charset="-128"/>
              </a:rPr>
              <a:t>仰 望 为 我 们 信 心 创 始 成 终 的 耶 稣 。 他 因 那 摆 在 前 面 的 喜 乐 ， 就 轻 看 羞 辱 ， 忍 受 了 十 字 架 的 苦 难 ， 便 坐 在 神 宝 座 的 右 边 。</a:t>
            </a:r>
            <a:endPar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sz="3200" dirty="0">
                <a:effectLst>
                  <a:glow rad="101600">
                    <a:schemeClr val="bg1">
                      <a:alpha val="40000"/>
                    </a:schemeClr>
                  </a:glow>
                </a:effectLst>
                <a:latin typeface="Yu Gothic UI" panose="020B0500000000000000" pitchFamily="34" charset="-128"/>
                <a:ea typeface="Yu Gothic UI" panose="020B0500000000000000" pitchFamily="34" charset="-128"/>
              </a:rPr>
              <a:t>2 fixing our eyes on Jesus, the pioneer and perfecter of faith. For the joy set before him he endured the cross, scorning its shame, and sat down at the right hand of the throne of God. </a:t>
            </a:r>
          </a:p>
        </p:txBody>
      </p:sp>
    </p:spTree>
    <p:extLst>
      <p:ext uri="{BB962C8B-B14F-4D97-AF65-F5344CB8AC3E}">
        <p14:creationId xmlns:p14="http://schemas.microsoft.com/office/powerpoint/2010/main" val="1991542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ED6E466-453A-AA4E-8603-F1F55E8A0AE0}"/>
              </a:ext>
            </a:extLst>
          </p:cNvPr>
          <p:cNvSpPr txBox="1"/>
          <p:nvPr/>
        </p:nvSpPr>
        <p:spPr>
          <a:xfrm>
            <a:off x="912495" y="1305788"/>
            <a:ext cx="10367010" cy="3600986"/>
          </a:xfrm>
          <a:prstGeom prst="rect">
            <a:avLst/>
          </a:prstGeom>
          <a:noFill/>
        </p:spPr>
        <p:txBody>
          <a:bodyPr wrap="square" rtlCol="0">
            <a:spAutoFit/>
          </a:bodyPr>
          <a:lstStyle/>
          <a:p>
            <a:pPr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四个重点</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en-US" altLang="zh-TW" sz="4000" b="1" dirty="0">
                <a:effectLst>
                  <a:glow rad="101600">
                    <a:schemeClr val="bg1">
                      <a:alpha val="40000"/>
                    </a:schemeClr>
                  </a:glow>
                </a:effectLst>
                <a:latin typeface="Yu Gothic UI" panose="020B0500000000000000" pitchFamily="34" charset="-128"/>
                <a:ea typeface="Yu Gothic UI" panose="020B0500000000000000" pitchFamily="34" charset="-128"/>
              </a:rPr>
              <a:t>Four Key Points</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
</a:t>
            </a:r>
            <a:endParaRPr lang="en-US" altLang="zh-TW" sz="24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a:defRPr/>
            </a:pP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陪伴、温暖、成长、坚持</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Companion, Warmth, Growth and Perseverance</a:t>
            </a:r>
            <a:endParaRPr lang="en-US" sz="3600" b="1"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04562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1771650" y="1628507"/>
            <a:ext cx="9029700" cy="3046988"/>
          </a:xfrm>
          <a:prstGeom prst="rect">
            <a:avLst/>
          </a:prstGeom>
          <a:noFill/>
        </p:spPr>
        <p:txBody>
          <a:bodyPr wrap="square" rtlCol="0">
            <a:spAutoFit/>
          </a:bodyPr>
          <a:lstStyle/>
          <a:p>
            <a:pPr lvl="0" algn="ctr" defTabSz="914400">
              <a:defRPr/>
            </a:pPr>
            <a:r>
              <a:rPr lang="zh-TW" altLang="en-US" sz="6000" b="1" dirty="0">
                <a:solidFill>
                  <a:srgbClr val="0070C0"/>
                </a:solidFill>
                <a:effectLst>
                  <a:glow rad="101600">
                    <a:schemeClr val="bg1">
                      <a:alpha val="40000"/>
                    </a:schemeClr>
                  </a:glow>
                </a:effectLst>
                <a:latin typeface="Yu Gothic UI" panose="020B0500000000000000" pitchFamily="34" charset="-128"/>
                <a:ea typeface="Yu Gothic UI" panose="020B0500000000000000" pitchFamily="34" charset="-128"/>
              </a:rPr>
              <a:t>千山万水总是情</a:t>
            </a:r>
            <a:r>
              <a:rPr lang="zh-TW" altLang="en-US" sz="6000" b="1" dirty="0">
                <a:solidFill>
                  <a:srgbClr val="FF0000"/>
                </a:solidFill>
                <a:effectLst>
                  <a:glow rad="101600">
                    <a:schemeClr val="bg1">
                      <a:alpha val="40000"/>
                    </a:schemeClr>
                  </a:glow>
                </a:effectLst>
                <a:latin typeface="Yu Gothic UI" panose="020B0500000000000000" pitchFamily="34" charset="-128"/>
                <a:ea typeface="Yu Gothic UI" panose="020B0500000000000000" pitchFamily="34" charset="-128"/>
              </a:rPr>
              <a:t>
天上人间总是主</a:t>
            </a:r>
            <a:endParaRPr lang="en-US" altLang="zh-TW" sz="6000" b="1" dirty="0">
              <a:solidFill>
                <a:srgbClr val="FF0000"/>
              </a:solidFill>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altLang="zh-CN" sz="3600" b="1" dirty="0">
                <a:solidFill>
                  <a:srgbClr val="0070C0"/>
                </a:solidFill>
                <a:effectLst>
                  <a:glow rad="101600">
                    <a:schemeClr val="bg1">
                      <a:alpha val="40000"/>
                    </a:schemeClr>
                  </a:glow>
                </a:effectLst>
                <a:latin typeface="Yu Gothic UI" panose="020B0500000000000000" pitchFamily="34" charset="-128"/>
                <a:ea typeface="Yu Gothic UI" panose="020B0500000000000000" pitchFamily="34" charset="-128"/>
              </a:rPr>
              <a:t>Love resides on mountains and in rivers!</a:t>
            </a:r>
            <a:endParaRPr lang="en-US" sz="3600" b="1" dirty="0">
              <a:solidFill>
                <a:srgbClr val="0070C0"/>
              </a:solidFill>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sz="3600" b="1" dirty="0">
                <a:solidFill>
                  <a:srgbClr val="FF0000"/>
                </a:solidFill>
                <a:effectLst>
                  <a:glow rad="101600">
                    <a:schemeClr val="bg1">
                      <a:alpha val="40000"/>
                    </a:schemeClr>
                  </a:glow>
                </a:effectLst>
                <a:latin typeface="Yu Gothic UI" panose="020B0500000000000000" pitchFamily="34" charset="-128"/>
                <a:ea typeface="Yu Gothic UI" panose="020B0500000000000000" pitchFamily="34" charset="-128"/>
              </a:rPr>
              <a:t>The Lord is in heaven and on earth!</a:t>
            </a:r>
          </a:p>
        </p:txBody>
      </p:sp>
    </p:spTree>
    <p:extLst>
      <p:ext uri="{BB962C8B-B14F-4D97-AF65-F5344CB8AC3E}">
        <p14:creationId xmlns:p14="http://schemas.microsoft.com/office/powerpoint/2010/main" val="136939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1063997" y="927440"/>
            <a:ext cx="10064006" cy="4678204"/>
          </a:xfrm>
          <a:prstGeom prst="rect">
            <a:avLst/>
          </a:prstGeom>
          <a:noFill/>
        </p:spPr>
        <p:txBody>
          <a:bodyPr wrap="square" rtlCol="0">
            <a:spAutoFit/>
          </a:bodyPr>
          <a:lstStyle/>
          <a:p>
            <a:pPr lvl="0" algn="ctr" defTabSz="914400" fontAlgn="ctr" hangingPunct="0">
              <a:defRPr/>
            </a:pPr>
            <a:r>
              <a:rPr lang="zh-TW" altLang="en-US" sz="5400" b="1" dirty="0">
                <a:effectLst>
                  <a:glow rad="101600">
                    <a:schemeClr val="bg1">
                      <a:alpha val="40000"/>
                    </a:schemeClr>
                  </a:glow>
                </a:effectLst>
                <a:latin typeface="Yu Gothic UI" panose="020B0500000000000000" pitchFamily="34" charset="-128"/>
                <a:ea typeface="Yu Gothic UI" panose="020B0500000000000000" pitchFamily="34" charset="-128"/>
              </a:rPr>
              <a:t>作者提醒大家</a:t>
            </a:r>
            <a:r>
              <a:rPr lang="en-US" altLang="zh-TW" sz="5400" b="1" dirty="0">
                <a:effectLst>
                  <a:glow rad="101600">
                    <a:schemeClr val="bg1">
                      <a:alpha val="40000"/>
                    </a:schemeClr>
                  </a:glow>
                </a:effectLst>
                <a:latin typeface="Yu Gothic UI" panose="020B0500000000000000" pitchFamily="34" charset="-128"/>
                <a:ea typeface="Yu Gothic UI" panose="020B0500000000000000" pitchFamily="34" charset="-128"/>
              </a:rPr>
              <a:t> </a:t>
            </a:r>
          </a:p>
          <a:p>
            <a:pPr lvl="0" algn="ctr" defTabSz="914400" fontAlgn="ctr" hangingPunct="0">
              <a:defRPr/>
            </a:pPr>
            <a:r>
              <a:rPr lang="en-US" sz="4000" b="1" dirty="0">
                <a:effectLst>
                  <a:glow rad="101600">
                    <a:schemeClr val="bg1">
                      <a:alpha val="40000"/>
                    </a:schemeClr>
                  </a:glow>
                </a:effectLst>
                <a:latin typeface="Yu Gothic UI" panose="020B0500000000000000" pitchFamily="34" charset="-128"/>
                <a:ea typeface="Yu Gothic UI" panose="020B0500000000000000" pitchFamily="34" charset="-128"/>
              </a:rPr>
              <a:t>The author</a:t>
            </a:r>
            <a:r>
              <a:rPr lang="zh-CN" altLang="en-US" sz="4000" b="1" dirty="0">
                <a:effectLst>
                  <a:glow rad="101600">
                    <a:schemeClr val="bg1">
                      <a:alpha val="40000"/>
                    </a:schemeClr>
                  </a:glow>
                </a:effectLst>
                <a:latin typeface="Yu Gothic UI" panose="020B0500000000000000" pitchFamily="34" charset="-128"/>
                <a:ea typeface="Yu Gothic UI" panose="020B0500000000000000" pitchFamily="34" charset="-128"/>
              </a:rPr>
              <a:t>‘</a:t>
            </a:r>
            <a:r>
              <a:rPr lang="en-US" altLang="zh-CN" sz="4000" b="1" dirty="0">
                <a:effectLst>
                  <a:glow rad="101600">
                    <a:schemeClr val="bg1">
                      <a:alpha val="40000"/>
                    </a:schemeClr>
                  </a:glow>
                </a:effectLst>
                <a:latin typeface="Yu Gothic UI" panose="020B0500000000000000" pitchFamily="34" charset="-128"/>
                <a:ea typeface="Yu Gothic UI" panose="020B0500000000000000" pitchFamily="34" charset="-128"/>
              </a:rPr>
              <a:t>s reminders:</a:t>
            </a:r>
            <a:r>
              <a:rPr lang="zh-TW" altLang="en-US" sz="54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rPr>
              <a:t>1. </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对主的信心要坚强！</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algn="ctr" defTabSz="914400" fontAlgn="ctr" hangingPunct="0">
              <a:defRPr/>
            </a:pPr>
            <a:r>
              <a:rPr lang="en-US" sz="4000" b="1" dirty="0">
                <a:effectLst>
                  <a:glow rad="101600">
                    <a:schemeClr val="bg1">
                      <a:alpha val="40000"/>
                    </a:schemeClr>
                  </a:glow>
                </a:effectLst>
                <a:latin typeface="Yu Gothic UI" panose="020B0500000000000000" pitchFamily="34" charset="-128"/>
                <a:ea typeface="Yu Gothic UI" panose="020B0500000000000000" pitchFamily="34" charset="-128"/>
              </a:rPr>
              <a:t>Be strong in your faith in the Lord!</a:t>
            </a:r>
            <a:r>
              <a:rPr lang="zh-TW" altLang="en-US" sz="5400" b="1" dirty="0">
                <a:effectLst>
                  <a:glow rad="101600">
                    <a:schemeClr val="bg1">
                      <a:alpha val="40000"/>
                    </a:schemeClr>
                  </a:glow>
                </a:effectLst>
                <a:latin typeface="Yu Gothic UI" panose="020B0500000000000000" pitchFamily="34" charset="-128"/>
                <a:ea typeface="Yu Gothic UI" panose="020B0500000000000000" pitchFamily="34" charset="-128"/>
              </a:rPr>
              <a:t>
</a:t>
            </a:r>
            <a:r>
              <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rPr>
              <a:t>2. </a:t>
            </a:r>
            <a:r>
              <a:rPr lang="zh-TW" altLang="en-US" sz="4800" b="1" dirty="0">
                <a:effectLst>
                  <a:glow rad="101600">
                    <a:schemeClr val="bg1">
                      <a:alpha val="40000"/>
                    </a:schemeClr>
                  </a:glow>
                </a:effectLst>
                <a:latin typeface="Yu Gothic UI" panose="020B0500000000000000" pitchFamily="34" charset="-128"/>
                <a:ea typeface="Yu Gothic UI" panose="020B0500000000000000" pitchFamily="34" charset="-128"/>
              </a:rPr>
              <a:t>长存彼此相爱的心！</a:t>
            </a:r>
            <a:endParaRPr lang="en-US" altLang="zh-TW" sz="48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fontAlgn="ctr" hangingPunct="0">
              <a:defRPr/>
            </a:pPr>
            <a:r>
              <a:rPr lang="en-US" sz="4000" b="1" dirty="0">
                <a:effectLst>
                  <a:glow rad="101600">
                    <a:schemeClr val="bg1">
                      <a:alpha val="40000"/>
                    </a:schemeClr>
                  </a:glow>
                </a:effectLst>
                <a:latin typeface="Yu Gothic UI" panose="020B0500000000000000" pitchFamily="34" charset="-128"/>
                <a:ea typeface="Yu Gothic UI" panose="020B0500000000000000" pitchFamily="34" charset="-128"/>
              </a:rPr>
              <a:t>Keep on loving one other!</a:t>
            </a:r>
          </a:p>
        </p:txBody>
      </p:sp>
    </p:spTree>
    <p:extLst>
      <p:ext uri="{BB962C8B-B14F-4D97-AF65-F5344CB8AC3E}">
        <p14:creationId xmlns:p14="http://schemas.microsoft.com/office/powerpoint/2010/main" val="259310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459421" y="551289"/>
            <a:ext cx="7905210" cy="4770537"/>
          </a:xfrm>
          <a:prstGeom prst="rect">
            <a:avLst/>
          </a:prstGeom>
          <a:noFill/>
        </p:spPr>
        <p:txBody>
          <a:bodyPr wrap="square" rtlCol="0">
            <a:spAutoFit/>
          </a:bodyPr>
          <a:lstStyle/>
          <a:p>
            <a:pPr lvl="0" defTabSz="914400">
              <a:defRPr/>
            </a:pPr>
            <a:r>
              <a:rPr lang="zh-TW" altLang="en-US" sz="3200" dirty="0">
                <a:effectLst>
                  <a:glow rad="101600">
                    <a:schemeClr val="bg1">
                      <a:alpha val="40000"/>
                    </a:schemeClr>
                  </a:glow>
                </a:effectLst>
                <a:latin typeface="Yu Gothic UI" panose="020B0500000000000000" pitchFamily="34" charset="-128"/>
                <a:ea typeface="Yu Gothic UI" panose="020B0500000000000000" pitchFamily="34" charset="-128"/>
              </a:rPr>
              <a:t>希 伯 來 書 </a:t>
            </a: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Hebrews 13:2</a:t>
            </a:r>
          </a:p>
          <a:p>
            <a:pPr lvl="0" defTabSz="914400">
              <a:defRPr/>
            </a:pPr>
            <a:endPar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2 </a:t>
            </a:r>
            <a:r>
              <a:rPr lang="zh-TW" altLang="en-US" sz="3600" b="1" dirty="0">
                <a:effectLst>
                  <a:glow rad="101600">
                    <a:schemeClr val="bg1">
                      <a:alpha val="40000"/>
                    </a:schemeClr>
                  </a:glow>
                </a:effectLst>
                <a:latin typeface="Yu Gothic UI" panose="020B0500000000000000" pitchFamily="34" charset="-128"/>
                <a:ea typeface="Yu Gothic UI" panose="020B0500000000000000" pitchFamily="34" charset="-128"/>
              </a:rPr>
              <a:t>不 可 忘 记 用 爱 心 接 待 客 旅 ； 因 为 曾 有 接 待 客 旅 的 ， 不 知 不 觉 就 接 待 了 天 使 。</a:t>
            </a:r>
            <a:endPar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2 Do not forget to show hospitality to strangers, for by so doing some people have shown hospitality to angels without knowing it. </a:t>
            </a:r>
            <a:endParaRPr lang="en-US" sz="3200"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0597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438639" y="1018880"/>
            <a:ext cx="7905210" cy="4524315"/>
          </a:xfrm>
          <a:prstGeom prst="rect">
            <a:avLst/>
          </a:prstGeom>
          <a:noFill/>
        </p:spPr>
        <p:txBody>
          <a:bodyPr wrap="square" rtlCol="0">
            <a:spAutoFit/>
          </a:bodyPr>
          <a:lstStyle/>
          <a:p>
            <a:pPr lvl="0" defTabSz="914400">
              <a:defRPr/>
            </a:pPr>
            <a:r>
              <a:rPr lang="zh-TW" altLang="en-US" sz="3200" dirty="0">
                <a:effectLst>
                  <a:glow rad="101600">
                    <a:schemeClr val="bg1">
                      <a:alpha val="40000"/>
                    </a:schemeClr>
                  </a:glow>
                </a:effectLst>
                <a:latin typeface="Yu Gothic UI" panose="020B0500000000000000" pitchFamily="34" charset="-128"/>
                <a:ea typeface="Yu Gothic UI" panose="020B0500000000000000" pitchFamily="34" charset="-128"/>
              </a:rPr>
              <a:t>希 伯 來 書 </a:t>
            </a: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Hebrews 13:3</a:t>
            </a:r>
          </a:p>
          <a:p>
            <a:pPr lvl="0" defTabSz="914400">
              <a:defRPr/>
            </a:pPr>
            <a:endPar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rPr>
              <a:t>3 </a:t>
            </a:r>
            <a:r>
              <a:rPr lang="zh-TW" altLang="en-US" sz="3200" b="1" dirty="0">
                <a:effectLst>
                  <a:glow rad="101600">
                    <a:schemeClr val="bg1">
                      <a:alpha val="40000"/>
                    </a:schemeClr>
                  </a:glow>
                </a:effectLst>
                <a:latin typeface="Yu Gothic UI" panose="020B0500000000000000" pitchFamily="34" charset="-128"/>
                <a:ea typeface="Yu Gothic UI" panose="020B0500000000000000" pitchFamily="34" charset="-128"/>
              </a:rPr>
              <a:t>你 们 要 记 念 被 捆 绑 的 人 ， 好 像 与 他 们 同 受 捆 绑 ； ， 也 要 记 念 遭 苦 害 的 人 ， 想 到 自 己 也 在 肉 身 之 内 。</a:t>
            </a:r>
            <a:endPar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3 Continue to remember those in prison as if you were together with them in prison, and those who are mistreated as if you yourselves were suffering.</a:t>
            </a:r>
            <a:endParaRPr lang="en-US" sz="3200"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5143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417857" y="2286571"/>
            <a:ext cx="7905210" cy="1661993"/>
          </a:xfrm>
          <a:prstGeom prst="rect">
            <a:avLst/>
          </a:prstGeom>
          <a:noFill/>
        </p:spPr>
        <p:txBody>
          <a:bodyPr wrap="square" rtlCol="0">
            <a:spAutoFit/>
          </a:bodyPr>
          <a:lstStyle/>
          <a:p>
            <a:pPr lvl="0" algn="ctr" defTabSz="914400">
              <a:defRPr/>
            </a:pPr>
            <a:r>
              <a:rPr lang="zh-TW" altLang="en-US" sz="5400" b="1" dirty="0">
                <a:effectLst>
                  <a:glow rad="101600">
                    <a:schemeClr val="bg1">
                      <a:alpha val="40000"/>
                    </a:schemeClr>
                  </a:glow>
                </a:effectLst>
                <a:latin typeface="Yu Gothic UI" panose="020B0500000000000000" pitchFamily="34" charset="-128"/>
                <a:ea typeface="Yu Gothic UI" panose="020B0500000000000000" pitchFamily="34" charset="-128"/>
              </a:rPr>
              <a:t>要记念有需要的人</a:t>
            </a:r>
            <a:endParaRPr lang="en-US" altLang="zh-TW" sz="54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algn="ctr" defTabSz="914400">
              <a:defRPr/>
            </a:pPr>
            <a:r>
              <a:rPr lang="en-US" sz="4400" b="1" dirty="0">
                <a:effectLst>
                  <a:glow rad="101600">
                    <a:schemeClr val="bg1">
                      <a:alpha val="40000"/>
                    </a:schemeClr>
                  </a:glow>
                </a:effectLst>
                <a:latin typeface="Yu Gothic UI" panose="020B0500000000000000" pitchFamily="34" charset="-128"/>
                <a:ea typeface="Yu Gothic UI" panose="020B0500000000000000" pitchFamily="34" charset="-128"/>
              </a:rPr>
              <a:t>Remember Those in Need</a:t>
            </a:r>
          </a:p>
        </p:txBody>
      </p:sp>
    </p:spTree>
    <p:extLst>
      <p:ext uri="{BB962C8B-B14F-4D97-AF65-F5344CB8AC3E}">
        <p14:creationId xmlns:p14="http://schemas.microsoft.com/office/powerpoint/2010/main" val="159515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438639" y="1018880"/>
            <a:ext cx="7905210" cy="4708981"/>
          </a:xfrm>
          <a:prstGeom prst="rect">
            <a:avLst/>
          </a:prstGeom>
          <a:noFill/>
        </p:spPr>
        <p:txBody>
          <a:bodyPr wrap="square" rtlCol="0">
            <a:spAutoFit/>
          </a:bodyPr>
          <a:lstStyle/>
          <a:p>
            <a:pPr lvl="0" defTabSz="914400">
              <a:defRPr/>
            </a:pPr>
            <a:r>
              <a:rPr lang="zh-TW" altLang="en-US" sz="3200" dirty="0">
                <a:effectLst>
                  <a:glow rad="101600">
                    <a:schemeClr val="bg1">
                      <a:alpha val="40000"/>
                    </a:schemeClr>
                  </a:glow>
                </a:effectLst>
                <a:latin typeface="Yu Gothic UI" panose="020B0500000000000000" pitchFamily="34" charset="-128"/>
                <a:ea typeface="Yu Gothic UI" panose="020B0500000000000000" pitchFamily="34" charset="-128"/>
              </a:rPr>
              <a:t>希 伯 來 書 </a:t>
            </a: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Hebrews 13:4</a:t>
            </a:r>
          </a:p>
          <a:p>
            <a:pPr lvl="0" defTabSz="914400">
              <a:defRPr/>
            </a:pPr>
            <a:endPar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4 </a:t>
            </a:r>
            <a:r>
              <a:rPr lang="zh-TW" altLang="en-US" sz="3600" b="1" dirty="0">
                <a:effectLst>
                  <a:glow rad="101600">
                    <a:schemeClr val="bg1">
                      <a:alpha val="40000"/>
                    </a:schemeClr>
                  </a:glow>
                </a:effectLst>
                <a:latin typeface="Yu Gothic UI" panose="020B0500000000000000" pitchFamily="34" charset="-128"/>
                <a:ea typeface="Yu Gothic UI" panose="020B0500000000000000" pitchFamily="34" charset="-128"/>
              </a:rPr>
              <a:t>婚 姻 ， 人 人 都 当 尊 重 ， 床 也 不 可 污 秽 ； 因 为 苟 合 行 淫 的 人 ， 神 必 要 审 判 。</a:t>
            </a:r>
            <a:endPar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4 Marriage should be honored by all, and the marriage bed kept pure, for God will judge the adulterer and all the sexually immoral. </a:t>
            </a:r>
            <a:endParaRPr lang="en-US" sz="3200"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3320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208FB99-5A48-9386-12ED-96095CBB4DB1}"/>
              </a:ext>
            </a:extLst>
          </p:cNvPr>
          <p:cNvSpPr txBox="1"/>
          <p:nvPr/>
        </p:nvSpPr>
        <p:spPr>
          <a:xfrm>
            <a:off x="2483535" y="828288"/>
            <a:ext cx="7905210" cy="5201424"/>
          </a:xfrm>
          <a:prstGeom prst="rect">
            <a:avLst/>
          </a:prstGeom>
          <a:noFill/>
        </p:spPr>
        <p:txBody>
          <a:bodyPr wrap="square" rtlCol="0">
            <a:spAutoFit/>
          </a:bodyPr>
          <a:lstStyle/>
          <a:p>
            <a:pPr lvl="0" defTabSz="914400">
              <a:defRPr/>
            </a:pPr>
            <a:r>
              <a:rPr lang="zh-TW" altLang="en-US" sz="3200" dirty="0">
                <a:effectLst>
                  <a:glow rad="101600">
                    <a:schemeClr val="bg1">
                      <a:alpha val="40000"/>
                    </a:schemeClr>
                  </a:glow>
                </a:effectLst>
                <a:latin typeface="Yu Gothic UI" panose="020B0500000000000000" pitchFamily="34" charset="-128"/>
                <a:ea typeface="Yu Gothic UI" panose="020B0500000000000000" pitchFamily="34" charset="-128"/>
              </a:rPr>
              <a:t>出 埃 及 記 </a:t>
            </a: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Exodus 20:17</a:t>
            </a:r>
            <a:endPar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endParaRPr lang="en-US" altLang="zh-TW" sz="32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rPr>
              <a:t>17 </a:t>
            </a:r>
            <a:r>
              <a:rPr lang="zh-TW" altLang="en-US" sz="3600" b="1" dirty="0">
                <a:effectLst>
                  <a:glow rad="101600">
                    <a:schemeClr val="bg1">
                      <a:alpha val="40000"/>
                    </a:schemeClr>
                  </a:glow>
                </a:effectLst>
                <a:latin typeface="Yu Gothic UI" panose="020B0500000000000000" pitchFamily="34" charset="-128"/>
                <a:ea typeface="Yu Gothic UI" panose="020B0500000000000000" pitchFamily="34" charset="-128"/>
              </a:rPr>
              <a:t>不 可 贪 恋 人 的 房 屋 ； 也 不 可 贪 恋 人 的 妻 子 、 仆 婢 、 牛 驴 ， 并 他 一 切 所 有 的 。</a:t>
            </a:r>
            <a:endParaRPr lang="en-US" altLang="zh-TW" sz="3600" b="1" dirty="0">
              <a:effectLst>
                <a:glow rad="101600">
                  <a:schemeClr val="bg1">
                    <a:alpha val="40000"/>
                  </a:schemeClr>
                </a:glow>
              </a:effectLst>
              <a:latin typeface="Yu Gothic UI" panose="020B0500000000000000" pitchFamily="34" charset="-128"/>
              <a:ea typeface="Yu Gothic UI" panose="020B0500000000000000" pitchFamily="34" charset="-128"/>
            </a:endParaRPr>
          </a:p>
          <a:p>
            <a:pPr lvl="0" defTabSz="914400">
              <a:defRPr/>
            </a:pPr>
            <a:r>
              <a:rPr lang="en-US" altLang="zh-TW" sz="3200" dirty="0">
                <a:effectLst>
                  <a:glow rad="101600">
                    <a:schemeClr val="bg1">
                      <a:alpha val="40000"/>
                    </a:schemeClr>
                  </a:glow>
                </a:effectLst>
                <a:latin typeface="Yu Gothic UI" panose="020B0500000000000000" pitchFamily="34" charset="-128"/>
                <a:ea typeface="Yu Gothic UI" panose="020B0500000000000000" pitchFamily="34" charset="-128"/>
              </a:rPr>
              <a:t>17 “You shall not covet your neighbor’s house. You shall not covet your neighbor’s wife, or his male or female servant, his ox or donkey, or anything that belongs to your neighbor.”</a:t>
            </a:r>
            <a:endParaRPr lang="en-US" sz="3200" dirty="0">
              <a:effectLst>
                <a:glow rad="1016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2409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F2F8A-4AE3-E62E-358A-7370AC88EA4E}"/>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artisticMarker/>
                    </a14:imgEffect>
                    <a14:imgEffect>
                      <a14:saturation sat="200000"/>
                    </a14:imgEffect>
                  </a14:imgLayer>
                </a14:imgProps>
              </a:ext>
            </a:extLst>
          </a:blip>
          <a:stretch>
            <a:fillRect/>
          </a:stretch>
        </p:blipFill>
        <p:spPr>
          <a:xfrm>
            <a:off x="0" y="0"/>
            <a:ext cx="12192000" cy="6858000"/>
          </a:xfrm>
          <a:prstGeom prst="rect">
            <a:avLst/>
          </a:prstGeom>
        </p:spPr>
      </p:pic>
      <p:pic>
        <p:nvPicPr>
          <p:cNvPr id="4" name="Picture 3" descr="A picture containing building, outdoor, transport&#10;&#10;Description automatically generated">
            <a:extLst>
              <a:ext uri="{FF2B5EF4-FFF2-40B4-BE49-F238E27FC236}">
                <a16:creationId xmlns:a16="http://schemas.microsoft.com/office/drawing/2014/main" id="{D7B8D3C6-FEFE-0D58-28DD-3B5989C4AB50}"/>
              </a:ext>
            </a:extLst>
          </p:cNvPr>
          <p:cNvPicPr>
            <a:picLocks noChangeAspect="1"/>
          </p:cNvPicPr>
          <p:nvPr/>
        </p:nvPicPr>
        <p:blipFill>
          <a:blip r:embed="rId4"/>
          <a:stretch>
            <a:fillRect/>
          </a:stretch>
        </p:blipFill>
        <p:spPr>
          <a:xfrm rot="5400000">
            <a:off x="1342603" y="1588073"/>
            <a:ext cx="4914900" cy="3681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Map&#10;&#10;Description automatically generated">
            <a:extLst>
              <a:ext uri="{FF2B5EF4-FFF2-40B4-BE49-F238E27FC236}">
                <a16:creationId xmlns:a16="http://schemas.microsoft.com/office/drawing/2014/main" id="{5E639BFD-E45E-3237-9229-2AD5D563DF35}"/>
              </a:ext>
            </a:extLst>
          </p:cNvPr>
          <p:cNvPicPr>
            <a:picLocks noChangeAspect="1"/>
          </p:cNvPicPr>
          <p:nvPr/>
        </p:nvPicPr>
        <p:blipFill>
          <a:blip r:embed="rId5"/>
          <a:stretch>
            <a:fillRect/>
          </a:stretch>
        </p:blipFill>
        <p:spPr>
          <a:xfrm rot="5400000">
            <a:off x="5990137" y="1532437"/>
            <a:ext cx="4914898" cy="3793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87079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TotalTime>
  <Words>1239</Words>
  <Application>Microsoft Macintosh PowerPoint</Application>
  <PresentationFormat>Widescreen</PresentationFormat>
  <Paragraphs>81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Yu Gothic UI</vt: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孙越叔叔 Uncle Sun</dc:title>
  <dc:creator>LCCC Church</dc:creator>
  <cp:lastModifiedBy>LCCC Church</cp:lastModifiedBy>
  <cp:revision>29</cp:revision>
  <dcterms:created xsi:type="dcterms:W3CDTF">2022-05-20T14:54:56Z</dcterms:created>
  <dcterms:modified xsi:type="dcterms:W3CDTF">2022-06-23T14:42:44Z</dcterms:modified>
</cp:coreProperties>
</file>