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1" r:id="rId1"/>
  </p:sldMasterIdLst>
  <p:sldIdLst>
    <p:sldId id="2587" r:id="rId2"/>
    <p:sldId id="2591" r:id="rId3"/>
    <p:sldId id="2052" r:id="rId4"/>
    <p:sldId id="2592" r:id="rId5"/>
    <p:sldId id="2594" r:id="rId6"/>
    <p:sldId id="2593" r:id="rId7"/>
    <p:sldId id="2595" r:id="rId8"/>
    <p:sldId id="2596" r:id="rId9"/>
    <p:sldId id="2598" r:id="rId10"/>
    <p:sldId id="2597" r:id="rId11"/>
    <p:sldId id="2599" r:id="rId12"/>
    <p:sldId id="2600" r:id="rId13"/>
    <p:sldId id="2601" r:id="rId14"/>
    <p:sldId id="2588" r:id="rId15"/>
    <p:sldId id="2602" r:id="rId16"/>
    <p:sldId id="2603" r:id="rId17"/>
    <p:sldId id="2604" r:id="rId18"/>
    <p:sldId id="2605" r:id="rId19"/>
    <p:sldId id="2606" r:id="rId20"/>
    <p:sldId id="2607" r:id="rId21"/>
    <p:sldId id="2608" r:id="rId22"/>
    <p:sldId id="2609" r:id="rId23"/>
    <p:sldId id="2610" r:id="rId24"/>
    <p:sldId id="2611" r:id="rId25"/>
    <p:sldId id="2612" r:id="rId26"/>
    <p:sldId id="2614" r:id="rId27"/>
    <p:sldId id="2615" r:id="rId28"/>
    <p:sldId id="2617" r:id="rId29"/>
    <p:sldId id="261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0C00"/>
    <a:srgbClr val="D883FF"/>
    <a:srgbClr val="73FEFF"/>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6327"/>
  </p:normalViewPr>
  <p:slideViewPr>
    <p:cSldViewPr snapToGrid="0" snapToObjects="1">
      <p:cViewPr varScale="1">
        <p:scale>
          <a:sx n="115" d="100"/>
          <a:sy n="115" d="100"/>
        </p:scale>
        <p:origin x="232"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1392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6/22/21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4725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6/22/21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91855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6/22/21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4211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6/22/21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9030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6/22/21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7461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6/22/21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87588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71990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886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2266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6/22/21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3116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1087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1861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4486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1239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6/22/21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272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6/22/21</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6789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6/22/21</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661601209"/>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的圖片&#10;&#10;自動產生的描述">
            <a:extLst>
              <a:ext uri="{FF2B5EF4-FFF2-40B4-BE49-F238E27FC236}">
                <a16:creationId xmlns:a16="http://schemas.microsoft.com/office/drawing/2014/main" id="{7B391E65-7D5A-574C-A77A-08382222105C}"/>
              </a:ext>
            </a:extLst>
          </p:cNvPr>
          <p:cNvPicPr>
            <a:picLocks noChangeAspect="1"/>
          </p:cNvPicPr>
          <p:nvPr/>
        </p:nvPicPr>
        <p:blipFill>
          <a:blip r:embed="rId2"/>
          <a:stretch>
            <a:fillRect/>
          </a:stretch>
        </p:blipFill>
        <p:spPr>
          <a:xfrm>
            <a:off x="0" y="0"/>
            <a:ext cx="12192000" cy="6858000"/>
          </a:xfrm>
          <a:prstGeom prst="rect">
            <a:avLst/>
          </a:prstGeom>
        </p:spPr>
      </p:pic>
      <p:sp>
        <p:nvSpPr>
          <p:cNvPr id="7" name="文字方塊 6">
            <a:extLst>
              <a:ext uri="{FF2B5EF4-FFF2-40B4-BE49-F238E27FC236}">
                <a16:creationId xmlns:a16="http://schemas.microsoft.com/office/drawing/2014/main" id="{F794DF74-E25C-EC4D-AAE2-02EDB945E98F}"/>
              </a:ext>
            </a:extLst>
          </p:cNvPr>
          <p:cNvSpPr txBox="1"/>
          <p:nvPr/>
        </p:nvSpPr>
        <p:spPr>
          <a:xfrm>
            <a:off x="4941896" y="5348164"/>
            <a:ext cx="3231947" cy="830997"/>
          </a:xfrm>
          <a:prstGeom prst="rect">
            <a:avLst/>
          </a:prstGeom>
          <a:noFill/>
          <a:effectLst>
            <a:glow>
              <a:srgbClr val="790C00"/>
            </a:glow>
          </a:effectLst>
        </p:spPr>
        <p:txBody>
          <a:bodyPr wrap="square" rtlCol="0">
            <a:spAutoFit/>
          </a:bodyPr>
          <a:lstStyle/>
          <a:p>
            <a:pPr algn="ctr"/>
            <a:r>
              <a:rPr lang="zh-TW" altLang="en-US" sz="2400" dirty="0">
                <a:solidFill>
                  <a:schemeClr val="bg1"/>
                </a:solidFill>
                <a:latin typeface="Yu Gothic UI" panose="020B0500000000000000" pitchFamily="34" charset="-128"/>
                <a:ea typeface="Yu Gothic UI" panose="020B0500000000000000" pitchFamily="34" charset="-128"/>
              </a:rPr>
              <a:t>梁国雄弟兄</a:t>
            </a:r>
            <a:endParaRPr lang="en-US" altLang="zh-TW" sz="2400" dirty="0">
              <a:solidFill>
                <a:schemeClr val="bg1"/>
              </a:solidFill>
              <a:latin typeface="Yu Gothic UI" panose="020B0500000000000000" pitchFamily="34" charset="-128"/>
              <a:ea typeface="Yu Gothic UI" panose="020B0500000000000000" pitchFamily="34" charset="-128"/>
            </a:endParaRPr>
          </a:p>
          <a:p>
            <a:pPr algn="ctr"/>
            <a:r>
              <a:rPr lang="en-US" altLang="zh-TW" sz="2400" dirty="0">
                <a:solidFill>
                  <a:schemeClr val="bg1"/>
                </a:solidFill>
                <a:latin typeface="Yu Gothic UI" panose="020B0500000000000000" pitchFamily="34" charset="-128"/>
                <a:ea typeface="Yu Gothic UI" panose="020B0500000000000000" pitchFamily="34" charset="-128"/>
              </a:rPr>
              <a:t>Bro. Edward Leong</a:t>
            </a:r>
          </a:p>
        </p:txBody>
      </p:sp>
    </p:spTree>
    <p:extLst>
      <p:ext uri="{BB962C8B-B14F-4D97-AF65-F5344CB8AC3E}">
        <p14:creationId xmlns:p14="http://schemas.microsoft.com/office/powerpoint/2010/main" val="3797892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70326" y="557299"/>
            <a:ext cx="9403491" cy="5016758"/>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10 </a:t>
            </a:r>
            <a:r>
              <a:rPr kumimoji="1" lang="zh-TW" altLang="en-US" sz="4000" b="1" dirty="0">
                <a:solidFill>
                  <a:srgbClr val="FFC000"/>
                </a:solidFill>
                <a:latin typeface="Yu Gothic UI" panose="020B0500000000000000" pitchFamily="34" charset="-128"/>
                <a:ea typeface="Yu Gothic UI" panose="020B0500000000000000" pitchFamily="34" charset="-128"/>
              </a:rPr>
              <a:t>生身的父都是暂随己意管教我们，唯有万灵的父管教我们，是要我们得益处，使我们在他的圣洁上有份。 </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10 For our earthly fathers disciplined us for a few years, doing the best they knew how. But God’s discipline is always good for us, so that we might share in his holiness. </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472606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70326" y="557299"/>
            <a:ext cx="9403491" cy="5016758"/>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11 </a:t>
            </a:r>
            <a:r>
              <a:rPr kumimoji="1" lang="zh-TW" altLang="en-US" sz="4000" b="1" dirty="0">
                <a:solidFill>
                  <a:srgbClr val="FFC000"/>
                </a:solidFill>
                <a:latin typeface="Yu Gothic UI" panose="020B0500000000000000" pitchFamily="34" charset="-128"/>
                <a:ea typeface="Yu Gothic UI" panose="020B0500000000000000" pitchFamily="34" charset="-128"/>
              </a:rPr>
              <a:t>凡管教的事，当时不觉得快乐，反觉得愁苦，后来却为那经练过的人结出平安的果子，就是义。</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11 No discipline is enjoyable while it is happening --it’s painful! But afterward there will be a peaceful harvest of right living for those who are trained in this way.</a:t>
            </a:r>
            <a:r>
              <a:rPr kumimoji="1" lang="zh-TW" altLang="en-US" sz="4000" b="1" dirty="0">
                <a:latin typeface="Yu Gothic UI" panose="020B0500000000000000" pitchFamily="34" charset="-128"/>
                <a:ea typeface="Yu Gothic UI" panose="020B0500000000000000" pitchFamily="34" charset="-128"/>
              </a:rPr>
              <a:t> </a:t>
            </a:r>
          </a:p>
        </p:txBody>
      </p:sp>
    </p:spTree>
    <p:extLst>
      <p:ext uri="{BB962C8B-B14F-4D97-AF65-F5344CB8AC3E}">
        <p14:creationId xmlns:p14="http://schemas.microsoft.com/office/powerpoint/2010/main" val="1541447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28123" y="726111"/>
            <a:ext cx="9403491" cy="513986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Heiti SC Medium" pitchFamily="2" charset="-128"/>
                <a:ea typeface="Heiti SC Medium" pitchFamily="2" charset="-128"/>
              </a:rPr>
              <a:t>希伯来书</a:t>
            </a:r>
            <a:r>
              <a:rPr kumimoji="1" lang="en-US" altLang="zh-TW" sz="4000" b="1" dirty="0">
                <a:solidFill>
                  <a:srgbClr val="FFC000"/>
                </a:solidFill>
                <a:latin typeface="Heiti SC Medium" pitchFamily="2" charset="-128"/>
                <a:ea typeface="Heiti SC Medium" pitchFamily="2" charset="-128"/>
              </a:rPr>
              <a:t> Hebrews 12: 12-15</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12 </a:t>
            </a:r>
            <a:r>
              <a:rPr kumimoji="1" lang="zh-TW" altLang="en-US" sz="3600" b="1" dirty="0">
                <a:solidFill>
                  <a:srgbClr val="FFC000"/>
                </a:solidFill>
                <a:latin typeface="Yu Gothic UI" panose="020B0500000000000000" pitchFamily="34" charset="-128"/>
                <a:ea typeface="Yu Gothic UI" panose="020B0500000000000000" pitchFamily="34" charset="-128"/>
              </a:rPr>
              <a:t>所以，你们要把下垂的手、发酸的腿挺起来， </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12 So take a new grip with your tired hands and strengthen your weak knees. </a:t>
            </a:r>
            <a:endParaRPr kumimoji="1" lang="zh-TW" altLang="en-US" sz="3600" b="1" dirty="0">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13 </a:t>
            </a:r>
            <a:r>
              <a:rPr kumimoji="1" lang="zh-TW" altLang="en-US" sz="3600" b="1" dirty="0">
                <a:solidFill>
                  <a:srgbClr val="FFC000"/>
                </a:solidFill>
                <a:latin typeface="Yu Gothic UI" panose="020B0500000000000000" pitchFamily="34" charset="-128"/>
                <a:ea typeface="Yu Gothic UI" panose="020B0500000000000000" pitchFamily="34" charset="-128"/>
              </a:rPr>
              <a:t>也要为自己的脚把道路修直了，使瘸子不致歪脚，反得痊愈。</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13 Mark out a straight path for your feet so that those who are weak and lame will not fall but become strong.</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533760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84393" y="335845"/>
            <a:ext cx="9403491" cy="6186309"/>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14 </a:t>
            </a:r>
            <a:r>
              <a:rPr kumimoji="1" lang="zh-TW" altLang="en-US" sz="3600" b="1" dirty="0">
                <a:solidFill>
                  <a:srgbClr val="FFC000"/>
                </a:solidFill>
                <a:latin typeface="Yu Gothic UI" panose="020B0500000000000000" pitchFamily="34" charset="-128"/>
                <a:ea typeface="Yu Gothic UI" panose="020B0500000000000000" pitchFamily="34" charset="-128"/>
              </a:rPr>
              <a:t>你们要追求与众人和睦，并要追求圣洁，非圣洁没有人能见主。 </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14 Work at living in peace with everyone, and work at living a holy life, for those who are not holy will not see the Lord. </a:t>
            </a:r>
            <a:endParaRPr kumimoji="1" lang="zh-TW" altLang="en-US" sz="3600" b="1" dirty="0">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15 </a:t>
            </a:r>
            <a:r>
              <a:rPr kumimoji="1" lang="zh-TW" altLang="en-US" sz="3600" b="1" dirty="0">
                <a:solidFill>
                  <a:srgbClr val="FFC000"/>
                </a:solidFill>
                <a:latin typeface="Yu Gothic UI" panose="020B0500000000000000" pitchFamily="34" charset="-128"/>
                <a:ea typeface="Yu Gothic UI" panose="020B0500000000000000" pitchFamily="34" charset="-128"/>
              </a:rPr>
              <a:t>又要谨慎，恐怕有人失了神的恩；恐怕有毒根生出来扰乱你们，因此叫众人沾染污秽。</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15 Look after each other so that none of you fails to receive the grace of God. Watch out that no poisonous root of bitterness grows up to trouble you, corrupting many. </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778395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394254" y="2302521"/>
            <a:ext cx="9403491" cy="172354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6600" b="1" dirty="0">
                <a:solidFill>
                  <a:srgbClr val="FFFF00"/>
                </a:solidFill>
                <a:latin typeface="Yu Gothic UI" panose="020B0500000000000000" pitchFamily="34" charset="-128"/>
                <a:ea typeface="Yu Gothic UI" panose="020B0500000000000000" pitchFamily="34" charset="-128"/>
              </a:rPr>
              <a:t>（ㄧ）重新承诺</a:t>
            </a:r>
            <a:endParaRPr kumimoji="1" lang="en-US" altLang="zh-TW" sz="66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Re-Commit Ourselves</a:t>
            </a:r>
          </a:p>
        </p:txBody>
      </p:sp>
    </p:spTree>
    <p:extLst>
      <p:ext uri="{BB962C8B-B14F-4D97-AF65-F5344CB8AC3E}">
        <p14:creationId xmlns:p14="http://schemas.microsoft.com/office/powerpoint/2010/main" val="2963142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28123" y="726111"/>
            <a:ext cx="9403491" cy="458587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Heiti SC Medium" pitchFamily="2" charset="-128"/>
                <a:ea typeface="Heiti SC Medium" pitchFamily="2" charset="-128"/>
              </a:rPr>
              <a:t>希伯来书</a:t>
            </a:r>
            <a:r>
              <a:rPr kumimoji="1" lang="en-US" altLang="zh-TW" sz="4000" b="1" dirty="0">
                <a:solidFill>
                  <a:srgbClr val="FFC000"/>
                </a:solidFill>
                <a:latin typeface="Heiti SC Medium" pitchFamily="2" charset="-128"/>
                <a:ea typeface="Heiti SC Medium" pitchFamily="2" charset="-128"/>
              </a:rPr>
              <a:t> Hebrews 12: 12</a:t>
            </a:r>
          </a:p>
          <a:p>
            <a:pPr>
              <a:tabLst>
                <a:tab pos="1330325" algn="l"/>
              </a:tabLst>
            </a:pPr>
            <a:r>
              <a:rPr kumimoji="1" lang="en-US" altLang="zh-TW" sz="5400" b="1" dirty="0">
                <a:solidFill>
                  <a:srgbClr val="FFC000"/>
                </a:solidFill>
                <a:latin typeface="Yu Gothic UI" panose="020B0500000000000000" pitchFamily="34" charset="-128"/>
                <a:ea typeface="Yu Gothic UI" panose="020B0500000000000000" pitchFamily="34" charset="-128"/>
              </a:rPr>
              <a:t>12 </a:t>
            </a:r>
            <a:r>
              <a:rPr kumimoji="1" lang="zh-TW" altLang="en-US" sz="5400" b="1" dirty="0">
                <a:solidFill>
                  <a:srgbClr val="FFC000"/>
                </a:solidFill>
                <a:latin typeface="Yu Gothic UI" panose="020B0500000000000000" pitchFamily="34" charset="-128"/>
                <a:ea typeface="Yu Gothic UI" panose="020B0500000000000000" pitchFamily="34" charset="-128"/>
              </a:rPr>
              <a:t>所以，你们要把下垂的手、</a:t>
            </a:r>
            <a:endParaRPr kumimoji="1" lang="en-US" altLang="zh-TW" sz="5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zh-TW" altLang="en-US" sz="5400" b="1" dirty="0">
                <a:solidFill>
                  <a:srgbClr val="FFC000"/>
                </a:solidFill>
                <a:latin typeface="Yu Gothic UI" panose="020B0500000000000000" pitchFamily="34" charset="-128"/>
                <a:ea typeface="Yu Gothic UI" panose="020B0500000000000000" pitchFamily="34" charset="-128"/>
              </a:rPr>
              <a:t>发酸的腿挺起来， </a:t>
            </a:r>
          </a:p>
          <a:p>
            <a:pPr>
              <a:tabLst>
                <a:tab pos="1330325" algn="l"/>
              </a:tabLst>
            </a:pPr>
            <a:r>
              <a:rPr kumimoji="1" lang="en-US" altLang="zh-TW" sz="4800" b="1" dirty="0">
                <a:latin typeface="Yu Gothic UI" panose="020B0500000000000000" pitchFamily="34" charset="-128"/>
                <a:ea typeface="Yu Gothic UI" panose="020B0500000000000000" pitchFamily="34" charset="-128"/>
              </a:rPr>
              <a:t>12 So take a new grip with your tired hands and strengthen your weak knees. </a:t>
            </a:r>
            <a:endParaRPr kumimoji="1" lang="zh-TW" altLang="en-US" sz="48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741669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47413" y="1331849"/>
            <a:ext cx="9403491"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4800" b="1" dirty="0">
                <a:solidFill>
                  <a:srgbClr val="FFFF00"/>
                </a:solidFill>
                <a:latin typeface="Yu Gothic UI" panose="020B0500000000000000" pitchFamily="34" charset="-128"/>
                <a:ea typeface="Yu Gothic UI" panose="020B0500000000000000" pitchFamily="34" charset="-128"/>
              </a:rPr>
              <a:t>释义：“让那些用心而不只是嘴唇去爱的人，让他成为耶稣的门徒。”</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Paraphrase:</a:t>
            </a:r>
            <a:r>
              <a:rPr kumimoji="1" lang="zh-TW" altLang="en-US" sz="4000" b="1" dirty="0">
                <a:latin typeface="Yu Gothic UI" panose="020B0500000000000000" pitchFamily="34" charset="-128"/>
                <a:ea typeface="Yu Gothic UI" panose="020B0500000000000000" pitchFamily="34" charset="-128"/>
              </a:rPr>
              <a:t> </a:t>
            </a:r>
            <a:r>
              <a:rPr kumimoji="1" lang="en-US" altLang="zh-TW" sz="4000" b="1" dirty="0">
                <a:latin typeface="Yu Gothic UI" panose="020B0500000000000000" pitchFamily="34" charset="-128"/>
                <a:ea typeface="Yu Gothic UI" panose="020B0500000000000000" pitchFamily="34" charset="-128"/>
              </a:rPr>
              <a:t>“Let whoever loves with his heart and not just his lips, let him become a disciple of Jesus.”</a:t>
            </a:r>
          </a:p>
        </p:txBody>
      </p:sp>
    </p:spTree>
    <p:extLst>
      <p:ext uri="{BB962C8B-B14F-4D97-AF65-F5344CB8AC3E}">
        <p14:creationId xmlns:p14="http://schemas.microsoft.com/office/powerpoint/2010/main" val="3130873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392702" y="1964896"/>
            <a:ext cx="9154818" cy="172354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6600" b="1" dirty="0">
                <a:solidFill>
                  <a:srgbClr val="FFFF00"/>
                </a:solidFill>
                <a:latin typeface="Yu Gothic UI" panose="020B0500000000000000" pitchFamily="34" charset="-128"/>
                <a:ea typeface="Yu Gothic UI" panose="020B0500000000000000" pitchFamily="34" charset="-128"/>
              </a:rPr>
              <a:t>（二）确认最终目标</a:t>
            </a:r>
            <a:endParaRPr kumimoji="1" lang="en-US" altLang="zh-TW" sz="66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Recognize the End Goal.</a:t>
            </a:r>
          </a:p>
        </p:txBody>
      </p:sp>
    </p:spTree>
    <p:extLst>
      <p:ext uri="{BB962C8B-B14F-4D97-AF65-F5344CB8AC3E}">
        <p14:creationId xmlns:p14="http://schemas.microsoft.com/office/powerpoint/2010/main" val="260170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28123" y="726111"/>
            <a:ext cx="9403491" cy="513986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Heiti SC Medium" pitchFamily="2" charset="-128"/>
                <a:ea typeface="Heiti SC Medium" pitchFamily="2" charset="-128"/>
              </a:rPr>
              <a:t>希伯来书</a:t>
            </a:r>
            <a:r>
              <a:rPr kumimoji="1" lang="en-US" altLang="zh-TW" sz="4000" b="1" dirty="0">
                <a:solidFill>
                  <a:srgbClr val="FFC000"/>
                </a:solidFill>
                <a:latin typeface="Heiti SC Medium" pitchFamily="2" charset="-128"/>
                <a:ea typeface="Heiti SC Medium" pitchFamily="2" charset="-128"/>
              </a:rPr>
              <a:t> Hebrews 12: 13</a:t>
            </a:r>
          </a:p>
          <a:p>
            <a:pPr>
              <a:tabLst>
                <a:tab pos="1330325" algn="l"/>
              </a:tabLst>
            </a:pPr>
            <a:r>
              <a:rPr kumimoji="1" lang="en-US" altLang="zh-TW" sz="4800" b="1" dirty="0">
                <a:solidFill>
                  <a:srgbClr val="FFC000"/>
                </a:solidFill>
                <a:latin typeface="Yu Gothic UI" panose="020B0500000000000000" pitchFamily="34" charset="-128"/>
                <a:ea typeface="Yu Gothic UI" panose="020B0500000000000000" pitchFamily="34" charset="-128"/>
              </a:rPr>
              <a:t>13 </a:t>
            </a:r>
            <a:r>
              <a:rPr kumimoji="1" lang="zh-TW" altLang="en-US" sz="4800" b="1" dirty="0">
                <a:solidFill>
                  <a:srgbClr val="FFC000"/>
                </a:solidFill>
                <a:latin typeface="Yu Gothic UI" panose="020B0500000000000000" pitchFamily="34" charset="-128"/>
                <a:ea typeface="Yu Gothic UI" panose="020B0500000000000000" pitchFamily="34" charset="-128"/>
              </a:rPr>
              <a:t>也要为自己的脚把道路修直了，使瘸子不致歪脚，反得痊愈。</a:t>
            </a:r>
          </a:p>
          <a:p>
            <a:pPr>
              <a:tabLst>
                <a:tab pos="1330325" algn="l"/>
              </a:tabLst>
            </a:pPr>
            <a:r>
              <a:rPr kumimoji="1" lang="en-US" altLang="zh-TW" sz="4800" b="1" dirty="0">
                <a:latin typeface="Yu Gothic UI" panose="020B0500000000000000" pitchFamily="34" charset="-128"/>
                <a:ea typeface="Yu Gothic UI" panose="020B0500000000000000" pitchFamily="34" charset="-128"/>
              </a:rPr>
              <a:t>13 Mark out a straight path for your feet so that those who are weak and lame will not fall but become strong.</a:t>
            </a:r>
            <a:endParaRPr kumimoji="1" lang="zh-TW" altLang="en-US" sz="48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547399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392702" y="1964896"/>
            <a:ext cx="9154818" cy="172354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6600" b="1" dirty="0">
                <a:solidFill>
                  <a:srgbClr val="FFFF00"/>
                </a:solidFill>
                <a:latin typeface="Yu Gothic UI" panose="020B0500000000000000" pitchFamily="34" charset="-128"/>
                <a:ea typeface="Yu Gothic UI" panose="020B0500000000000000" pitchFamily="34" charset="-128"/>
              </a:rPr>
              <a:t>（三）重振我们的信仰</a:t>
            </a:r>
            <a:endParaRPr kumimoji="1" lang="en-US" altLang="zh-TW" sz="66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Re-Energize our faith.</a:t>
            </a:r>
          </a:p>
        </p:txBody>
      </p:sp>
    </p:spTree>
    <p:extLst>
      <p:ext uri="{BB962C8B-B14F-4D97-AF65-F5344CB8AC3E}">
        <p14:creationId xmlns:p14="http://schemas.microsoft.com/office/powerpoint/2010/main" val="2989504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28123" y="726111"/>
            <a:ext cx="9403491" cy="569386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Heiti SC Medium" pitchFamily="2" charset="-128"/>
                <a:ea typeface="Heiti SC Medium" pitchFamily="2" charset="-128"/>
              </a:rPr>
              <a:t>希伯来书</a:t>
            </a:r>
            <a:r>
              <a:rPr kumimoji="1" lang="en-US" altLang="zh-TW" sz="4000" b="1" dirty="0">
                <a:solidFill>
                  <a:srgbClr val="FFC000"/>
                </a:solidFill>
                <a:latin typeface="Heiti SC Medium" pitchFamily="2" charset="-128"/>
                <a:ea typeface="Heiti SC Medium" pitchFamily="2" charset="-128"/>
              </a:rPr>
              <a:t> Hebrews 12: 1-11</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1</a:t>
            </a:r>
            <a:r>
              <a:rPr kumimoji="1" lang="zh-TW" altLang="en-US" sz="3600" b="1" dirty="0">
                <a:solidFill>
                  <a:srgbClr val="FFC000"/>
                </a:solidFill>
                <a:latin typeface="Yu Gothic UI" panose="020B0500000000000000" pitchFamily="34" charset="-128"/>
                <a:ea typeface="Yu Gothic UI" panose="020B0500000000000000" pitchFamily="34" charset="-128"/>
              </a:rPr>
              <a:t>我们既有这许多的见证人，如同云彩围着我们，就当放下各样的重担，脱去容易缠累我们的罪，存心忍耐，奔那摆在我们前头的路程，</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1 Therefore, since we are surrounded by such a huge crowd of witnesses to the life of faith, let us strip off every weight that slows us down, especially the sin that so easily trips us up. And let us run with endurance the race God has set before us. </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107251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98461" y="603131"/>
            <a:ext cx="9403491" cy="520142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希伯来书 </a:t>
            </a:r>
            <a:r>
              <a:rPr kumimoji="1" lang="en-US" altLang="zh-TW" sz="4400" b="1" dirty="0">
                <a:solidFill>
                  <a:srgbClr val="FFC000"/>
                </a:solidFill>
                <a:latin typeface="Yu Gothic UI" panose="020B0500000000000000" pitchFamily="34" charset="-128"/>
                <a:ea typeface="Yu Gothic UI" panose="020B0500000000000000" pitchFamily="34" charset="-128"/>
              </a:rPr>
              <a:t>Hebrews 12: 14</a:t>
            </a:r>
          </a:p>
          <a:p>
            <a:pPr>
              <a:tabLst>
                <a:tab pos="1330325" algn="l"/>
              </a:tabLst>
            </a:pPr>
            <a:r>
              <a:rPr kumimoji="1" lang="en-US" altLang="zh-TW" sz="4800" b="1" dirty="0">
                <a:solidFill>
                  <a:srgbClr val="FFC000"/>
                </a:solidFill>
                <a:latin typeface="Yu Gothic UI" panose="020B0500000000000000" pitchFamily="34" charset="-128"/>
                <a:ea typeface="Yu Gothic UI" panose="020B0500000000000000" pitchFamily="34" charset="-128"/>
              </a:rPr>
              <a:t>14 </a:t>
            </a:r>
            <a:r>
              <a:rPr kumimoji="1" lang="zh-TW" altLang="en-US" sz="4800" b="1" dirty="0">
                <a:solidFill>
                  <a:srgbClr val="FFC000"/>
                </a:solidFill>
                <a:latin typeface="Yu Gothic UI" panose="020B0500000000000000" pitchFamily="34" charset="-128"/>
                <a:ea typeface="Yu Gothic UI" panose="020B0500000000000000" pitchFamily="34" charset="-128"/>
              </a:rPr>
              <a:t>你们要追求与众人和睦，并要追求圣洁，非圣洁没有人能见主。 </a:t>
            </a:r>
          </a:p>
          <a:p>
            <a:pPr>
              <a:tabLst>
                <a:tab pos="1330325" algn="l"/>
              </a:tabLst>
            </a:pPr>
            <a:r>
              <a:rPr kumimoji="1" lang="en-US" altLang="zh-TW" sz="4800" b="1" dirty="0">
                <a:latin typeface="Yu Gothic UI" panose="020B0500000000000000" pitchFamily="34" charset="-128"/>
                <a:ea typeface="Yu Gothic UI" panose="020B0500000000000000" pitchFamily="34" charset="-128"/>
              </a:rPr>
              <a:t>14 Work at living in peace with everyone, and work at living a holy life, for those who are not holy will not see the Lord. </a:t>
            </a:r>
            <a:endParaRPr kumimoji="1" lang="zh-TW" altLang="en-US" sz="48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701935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392702" y="1964896"/>
            <a:ext cx="9154818" cy="172354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6600" b="1" dirty="0">
                <a:solidFill>
                  <a:srgbClr val="FFFF00"/>
                </a:solidFill>
                <a:latin typeface="Yu Gothic UI" panose="020B0500000000000000" pitchFamily="34" charset="-128"/>
                <a:ea typeface="Yu Gothic UI" panose="020B0500000000000000" pitchFamily="34" charset="-128"/>
              </a:rPr>
              <a:t>通过纪律</a:t>
            </a:r>
            <a:endParaRPr kumimoji="1" lang="en-US" altLang="zh-TW" sz="66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Through Discipline</a:t>
            </a:r>
          </a:p>
        </p:txBody>
      </p:sp>
    </p:spTree>
    <p:extLst>
      <p:ext uri="{BB962C8B-B14F-4D97-AF65-F5344CB8AC3E}">
        <p14:creationId xmlns:p14="http://schemas.microsoft.com/office/powerpoint/2010/main" val="677761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392702" y="1964896"/>
            <a:ext cx="9154818" cy="298543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完成大使命</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去告诉全世界关于耶稣的事</a:t>
            </a:r>
            <a:r>
              <a:rPr kumimoji="1" lang="en-US" altLang="zh-TW" sz="4000" b="1" dirty="0">
                <a:latin typeface="Yu Gothic UI" panose="020B0500000000000000" pitchFamily="34" charset="-128"/>
                <a:ea typeface="Yu Gothic UI" panose="020B0500000000000000" pitchFamily="34" charset="-128"/>
              </a:rPr>
              <a:t>Fulfill the Great Commission </a:t>
            </a: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go and tell the world about Jesus</a:t>
            </a:r>
          </a:p>
        </p:txBody>
      </p:sp>
    </p:spTree>
    <p:extLst>
      <p:ext uri="{BB962C8B-B14F-4D97-AF65-F5344CB8AC3E}">
        <p14:creationId xmlns:p14="http://schemas.microsoft.com/office/powerpoint/2010/main" val="1217890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392702" y="1964896"/>
            <a:ext cx="9154818" cy="298543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实现 </a:t>
            </a:r>
            <a:r>
              <a:rPr kumimoji="1" lang="en-US" altLang="zh-TW" sz="5400" b="1" dirty="0">
                <a:solidFill>
                  <a:srgbClr val="FFFF00"/>
                </a:solidFill>
                <a:latin typeface="Yu Gothic UI" panose="020B0500000000000000" pitchFamily="34" charset="-128"/>
                <a:ea typeface="Yu Gothic UI" panose="020B0500000000000000" pitchFamily="34" charset="-128"/>
              </a:rPr>
              <a:t>LCCC </a:t>
            </a:r>
            <a:r>
              <a:rPr kumimoji="1" lang="zh-TW" altLang="en-US" sz="5400" b="1" dirty="0">
                <a:solidFill>
                  <a:srgbClr val="FFFF00"/>
                </a:solidFill>
                <a:latin typeface="Yu Gothic UI" panose="020B0500000000000000" pitchFamily="34" charset="-128"/>
                <a:ea typeface="Yu Gothic UI" panose="020B0500000000000000" pitchFamily="34" charset="-128"/>
              </a:rPr>
              <a:t>的双重目标使命</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加强 </a:t>
            </a:r>
            <a:r>
              <a:rPr kumimoji="1" lang="en-US" altLang="zh-TW" sz="5400" b="1" dirty="0">
                <a:solidFill>
                  <a:srgbClr val="FFFF00"/>
                </a:solidFill>
                <a:latin typeface="Yu Gothic UI" panose="020B0500000000000000" pitchFamily="34" charset="-128"/>
                <a:ea typeface="Yu Gothic UI" panose="020B0500000000000000" pitchFamily="34" charset="-128"/>
              </a:rPr>
              <a:t>CG </a:t>
            </a:r>
            <a:r>
              <a:rPr kumimoji="1" lang="zh-TW" altLang="en-US" sz="5400" b="1" dirty="0">
                <a:solidFill>
                  <a:srgbClr val="FFFF00"/>
                </a:solidFill>
                <a:latin typeface="Yu Gothic UI" panose="020B0500000000000000" pitchFamily="34" charset="-128"/>
                <a:ea typeface="Yu Gothic UI" panose="020B0500000000000000" pitchFamily="34" charset="-128"/>
              </a:rPr>
              <a:t>和儿童事工</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Live out LCCC’s Twin Goal mission </a:t>
            </a: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strengthen CG &amp; Children Ministry</a:t>
            </a:r>
          </a:p>
        </p:txBody>
      </p:sp>
    </p:spTree>
    <p:extLst>
      <p:ext uri="{BB962C8B-B14F-4D97-AF65-F5344CB8AC3E}">
        <p14:creationId xmlns:p14="http://schemas.microsoft.com/office/powerpoint/2010/main" val="193564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392702" y="1964896"/>
            <a:ext cx="9154818" cy="298543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发展我们的关怀事工</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爱人如己</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Develop our Care Ministry </a:t>
            </a: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love your neighbor as yourself</a:t>
            </a:r>
          </a:p>
        </p:txBody>
      </p:sp>
    </p:spTree>
    <p:extLst>
      <p:ext uri="{BB962C8B-B14F-4D97-AF65-F5344CB8AC3E}">
        <p14:creationId xmlns:p14="http://schemas.microsoft.com/office/powerpoint/2010/main" val="1858395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18591" y="1982450"/>
            <a:ext cx="9154818" cy="193899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FF00"/>
                </a:solidFill>
                <a:latin typeface="Yu Gothic UI" panose="020B0500000000000000" pitchFamily="34" charset="-128"/>
                <a:ea typeface="Yu Gothic UI" panose="020B0500000000000000" pitchFamily="34" charset="-128"/>
              </a:rPr>
              <a:t>（四）重新建立我们与兄弟姐妹的关系</a:t>
            </a:r>
            <a:endParaRPr kumimoji="1" lang="en-US" altLang="zh-TW" sz="4000" b="1">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000" b="1">
                <a:latin typeface="Yu Gothic UI" panose="020B0500000000000000" pitchFamily="34" charset="-128"/>
                <a:ea typeface="Yu Gothic UI" panose="020B0500000000000000" pitchFamily="34" charset="-128"/>
              </a:rPr>
              <a:t>Re-New </a:t>
            </a:r>
            <a:r>
              <a:rPr kumimoji="1" lang="en-US" altLang="zh-TW" sz="4000" b="1" dirty="0">
                <a:latin typeface="Yu Gothic UI" panose="020B0500000000000000" pitchFamily="34" charset="-128"/>
                <a:ea typeface="Yu Gothic UI" panose="020B0500000000000000" pitchFamily="34" charset="-128"/>
              </a:rPr>
              <a:t>our relationship </a:t>
            </a: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with brothers and sisters</a:t>
            </a:r>
          </a:p>
        </p:txBody>
      </p:sp>
    </p:spTree>
    <p:extLst>
      <p:ext uri="{BB962C8B-B14F-4D97-AF65-F5344CB8AC3E}">
        <p14:creationId xmlns:p14="http://schemas.microsoft.com/office/powerpoint/2010/main" val="1671719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84393" y="335845"/>
            <a:ext cx="9403491" cy="618630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希伯来书 </a:t>
            </a:r>
            <a:r>
              <a:rPr kumimoji="1" lang="en-US" altLang="zh-TW" sz="4400" b="1" dirty="0">
                <a:solidFill>
                  <a:srgbClr val="FFC000"/>
                </a:solidFill>
                <a:latin typeface="Yu Gothic UI" panose="020B0500000000000000" pitchFamily="34" charset="-128"/>
                <a:ea typeface="Yu Gothic UI" panose="020B0500000000000000" pitchFamily="34" charset="-128"/>
              </a:rPr>
              <a:t>Hebrews 12: 15</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15 </a:t>
            </a:r>
            <a:r>
              <a:rPr kumimoji="1" lang="zh-TW" altLang="en-US" sz="4400" b="1" dirty="0">
                <a:solidFill>
                  <a:srgbClr val="FFC000"/>
                </a:solidFill>
                <a:latin typeface="Yu Gothic UI" panose="020B0500000000000000" pitchFamily="34" charset="-128"/>
                <a:ea typeface="Yu Gothic UI" panose="020B0500000000000000" pitchFamily="34" charset="-128"/>
              </a:rPr>
              <a:t>又要谨慎，恐怕有人失了神的恩；恐怕有毒根生出来扰乱你们，因此叫众人沾染污秽。</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15 Look after each other so that none of you fails to receive the grace of God. Watch out that no poisonous root of bitterness grows up to trouble you, corrupting many. </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380362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84393" y="335845"/>
            <a:ext cx="9403491" cy="520142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腓立比书 </a:t>
            </a:r>
            <a:r>
              <a:rPr kumimoji="1" lang="en-US" altLang="zh-TW" sz="4400" b="1" dirty="0">
                <a:solidFill>
                  <a:srgbClr val="FFC000"/>
                </a:solidFill>
                <a:latin typeface="Yu Gothic UI" panose="020B0500000000000000" pitchFamily="34" charset="-128"/>
                <a:ea typeface="Yu Gothic UI" panose="020B0500000000000000" pitchFamily="34" charset="-128"/>
              </a:rPr>
              <a:t>Philippians 3:13-14</a:t>
            </a:r>
          </a:p>
          <a:p>
            <a:pPr>
              <a:tabLst>
                <a:tab pos="1330325" algn="l"/>
              </a:tabLst>
            </a:pPr>
            <a:r>
              <a:rPr kumimoji="1" lang="en-US" altLang="zh-TW" sz="4800" b="1" dirty="0">
                <a:solidFill>
                  <a:srgbClr val="FFC000"/>
                </a:solidFill>
                <a:latin typeface="Yu Gothic UI" panose="020B0500000000000000" pitchFamily="34" charset="-128"/>
                <a:ea typeface="Yu Gothic UI" panose="020B0500000000000000" pitchFamily="34" charset="-128"/>
              </a:rPr>
              <a:t>13 . . . </a:t>
            </a:r>
            <a:r>
              <a:rPr kumimoji="1" lang="zh-TW" altLang="en-US" sz="4800" b="1" dirty="0">
                <a:solidFill>
                  <a:srgbClr val="FFC000"/>
                </a:solidFill>
                <a:latin typeface="Yu Gothic UI" panose="020B0500000000000000" pitchFamily="34" charset="-128"/>
                <a:ea typeface="Yu Gothic UI" panose="020B0500000000000000" pitchFamily="34" charset="-128"/>
              </a:rPr>
              <a:t>我只有一件事，就是忘记背后，努力面前的， </a:t>
            </a:r>
          </a:p>
          <a:p>
            <a:pPr>
              <a:tabLst>
                <a:tab pos="1330325" algn="l"/>
              </a:tabLst>
            </a:pPr>
            <a:r>
              <a:rPr kumimoji="1" lang="en-US" altLang="zh-TW" sz="4800" b="1" dirty="0">
                <a:latin typeface="Yu Gothic UI" panose="020B0500000000000000" pitchFamily="34" charset="-128"/>
                <a:ea typeface="Yu Gothic UI" panose="020B0500000000000000" pitchFamily="34" charset="-128"/>
              </a:rPr>
              <a:t>13 . . . but I focus on this one thing: Forgetting the past and looking forward to what lies ahead,</a:t>
            </a:r>
            <a:endParaRPr kumimoji="1" lang="zh-TW" altLang="en-US" sz="48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888555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726596" y="926688"/>
            <a:ext cx="9403491"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800" b="1" dirty="0">
                <a:solidFill>
                  <a:srgbClr val="FFC000"/>
                </a:solidFill>
                <a:latin typeface="Yu Gothic UI" panose="020B0500000000000000" pitchFamily="34" charset="-128"/>
                <a:ea typeface="Yu Gothic UI" panose="020B0500000000000000" pitchFamily="34" charset="-128"/>
              </a:rPr>
              <a:t>14 </a:t>
            </a:r>
            <a:r>
              <a:rPr kumimoji="1" lang="zh-TW" altLang="en-US" sz="4800" b="1" dirty="0">
                <a:solidFill>
                  <a:srgbClr val="FFC000"/>
                </a:solidFill>
                <a:latin typeface="Yu Gothic UI" panose="020B0500000000000000" pitchFamily="34" charset="-128"/>
                <a:ea typeface="Yu Gothic UI" panose="020B0500000000000000" pitchFamily="34" charset="-128"/>
              </a:rPr>
              <a:t>向着标竿直跑，要得神在基督耶稣里从上面召我来得的奖赏。</a:t>
            </a:r>
            <a:endParaRPr kumimoji="1" lang="en-US" altLang="zh-TW" sz="48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800" b="1" dirty="0">
                <a:latin typeface="Yu Gothic UI" panose="020B0500000000000000" pitchFamily="34" charset="-128"/>
                <a:ea typeface="Yu Gothic UI" panose="020B0500000000000000" pitchFamily="34" charset="-128"/>
              </a:rPr>
              <a:t>14 I press on to reach the end of the race and receive the heavenly prize for which God, through Christ Jesus, is calling us.</a:t>
            </a:r>
            <a:endParaRPr kumimoji="1" lang="zh-TW" altLang="en-US" sz="48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303595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768799" y="305068"/>
            <a:ext cx="9403491" cy="624786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C000"/>
                </a:solidFill>
                <a:latin typeface="Yu Gothic UI" panose="020B0500000000000000" pitchFamily="34" charset="-128"/>
                <a:ea typeface="Yu Gothic UI" panose="020B0500000000000000" pitchFamily="34" charset="-128"/>
              </a:rPr>
              <a:t>讲道大纲</a:t>
            </a:r>
            <a:r>
              <a:rPr kumimoji="1" lang="en-US" altLang="zh-TW" sz="4800" b="1" dirty="0">
                <a:solidFill>
                  <a:srgbClr val="FFC000"/>
                </a:solidFill>
                <a:latin typeface="Yu Gothic UI" panose="020B0500000000000000" pitchFamily="34" charset="-128"/>
                <a:ea typeface="Yu Gothic UI" panose="020B0500000000000000" pitchFamily="34" charset="-128"/>
              </a:rPr>
              <a:t> </a:t>
            </a:r>
            <a:r>
              <a:rPr kumimoji="1" lang="en-US" altLang="zh-TW" sz="4000" b="1" dirty="0">
                <a:latin typeface="Yu Gothic UI" panose="020B0500000000000000" pitchFamily="34" charset="-128"/>
                <a:ea typeface="Yu Gothic UI" panose="020B0500000000000000" pitchFamily="34" charset="-128"/>
              </a:rPr>
              <a:t>Sermon Outline</a:t>
            </a:r>
            <a:endParaRPr kumimoji="1" lang="zh-TW" altLang="en-US" sz="4800" b="1" dirty="0">
              <a:latin typeface="Yu Gothic UI" panose="020B0500000000000000" pitchFamily="34" charset="-128"/>
              <a:ea typeface="Yu Gothic UI" panose="020B0500000000000000" pitchFamily="34" charset="-128"/>
            </a:endParaRPr>
          </a:p>
          <a:p>
            <a:pPr marL="914400" indent="-914400">
              <a:buFont typeface="+mj-lt"/>
              <a:buAutoNum type="arabicParenR"/>
              <a:tabLst>
                <a:tab pos="1330325" algn="l"/>
              </a:tabLst>
            </a:pPr>
            <a:r>
              <a:rPr kumimoji="1" lang="zh-TW" altLang="en-US" sz="4800" b="1" dirty="0">
                <a:solidFill>
                  <a:srgbClr val="FFFF00"/>
                </a:solidFill>
                <a:latin typeface="Yu Gothic UI" panose="020B0500000000000000" pitchFamily="34" charset="-128"/>
                <a:ea typeface="Yu Gothic UI" panose="020B0500000000000000" pitchFamily="34" charset="-128"/>
              </a:rPr>
              <a:t>重新承诺自己</a:t>
            </a:r>
            <a:r>
              <a:rPr kumimoji="1" lang="en-US" altLang="zh-TW" sz="4800" b="1" dirty="0">
                <a:solidFill>
                  <a:srgbClr val="FFFF00"/>
                </a:solidFill>
                <a:latin typeface="Yu Gothic UI" panose="020B0500000000000000" pitchFamily="34" charset="-128"/>
                <a:ea typeface="Yu Gothic UI" panose="020B0500000000000000" pitchFamily="34" charset="-128"/>
              </a:rPr>
              <a:t> </a:t>
            </a:r>
          </a:p>
          <a:p>
            <a:pPr lvl="2">
              <a:tabLst>
                <a:tab pos="1330325" algn="l"/>
              </a:tabLst>
            </a:pPr>
            <a:r>
              <a:rPr kumimoji="1" lang="en-US" altLang="zh-TW" sz="4000" b="1" dirty="0">
                <a:latin typeface="Yu Gothic UI" panose="020B0500000000000000" pitchFamily="34" charset="-128"/>
                <a:ea typeface="Yu Gothic UI" panose="020B0500000000000000" pitchFamily="34" charset="-128"/>
              </a:rPr>
              <a:t>Re-Commit Ourselves</a:t>
            </a:r>
            <a:endParaRPr kumimoji="1" lang="zh-TW" altLang="en-US" sz="5400" b="1" dirty="0">
              <a:latin typeface="Yu Gothic UI" panose="020B0500000000000000" pitchFamily="34" charset="-128"/>
              <a:ea typeface="Yu Gothic UI" panose="020B0500000000000000" pitchFamily="34" charset="-128"/>
            </a:endParaRPr>
          </a:p>
          <a:p>
            <a:pPr marL="914400" indent="-914400">
              <a:buFont typeface="+mj-lt"/>
              <a:buAutoNum type="arabicParenR"/>
              <a:tabLst>
                <a:tab pos="1330325" algn="l"/>
              </a:tabLst>
            </a:pPr>
            <a:r>
              <a:rPr kumimoji="1" lang="zh-TW" altLang="en-US" sz="4800" b="1" dirty="0">
                <a:solidFill>
                  <a:srgbClr val="FFFF00"/>
                </a:solidFill>
                <a:latin typeface="Yu Gothic UI" panose="020B0500000000000000" pitchFamily="34" charset="-128"/>
                <a:ea typeface="Yu Gothic UI" panose="020B0500000000000000" pitchFamily="34" charset="-128"/>
              </a:rPr>
              <a:t>认清目标</a:t>
            </a:r>
            <a:r>
              <a:rPr kumimoji="1" lang="en-US" altLang="zh-TW" sz="4800" b="1" dirty="0">
                <a:solidFill>
                  <a:srgbClr val="FFFF00"/>
                </a:solidFill>
                <a:latin typeface="Yu Gothic UI" panose="020B0500000000000000" pitchFamily="34" charset="-128"/>
                <a:ea typeface="Yu Gothic UI" panose="020B0500000000000000" pitchFamily="34" charset="-128"/>
              </a:rPr>
              <a:t> </a:t>
            </a:r>
          </a:p>
          <a:p>
            <a:pPr lvl="2">
              <a:tabLst>
                <a:tab pos="1330325" algn="l"/>
              </a:tabLst>
            </a:pPr>
            <a:r>
              <a:rPr kumimoji="1" lang="en-US" altLang="zh-TW" sz="4000" b="1" dirty="0">
                <a:latin typeface="Yu Gothic UI" panose="020B0500000000000000" pitchFamily="34" charset="-128"/>
                <a:ea typeface="Yu Gothic UI" panose="020B0500000000000000" pitchFamily="34" charset="-128"/>
              </a:rPr>
              <a:t>Recognize the Goal</a:t>
            </a:r>
            <a:endParaRPr kumimoji="1" lang="zh-TW" altLang="en-US" sz="4000" b="1" dirty="0">
              <a:latin typeface="Yu Gothic UI" panose="020B0500000000000000" pitchFamily="34" charset="-128"/>
              <a:ea typeface="Yu Gothic UI" panose="020B0500000000000000" pitchFamily="34" charset="-128"/>
            </a:endParaRPr>
          </a:p>
          <a:p>
            <a:pPr marL="914400" indent="-914400">
              <a:buFont typeface="+mj-lt"/>
              <a:buAutoNum type="arabicParenR"/>
              <a:tabLst>
                <a:tab pos="1330325" algn="l"/>
              </a:tabLst>
            </a:pPr>
            <a:r>
              <a:rPr kumimoji="1" lang="zh-TW" altLang="en-US" sz="4800" b="1" dirty="0">
                <a:solidFill>
                  <a:srgbClr val="FFFF00"/>
                </a:solidFill>
                <a:latin typeface="Yu Gothic UI" panose="020B0500000000000000" pitchFamily="34" charset="-128"/>
                <a:ea typeface="Yu Gothic UI" panose="020B0500000000000000" pitchFamily="34" charset="-128"/>
              </a:rPr>
              <a:t>重振我们的信仰</a:t>
            </a:r>
            <a:r>
              <a:rPr kumimoji="1" lang="en-US" altLang="zh-TW" sz="4800" b="1" dirty="0">
                <a:solidFill>
                  <a:srgbClr val="FFFF00"/>
                </a:solidFill>
                <a:latin typeface="Yu Gothic UI" panose="020B0500000000000000" pitchFamily="34" charset="-128"/>
                <a:ea typeface="Yu Gothic UI" panose="020B0500000000000000" pitchFamily="34" charset="-128"/>
              </a:rPr>
              <a:t> </a:t>
            </a:r>
          </a:p>
          <a:p>
            <a:pPr lvl="2">
              <a:tabLst>
                <a:tab pos="1330325" algn="l"/>
              </a:tabLst>
            </a:pPr>
            <a:r>
              <a:rPr kumimoji="1" lang="en-US" altLang="zh-TW" sz="4000" b="1" dirty="0">
                <a:latin typeface="Yu Gothic UI" panose="020B0500000000000000" pitchFamily="34" charset="-128"/>
                <a:ea typeface="Yu Gothic UI" panose="020B0500000000000000" pitchFamily="34" charset="-128"/>
              </a:rPr>
              <a:t>Re-Energize Our Faith</a:t>
            </a:r>
            <a:endParaRPr kumimoji="1" lang="zh-TW" altLang="en-US" sz="6000" b="1" dirty="0">
              <a:latin typeface="Yu Gothic UI" panose="020B0500000000000000" pitchFamily="34" charset="-128"/>
              <a:ea typeface="Yu Gothic UI" panose="020B0500000000000000" pitchFamily="34" charset="-128"/>
            </a:endParaRPr>
          </a:p>
          <a:p>
            <a:pPr marL="914400" indent="-914400">
              <a:buFont typeface="+mj-lt"/>
              <a:buAutoNum type="arabicParenR"/>
              <a:tabLst>
                <a:tab pos="1330325" algn="l"/>
              </a:tabLst>
            </a:pPr>
            <a:r>
              <a:rPr kumimoji="1" lang="zh-TW" altLang="en-US" sz="4800" b="1" dirty="0">
                <a:solidFill>
                  <a:srgbClr val="FFFF00"/>
                </a:solidFill>
                <a:latin typeface="Yu Gothic UI" panose="020B0500000000000000" pitchFamily="34" charset="-128"/>
                <a:ea typeface="Yu Gothic UI" panose="020B0500000000000000" pitchFamily="34" charset="-128"/>
              </a:rPr>
              <a:t>重新建立我们的关系</a:t>
            </a:r>
            <a:r>
              <a:rPr kumimoji="1" lang="en-US" altLang="zh-TW" sz="4800" b="1" dirty="0">
                <a:solidFill>
                  <a:srgbClr val="FFFF00"/>
                </a:solidFill>
                <a:latin typeface="Yu Gothic UI" panose="020B0500000000000000" pitchFamily="34" charset="-128"/>
                <a:ea typeface="Yu Gothic UI" panose="020B0500000000000000" pitchFamily="34" charset="-128"/>
              </a:rPr>
              <a:t> </a:t>
            </a:r>
          </a:p>
          <a:p>
            <a:pPr lvl="2">
              <a:tabLst>
                <a:tab pos="1330325" algn="l"/>
              </a:tabLst>
            </a:pPr>
            <a:r>
              <a:rPr kumimoji="1" lang="en-US" altLang="zh-TW" sz="4000" b="1" dirty="0">
                <a:latin typeface="Yu Gothic UI" panose="020B0500000000000000" pitchFamily="34" charset="-128"/>
                <a:ea typeface="Yu Gothic UI" panose="020B0500000000000000" pitchFamily="34" charset="-128"/>
              </a:rPr>
              <a:t>Re-New Our Relationships</a:t>
            </a:r>
            <a:endParaRPr kumimoji="1" lang="zh-TW" altLang="en-US" sz="48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862999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70326" y="332216"/>
            <a:ext cx="9403491" cy="6247864"/>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2 </a:t>
            </a:r>
            <a:r>
              <a:rPr kumimoji="1" lang="zh-TW" altLang="en-US" sz="4000" b="1" dirty="0">
                <a:solidFill>
                  <a:srgbClr val="FFC000"/>
                </a:solidFill>
                <a:latin typeface="Yu Gothic UI" panose="020B0500000000000000" pitchFamily="34" charset="-128"/>
                <a:ea typeface="Yu Gothic UI" panose="020B0500000000000000" pitchFamily="34" charset="-128"/>
              </a:rPr>
              <a:t>仰望为我们信心创始成终的耶稣。他因那摆在前面的喜乐，就轻看羞辱，忍受了十字架的苦难，便坐在神宝座的右边。</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2 We do this by keeping our eyes on Jesus, the champion who initiates and perfects our faith. Because of the joy awaiting him, he endured the cross, disregarding its shame. Now he is seated in the place of honor beside God’s throne. </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520333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70326" y="557299"/>
            <a:ext cx="9403491"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3 </a:t>
            </a:r>
            <a:r>
              <a:rPr kumimoji="1" lang="zh-TW" altLang="en-US" sz="4000" b="1" dirty="0">
                <a:solidFill>
                  <a:srgbClr val="FFC000"/>
                </a:solidFill>
                <a:latin typeface="Yu Gothic UI" panose="020B0500000000000000" pitchFamily="34" charset="-128"/>
                <a:ea typeface="Yu Gothic UI" panose="020B0500000000000000" pitchFamily="34" charset="-128"/>
              </a:rPr>
              <a:t>那忍受罪人这样顶撞的，你们要思想，免得疲倦灰心。</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3 Think of all the hostility he endured from sinful people; then you won’t become weary and give up. </a:t>
            </a:r>
            <a:endParaRPr kumimoji="1" lang="zh-TW" altLang="en-US"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4 </a:t>
            </a:r>
            <a:r>
              <a:rPr kumimoji="1" lang="zh-TW" altLang="en-US" sz="4000" b="1" dirty="0">
                <a:solidFill>
                  <a:srgbClr val="FFC000"/>
                </a:solidFill>
                <a:latin typeface="Yu Gothic UI" panose="020B0500000000000000" pitchFamily="34" charset="-128"/>
                <a:ea typeface="Yu Gothic UI" panose="020B0500000000000000" pitchFamily="34" charset="-128"/>
              </a:rPr>
              <a:t>你们与罪恶相争，还没有抵挡到流血的地步。</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4 After all, you have not yet given your lives in your struggle against sin. </a:t>
            </a:r>
          </a:p>
        </p:txBody>
      </p:sp>
    </p:spTree>
    <p:extLst>
      <p:ext uri="{BB962C8B-B14F-4D97-AF65-F5344CB8AC3E}">
        <p14:creationId xmlns:p14="http://schemas.microsoft.com/office/powerpoint/2010/main" val="1543316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70326" y="557299"/>
            <a:ext cx="9403491"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5 </a:t>
            </a:r>
            <a:r>
              <a:rPr kumimoji="1" lang="zh-TW" altLang="en-US" sz="4000" b="1" dirty="0">
                <a:solidFill>
                  <a:srgbClr val="FFC000"/>
                </a:solidFill>
                <a:latin typeface="Yu Gothic UI" panose="020B0500000000000000" pitchFamily="34" charset="-128"/>
                <a:ea typeface="Yu Gothic UI" panose="020B0500000000000000" pitchFamily="34" charset="-128"/>
              </a:rPr>
              <a:t>你们又忘了那劝你们如同劝儿子的话说：“我儿，你不可轻看主的管教，被他责备的时候也不可灰心。</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5 And have you forgotten the encouraging words God spoke to you as his children? He said, “My child, don’t make light of the LORD’s discipline, and don’t give up when he corrects you. </a:t>
            </a:r>
          </a:p>
        </p:txBody>
      </p:sp>
    </p:spTree>
    <p:extLst>
      <p:ext uri="{BB962C8B-B14F-4D97-AF65-F5344CB8AC3E}">
        <p14:creationId xmlns:p14="http://schemas.microsoft.com/office/powerpoint/2010/main" val="3763469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70326" y="557299"/>
            <a:ext cx="9403491" cy="3170099"/>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6 </a:t>
            </a:r>
            <a:r>
              <a:rPr kumimoji="1" lang="zh-TW" altLang="en-US" sz="4000" b="1" dirty="0">
                <a:solidFill>
                  <a:srgbClr val="FFC000"/>
                </a:solidFill>
                <a:latin typeface="Yu Gothic UI" panose="020B0500000000000000" pitchFamily="34" charset="-128"/>
                <a:ea typeface="Yu Gothic UI" panose="020B0500000000000000" pitchFamily="34" charset="-128"/>
              </a:rPr>
              <a:t>因为主所爱的，他必管教，又鞭打凡所收纳的儿子。”</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6 For the LORD disciplines those he loves, and he punishes each one he accepts as his child.” </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640136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70326" y="557299"/>
            <a:ext cx="9403491" cy="4401205"/>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7 </a:t>
            </a:r>
            <a:r>
              <a:rPr kumimoji="1" lang="zh-TW" altLang="en-US" sz="4000" b="1" dirty="0">
                <a:solidFill>
                  <a:srgbClr val="FFC000"/>
                </a:solidFill>
                <a:latin typeface="Yu Gothic UI" panose="020B0500000000000000" pitchFamily="34" charset="-128"/>
                <a:ea typeface="Yu Gothic UI" panose="020B0500000000000000" pitchFamily="34" charset="-128"/>
              </a:rPr>
              <a:t>你们所忍受的，是神管教你们，待你们如同待儿子。焉有儿子不被父亲管教的呢？</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7 As you endure this divine discipline, remember that God is treating you as his own children. Who ever heard of a child who is never disciplined by its father? </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5955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70326" y="557299"/>
            <a:ext cx="9403491" cy="3785652"/>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8 </a:t>
            </a:r>
            <a:r>
              <a:rPr kumimoji="1" lang="zh-TW" altLang="en-US" sz="4000" b="1" dirty="0">
                <a:solidFill>
                  <a:srgbClr val="FFC000"/>
                </a:solidFill>
                <a:latin typeface="Yu Gothic UI" panose="020B0500000000000000" pitchFamily="34" charset="-128"/>
                <a:ea typeface="Yu Gothic UI" panose="020B0500000000000000" pitchFamily="34" charset="-128"/>
              </a:rPr>
              <a:t>管教原是众子所共受的，你们若不受管教，就是私子，不是儿子了。</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8 If God doesn’t discipline you as he does all of his children, it means that you are illegitimate and are not really his children at all. </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578411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70326" y="557299"/>
            <a:ext cx="9403491" cy="4401205"/>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9 </a:t>
            </a:r>
            <a:r>
              <a:rPr kumimoji="1" lang="zh-TW" altLang="en-US" sz="4000" b="1" dirty="0">
                <a:solidFill>
                  <a:srgbClr val="FFC000"/>
                </a:solidFill>
                <a:latin typeface="Yu Gothic UI" panose="020B0500000000000000" pitchFamily="34" charset="-128"/>
                <a:ea typeface="Yu Gothic UI" panose="020B0500000000000000" pitchFamily="34" charset="-128"/>
              </a:rPr>
              <a:t>再者，我们曾有生身的父管教我们，我们尚且敬重他，何况万灵的父，我们岂不更当顺服他得生吗？ </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9 Since we respected our earthly fathers who disciplined us, shouldn’t we submit even more to the discipline of the Father of our spirits, and live forever? </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2804692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網狀">
  <a:themeElements>
    <a:clrScheme name="網狀">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網狀">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網狀">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{E6577B33-B32A-1140-A93D-BE4C3BAD63A4}tf16401378</Template>
  <TotalTime>2899</TotalTime>
  <Words>1531</Words>
  <Application>Microsoft Macintosh PowerPoint</Application>
  <PresentationFormat>Widescreen</PresentationFormat>
  <Paragraphs>85</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Heiti SC Medium</vt:lpstr>
      <vt:lpstr>Yu Gothic UI</vt:lpstr>
      <vt:lpstr>Arial</vt:lpstr>
      <vt:lpstr>Century Gothic</vt:lpstr>
      <vt:lpstr>網狀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235</cp:revision>
  <cp:lastPrinted>2021-06-16T15:23:06Z</cp:lastPrinted>
  <dcterms:created xsi:type="dcterms:W3CDTF">2021-01-06T18:08:20Z</dcterms:created>
  <dcterms:modified xsi:type="dcterms:W3CDTF">2021-06-22T16:04:58Z</dcterms:modified>
</cp:coreProperties>
</file>