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8" r:id="rId4"/>
    <p:sldId id="281" r:id="rId5"/>
    <p:sldId id="282" r:id="rId6"/>
    <p:sldId id="272" r:id="rId7"/>
    <p:sldId id="283" r:id="rId8"/>
    <p:sldId id="274" r:id="rId9"/>
    <p:sldId id="285" r:id="rId10"/>
    <p:sldId id="277" r:id="rId11"/>
    <p:sldId id="278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66" autoAdjust="0"/>
    <p:restoredTop sz="88355" autoAdjust="0"/>
  </p:normalViewPr>
  <p:slideViewPr>
    <p:cSldViewPr snapToGrid="0">
      <p:cViewPr varScale="1">
        <p:scale>
          <a:sx n="193" d="100"/>
          <a:sy n="193" d="100"/>
        </p:scale>
        <p:origin x="22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2022/8/18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2022/8/18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98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217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6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53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6692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560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92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93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92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2022/8/18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老当益壮免抠素材免费下载_觅元素51yuansu.com">
            <a:extLst>
              <a:ext uri="{FF2B5EF4-FFF2-40B4-BE49-F238E27FC236}">
                <a16:creationId xmlns:a16="http://schemas.microsoft.com/office/drawing/2014/main" id="{B2907DA6-B8B1-404F-B09C-455C685B8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1" r="1" b="10480"/>
          <a:stretch/>
        </p:blipFill>
        <p:spPr bwMode="auto">
          <a:xfrm>
            <a:off x="8425897" y="3429000"/>
            <a:ext cx="2537077" cy="20092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59723" y="1696914"/>
            <a:ext cx="7533975" cy="1828800"/>
          </a:xfrm>
        </p:spPr>
        <p:txBody>
          <a:bodyPr rtlCol="0">
            <a:normAutofit fontScale="90000"/>
          </a:bodyPr>
          <a:lstStyle/>
          <a:p>
            <a:br>
              <a:rPr lang="en-US" altLang="zh-TW" sz="7200" b="1" kern="1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Yu Gothic UI" panose="020B0400000000000000" pitchFamily="34" charset="-128"/>
                <a:cs typeface="Arial" panose="020B0604020202020204" pitchFamily="34" charset="0"/>
              </a:rPr>
            </a:br>
            <a:br>
              <a:rPr lang="en-US" altLang="zh-TW" sz="7200" b="1" kern="1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Yu Gothic UI" panose="020B0400000000000000" pitchFamily="34" charset="-128"/>
                <a:cs typeface="Arial" panose="020B0604020202020204" pitchFamily="34" charset="0"/>
              </a:rPr>
            </a:br>
            <a:r>
              <a:rPr lang="zh-TW" altLang="en-US" sz="8000" b="1" kern="100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-ExtB" panose="02020500000000000000" pitchFamily="18" charset="-120"/>
                <a:ea typeface="MingLiU-ExtB" panose="02020500000000000000" pitchFamily="18" charset="-120"/>
                <a:cs typeface="Arial" panose="020B0604020202020204" pitchFamily="34" charset="0"/>
              </a:rPr>
              <a:t>老而不衰的迦勒</a:t>
            </a:r>
            <a:br>
              <a:rPr lang="en-US" altLang="zh-TW" sz="7200" kern="100" dirty="0">
                <a:solidFill>
                  <a:schemeClr val="tx2"/>
                </a:solidFill>
                <a:latin typeface="Arial" panose="020B0604020202020204" pitchFamily="34" charset="0"/>
                <a:ea typeface="Yu Gothic UI" panose="020B0400000000000000" pitchFamily="34" charset="-128"/>
                <a:cs typeface="Arial" panose="020B0604020202020204" pitchFamily="34" charset="0"/>
              </a:rPr>
            </a:br>
            <a:r>
              <a:rPr lang="en-US" altLang="zh-TW" sz="6700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Caleb who is old but not </a:t>
            </a:r>
            <a:r>
              <a:rPr lang="en-US" altLang="zh-CN" sz="6700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decrepit</a:t>
            </a:r>
            <a:endParaRPr lang="zh-TW" altLang="en-US" sz="67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Yu Gothic UI" panose="020B0400000000000000" pitchFamily="34" charset="-128"/>
              <a:cs typeface="Arial" panose="020B0604020202020204" pitchFamily="34" charset="0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49048" y="3664285"/>
            <a:ext cx="4493904" cy="545123"/>
          </a:xfrm>
        </p:spPr>
        <p:txBody>
          <a:bodyPr rtlCol="0">
            <a:noAutofit/>
          </a:bodyPr>
          <a:lstStyle/>
          <a:p>
            <a:r>
              <a:rPr lang="zh-TW" altLang="en-US" sz="2800" kern="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sz="2800" kern="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zh-TW" sz="2800" b="1" kern="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2800" kern="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TW" sz="2800" kern="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Joshua </a:t>
            </a:r>
            <a:r>
              <a:rPr lang="en-US" sz="2800" kern="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14: 6~15)</a:t>
            </a:r>
            <a:br>
              <a:rPr lang="en-US" sz="2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</a:br>
            <a:endParaRPr lang="zh-TW" altLang="en-US" sz="2800" dirty="0">
              <a:solidFill>
                <a:schemeClr val="tx2"/>
              </a:solidFill>
              <a:latin typeface="Salesforce Sans"/>
              <a:sym typeface="Salesforce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E6D13-D554-7323-225B-7302531FA3B9}"/>
              </a:ext>
            </a:extLst>
          </p:cNvPr>
          <p:cNvSpPr txBox="1"/>
          <p:nvPr/>
        </p:nvSpPr>
        <p:spPr>
          <a:xfrm>
            <a:off x="4015409" y="5723147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吳文秋牧師</a:t>
            </a:r>
            <a:r>
              <a:rPr lang="zh-TW" altLang="en-US" sz="2400" dirty="0">
                <a:solidFill>
                  <a:schemeClr val="bg1"/>
                </a:solidFill>
              </a:rPr>
              <a:t> </a:t>
            </a:r>
            <a:r>
              <a:rPr lang="en-US" altLang="zh-TW" sz="2400" dirty="0">
                <a:solidFill>
                  <a:schemeClr val="bg1"/>
                </a:solidFill>
              </a:rPr>
              <a:t> Rev. Timothy Wu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22469" y="137160"/>
            <a:ext cx="10742212" cy="1199851"/>
          </a:xfrm>
        </p:spPr>
        <p:txBody>
          <a:bodyPr rtlCol="0" anchor="ctr">
            <a:normAutofit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五、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盖棺论定的终生评价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5. A Final Lifetime Evaluation</a:t>
            </a:r>
            <a:endParaRPr lang="zh-TW" altLang="en-US" sz="1800" b="1" dirty="0">
              <a:latin typeface="Yu Gothic UI" panose="020B0500000000000000" pitchFamily="34" charset="-128"/>
              <a:ea typeface="Yu Gothic UI" panose="020B0500000000000000" pitchFamily="34" charset="-128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82831" y="1271017"/>
            <a:ext cx="10621487" cy="5358383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sz="28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14:14b </a:t>
            </a:r>
            <a:r>
              <a:rPr lang="zh-TW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因为</a:t>
            </a:r>
            <a:r>
              <a:rPr lang="zh-TW" altLang="en-US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他专心跟从耶和华以色列的神</a:t>
            </a:r>
            <a:r>
              <a:rPr lang="zh-TW" altLang="en-US" sz="2800" b="1" kern="100" dirty="0">
                <a:solidFill>
                  <a:schemeClr val="tx2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。 </a:t>
            </a:r>
            <a:endParaRPr lang="en-US" altLang="zh-TW" sz="2800" b="1" kern="100" dirty="0">
              <a:solidFill>
                <a:schemeClr val="tx2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民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14:24 </a:t>
            </a:r>
            <a:r>
              <a:rPr lang="zh-TW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惟独我的仆人迦勒，因他</a:t>
            </a:r>
            <a:r>
              <a:rPr lang="zh-TW" altLang="en-US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另有一个心志，专一跟从我</a:t>
            </a:r>
            <a:r>
              <a:rPr lang="zh-TW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，我就把他领进他所去过的那地</a:t>
            </a:r>
            <a:r>
              <a:rPr lang="zh-CN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；</a:t>
            </a:r>
            <a:r>
              <a:rPr lang="zh-TW" altLang="en-US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他的后裔也必得那地为业</a:t>
            </a:r>
            <a:r>
              <a:rPr lang="zh-TW" altLang="en-US" sz="2800" b="1" kern="100" dirty="0">
                <a:solidFill>
                  <a:schemeClr val="tx2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。</a:t>
            </a:r>
            <a:endParaRPr lang="en-US" altLang="zh-TW" sz="2800" b="1" kern="100" dirty="0">
              <a:solidFill>
                <a:schemeClr val="tx2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</a:t>
            </a: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osh 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14:14 because </a:t>
            </a:r>
            <a:r>
              <a:rPr lang="en-US" altLang="zh-TW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he followed the Lord, the God of Israel, wholeheartedly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Num 14:24 But because my servant Caleb </a:t>
            </a:r>
            <a:r>
              <a:rPr lang="en-US" altLang="zh-TW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has a different spirit and follows me wholeheartedly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, I will bring him into the land he went to, and </a:t>
            </a:r>
            <a:r>
              <a:rPr lang="en-US" altLang="zh-TW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his descendants will inherit it.</a:t>
            </a:r>
            <a:endParaRPr lang="zh-TW" altLang="en-US" sz="2800" b="1" kern="1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0998ECD1-2B7D-44DD-8D6E-86993567B3CE}"/>
              </a:ext>
            </a:extLst>
          </p:cNvPr>
          <p:cNvCxnSpPr/>
          <p:nvPr/>
        </p:nvCxnSpPr>
        <p:spPr>
          <a:xfrm>
            <a:off x="0" y="1198721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362456" y="304800"/>
            <a:ext cx="10341864" cy="993647"/>
          </a:xfrm>
        </p:spPr>
        <p:txBody>
          <a:bodyPr rtlCol="0">
            <a:normAutofit fontScale="90000"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六、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带给后辈的祝福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6. A Blessing for Future Generations</a:t>
            </a:r>
            <a:endParaRPr lang="zh-TW" altLang="en-US" sz="1800" b="1" dirty="0">
              <a:latin typeface="Yu Gothic UI" panose="020B0500000000000000" pitchFamily="34" charset="-128"/>
              <a:ea typeface="Yu Gothic UI" panose="020B0500000000000000" pitchFamily="34" charset="-128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490471" y="1479803"/>
            <a:ext cx="9636983" cy="5140451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14:9 </a:t>
            </a:r>
            <a:r>
              <a:rPr lang="zh-TW" altLang="en-US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当日摩西起誓说：</a:t>
            </a:r>
            <a:r>
              <a:rPr lang="en-US" altLang="zh-TW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『</a:t>
            </a:r>
            <a:r>
              <a:rPr lang="zh-TW" altLang="en-US" sz="30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你脚所踏之地定要归你和你的子孙永远为业</a:t>
            </a:r>
            <a:r>
              <a:rPr lang="zh-TW" altLang="en-US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，因为你专心跟从耶和华我的神。</a:t>
            </a:r>
            <a:r>
              <a:rPr lang="en-US" altLang="zh-TW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』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</a:t>
            </a:r>
            <a:r>
              <a:rPr lang="en-US" altLang="zh-CN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osh 14:</a:t>
            </a:r>
            <a:r>
              <a:rPr lang="en-US" altLang="zh-TW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9 So on that day Moses swore to me, ‘</a:t>
            </a:r>
            <a:r>
              <a:rPr lang="en-US" altLang="zh-TW" sz="30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The land on which your feet have walked will be your inheritance and that of your children forever</a:t>
            </a:r>
            <a:r>
              <a:rPr lang="en-US" altLang="zh-TW" sz="30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, because you have followed the Lord my God wholeheartedly.’</a:t>
            </a:r>
            <a:endParaRPr lang="zh-TW" altLang="en-US" sz="3000" b="1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  <a:sym typeface="Salesforce San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2F0AD10E-9605-470D-9B5C-3228847E1687}"/>
              </a:ext>
            </a:extLst>
          </p:cNvPr>
          <p:cNvCxnSpPr/>
          <p:nvPr/>
        </p:nvCxnSpPr>
        <p:spPr>
          <a:xfrm>
            <a:off x="-135927" y="1455884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280160" y="304808"/>
            <a:ext cx="10058402" cy="1030832"/>
          </a:xfrm>
        </p:spPr>
        <p:txBody>
          <a:bodyPr rtlCol="0">
            <a:noAutofit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一、</a:t>
            </a:r>
            <a:r>
              <a:rPr lang="zh-TW" b="1" kern="100" dirty="0">
                <a:effectLst/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不為人知的卑微身世</a:t>
            </a: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1. The Unknown Humble Life</a:t>
            </a:r>
            <a:endParaRPr lang="zh-TW" altLang="en-US" sz="1800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280160" y="1752599"/>
            <a:ext cx="9701784" cy="4620761"/>
          </a:xfrm>
        </p:spPr>
        <p:txBody>
          <a:bodyPr rtlCol="0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sz="3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14:6</a:t>
            </a:r>
            <a:r>
              <a:rPr lang="zh-TW" altLang="en-US" sz="3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那时，犹大人来到吉甲见约书亚，有基尼洗族耶孚尼的儿子</a:t>
            </a:r>
            <a:r>
              <a:rPr lang="zh-TW" altLang="en-US" sz="36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迦勒</a:t>
            </a:r>
            <a:r>
              <a:rPr lang="zh-TW" alt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对约书亚说：</a:t>
            </a:r>
            <a:r>
              <a:rPr lang="en-US" altLang="zh-TW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.... </a:t>
            </a:r>
            <a:endParaRPr lang="en-US" sz="3600" b="1" kern="100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14:6 </a:t>
            </a:r>
            <a:r>
              <a:rPr 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Now the people of Judah approached Joshua at Gilgal, and </a:t>
            </a:r>
            <a:r>
              <a:rPr lang="en-US" sz="36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Caleb</a:t>
            </a:r>
            <a:r>
              <a:rPr 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son of </a:t>
            </a:r>
            <a:r>
              <a:rPr lang="en-US" sz="36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Jephunneh</a:t>
            </a:r>
            <a:r>
              <a:rPr 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the </a:t>
            </a:r>
            <a:r>
              <a:rPr lang="en-US" sz="36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Kenizzite</a:t>
            </a:r>
            <a:r>
              <a:rPr 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said to him, </a:t>
            </a:r>
            <a:endParaRPr lang="zh-TW" altLang="en-US" sz="3600" b="1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  <a:sym typeface="Salesforce Sans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854F1042-4265-46F8-A3D8-65EB591247F2}"/>
              </a:ext>
            </a:extLst>
          </p:cNvPr>
          <p:cNvCxnSpPr/>
          <p:nvPr/>
        </p:nvCxnSpPr>
        <p:spPr>
          <a:xfrm>
            <a:off x="0" y="1335640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66216"/>
          </a:xfrm>
        </p:spPr>
        <p:txBody>
          <a:bodyPr rtlCol="0">
            <a:normAutofit fontScale="90000"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二、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信靠神应许的大半生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2. Trusting God's Promises for Most of </a:t>
            </a:r>
            <a:r>
              <a:rPr lang="en-US" altLang="zh-CN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His</a:t>
            </a: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Life</a:t>
            </a:r>
            <a:endParaRPr lang="zh-TW" altLang="en-US" sz="1800" dirty="0">
              <a:latin typeface="Salesforce Sans"/>
              <a:sym typeface="Salesforce San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BE78852-FA4E-41E5-9B33-EDD182E25651}"/>
              </a:ext>
            </a:extLst>
          </p:cNvPr>
          <p:cNvCxnSpPr/>
          <p:nvPr/>
        </p:nvCxnSpPr>
        <p:spPr>
          <a:xfrm>
            <a:off x="0" y="1335640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內容預留位置 13">
            <a:extLst>
              <a:ext uri="{FF2B5EF4-FFF2-40B4-BE49-F238E27FC236}">
                <a16:creationId xmlns:a16="http://schemas.microsoft.com/office/drawing/2014/main" id="{D29B9FE8-ABBD-821B-5427-843EF1A67D3D}"/>
              </a:ext>
            </a:extLst>
          </p:cNvPr>
          <p:cNvSpPr txBox="1">
            <a:spLocks/>
          </p:cNvSpPr>
          <p:nvPr/>
        </p:nvSpPr>
        <p:spPr>
          <a:xfrm>
            <a:off x="1208468" y="1503484"/>
            <a:ext cx="10058400" cy="504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14:6~7</a:t>
            </a:r>
            <a:r>
              <a:rPr lang="en-US" altLang="zh-C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……</a:t>
            </a:r>
            <a:r>
              <a:rPr lang="zh-TW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迦勒对约书亚说：</a:t>
            </a:r>
            <a:r>
              <a:rPr lang="en-US" altLang="zh-C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……</a:t>
            </a:r>
            <a:r>
              <a:rPr lang="zh-TW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耶和华的仆人摩西从加低斯巴尼亚</a:t>
            </a:r>
            <a:r>
              <a:rPr lang="zh-TW" altLang="en-US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打发我</a:t>
            </a:r>
            <a:r>
              <a:rPr lang="zh-TW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窥探这地，</a:t>
            </a:r>
            <a:r>
              <a:rPr lang="zh-TW" altLang="en-US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那时我正四十岁</a:t>
            </a:r>
            <a:r>
              <a:rPr lang="en-US" altLang="zh-TW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; </a:t>
            </a:r>
            <a:r>
              <a:rPr lang="zh-TW" altLang="en-US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我按着心意回报他。</a:t>
            </a:r>
            <a:endParaRPr lang="en-US" altLang="zh-TW" sz="3200" b="1" kern="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14:6-7 …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Caleb said to </a:t>
            </a: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him (Joshua)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. . . </a:t>
            </a:r>
            <a:r>
              <a:rPr lang="en-US" altLang="zh-TW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I was forty years old 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when Moses the servant of the Lord </a:t>
            </a:r>
            <a:r>
              <a:rPr lang="en-US" altLang="zh-TW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sent me 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from Kadesh Barnea to explore the land. </a:t>
            </a:r>
            <a:r>
              <a:rPr lang="en-US" altLang="zh-TW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And I brought him back a report according to my convictions; 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425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66216"/>
          </a:xfrm>
        </p:spPr>
        <p:txBody>
          <a:bodyPr rtlCol="0">
            <a:normAutofit fontScale="90000"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二、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信靠神应许的大半生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2. Trusting God's Promises for Most of </a:t>
            </a:r>
            <a:r>
              <a:rPr lang="en-US" altLang="zh-CN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His</a:t>
            </a: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Life</a:t>
            </a:r>
            <a:endParaRPr lang="zh-TW" altLang="en-US" sz="1800" dirty="0">
              <a:latin typeface="Salesforce Sans"/>
              <a:sym typeface="Salesforce San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BE78852-FA4E-41E5-9B33-EDD182E25651}"/>
              </a:ext>
            </a:extLst>
          </p:cNvPr>
          <p:cNvCxnSpPr/>
          <p:nvPr/>
        </p:nvCxnSpPr>
        <p:spPr>
          <a:xfrm>
            <a:off x="0" y="1335640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內容預留位置 13">
            <a:extLst>
              <a:ext uri="{FF2B5EF4-FFF2-40B4-BE49-F238E27FC236}">
                <a16:creationId xmlns:a16="http://schemas.microsoft.com/office/drawing/2014/main" id="{D29B9FE8-ABBD-821B-5427-843EF1A67D3D}"/>
              </a:ext>
            </a:extLst>
          </p:cNvPr>
          <p:cNvSpPr txBox="1">
            <a:spLocks/>
          </p:cNvSpPr>
          <p:nvPr/>
        </p:nvSpPr>
        <p:spPr>
          <a:xfrm>
            <a:off x="1208468" y="1503484"/>
            <a:ext cx="10058400" cy="504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14:9 </a:t>
            </a:r>
            <a:r>
              <a:rPr lang="zh-CN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当日摩西</a:t>
            </a:r>
            <a:r>
              <a:rPr lang="zh-CN" altLang="en-US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起誓说</a:t>
            </a:r>
            <a:r>
              <a:rPr lang="zh-CN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：</a:t>
            </a:r>
            <a:r>
              <a:rPr lang="en-US" altLang="zh-C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'</a:t>
            </a:r>
            <a:r>
              <a:rPr lang="zh-CN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你脚所踏之地定要归你和你的子孙永远为业，因为你</a:t>
            </a:r>
            <a:r>
              <a:rPr lang="zh-CN" altLang="en-US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专心跟从</a:t>
            </a:r>
            <a:r>
              <a:rPr lang="zh-CN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耶和华我的神。’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14:9 So on that day Moses </a:t>
            </a:r>
            <a:r>
              <a:rPr lang="en-US" altLang="zh-CN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swore</a:t>
            </a: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to me, ‘The land on which your feet have walked will be your inheritance and that of your children forever, because you </a:t>
            </a:r>
            <a:r>
              <a:rPr lang="en-US" altLang="zh-CN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have followed</a:t>
            </a: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the Lord my God </a:t>
            </a:r>
            <a:r>
              <a:rPr lang="en-US" altLang="zh-CN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wholeheartedly</a:t>
            </a: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.'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4970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66216"/>
          </a:xfrm>
        </p:spPr>
        <p:txBody>
          <a:bodyPr rtlCol="0">
            <a:normAutofit fontScale="90000"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二、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信靠神应许的大半生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2. Trusting God's Promises for Most of </a:t>
            </a:r>
            <a:r>
              <a:rPr lang="en-US" altLang="zh-CN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His</a:t>
            </a: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 Life</a:t>
            </a:r>
            <a:endParaRPr lang="zh-TW" altLang="en-US" sz="1800" dirty="0">
              <a:latin typeface="Salesforce Sans"/>
              <a:sym typeface="Salesforce San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BE78852-FA4E-41E5-9B33-EDD182E25651}"/>
              </a:ext>
            </a:extLst>
          </p:cNvPr>
          <p:cNvCxnSpPr/>
          <p:nvPr/>
        </p:nvCxnSpPr>
        <p:spPr>
          <a:xfrm>
            <a:off x="0" y="1335640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內容預留位置 13">
            <a:extLst>
              <a:ext uri="{FF2B5EF4-FFF2-40B4-BE49-F238E27FC236}">
                <a16:creationId xmlns:a16="http://schemas.microsoft.com/office/drawing/2014/main" id="{D29B9FE8-ABBD-821B-5427-843EF1A67D3D}"/>
              </a:ext>
            </a:extLst>
          </p:cNvPr>
          <p:cNvSpPr txBox="1">
            <a:spLocks/>
          </p:cNvSpPr>
          <p:nvPr/>
        </p:nvSpPr>
        <p:spPr>
          <a:xfrm>
            <a:off x="1208468" y="1503484"/>
            <a:ext cx="10058400" cy="504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14:10b </a:t>
            </a:r>
            <a:r>
              <a:rPr lang="en-US" altLang="zh-C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……</a:t>
            </a:r>
            <a:r>
              <a:rPr lang="zh-CN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耶和华照他应许的使我存活这四十五年；其间以色列人</a:t>
            </a:r>
            <a:r>
              <a:rPr lang="zh-CN" altLang="en-US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在旷野</a:t>
            </a:r>
            <a:r>
              <a:rPr lang="zh-CN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行走。</a:t>
            </a:r>
            <a:r>
              <a:rPr lang="zh-CN" altLang="en-US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看哪</a:t>
            </a:r>
            <a:r>
              <a:rPr lang="zh-CN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，现今我</a:t>
            </a:r>
            <a:r>
              <a:rPr lang="zh-CN" altLang="en-US" sz="32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八十五岁</a:t>
            </a:r>
            <a:r>
              <a:rPr lang="zh-CN" altLang="en-US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了</a:t>
            </a:r>
            <a:r>
              <a:rPr lang="en-US" altLang="zh-CN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……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14:10b …just as the LORD promised, he has kept me alive for forty-five years since the time he said this to Moses, while Israel moved about </a:t>
            </a:r>
            <a:r>
              <a:rPr lang="en-US" altLang="zh-CN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in the wilderness</a:t>
            </a: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. So here I am today, </a:t>
            </a:r>
            <a:r>
              <a:rPr lang="en-US" altLang="zh-CN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eighty-five years old</a:t>
            </a: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7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健康老人卡通(第1页) - 要无忧健康图库">
            <a:extLst>
              <a:ext uri="{FF2B5EF4-FFF2-40B4-BE49-F238E27FC236}">
                <a16:creationId xmlns:a16="http://schemas.microsoft.com/office/drawing/2014/main" id="{F1FF6B53-02F3-4D01-AB1A-B82EC462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5048250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30833"/>
          </a:xfrm>
        </p:spPr>
        <p:txBody>
          <a:bodyPr rtlCol="0" anchor="ctr">
            <a:normAutofit fontScale="90000"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三、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再创新高的熟龄男子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3. A New High of Mature Age Man</a:t>
            </a:r>
            <a:endParaRPr lang="zh-TW" altLang="en-US" sz="1800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01896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4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44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14:11 </a:t>
            </a:r>
            <a:r>
              <a:rPr lang="zh-TW" altLang="en-US" sz="44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我还是强壮，像摩西打发我去的那天一样</a:t>
            </a:r>
            <a:r>
              <a:rPr lang="en-US" altLang="zh-TW" sz="44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; </a:t>
            </a:r>
            <a:r>
              <a:rPr lang="zh-TW" altLang="en-US" sz="44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无论是争战，是出入，</a:t>
            </a:r>
            <a:r>
              <a:rPr lang="zh-TW" altLang="en-US" sz="44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我的力量</a:t>
            </a:r>
            <a:r>
              <a:rPr lang="zh-TW" altLang="en-US" sz="44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那时如何，现在还是如何。</a:t>
            </a:r>
            <a:endParaRPr lang="en-US" altLang="zh-TW" sz="4400" b="1" kern="100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4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14:11</a:t>
            </a:r>
            <a:r>
              <a:rPr lang="en-US" altLang="zh-TW" sz="44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44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I am still as strong today as the day Moses sent me out; </a:t>
            </a:r>
            <a:r>
              <a:rPr lang="en-US" altLang="zh-TW" sz="44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I’m just as vigorous to go out to battle now as I was then.</a:t>
            </a:r>
            <a:endParaRPr lang="zh-TW" altLang="en-US" b="1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  <a:sym typeface="Salesforce San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26CB44C0-D113-4AAB-9FE0-830FC88C575E}"/>
              </a:ext>
            </a:extLst>
          </p:cNvPr>
          <p:cNvCxnSpPr/>
          <p:nvPr/>
        </p:nvCxnSpPr>
        <p:spPr>
          <a:xfrm>
            <a:off x="0" y="1335640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健康老人卡通(第1页) - 要无忧健康图库">
            <a:extLst>
              <a:ext uri="{FF2B5EF4-FFF2-40B4-BE49-F238E27FC236}">
                <a16:creationId xmlns:a16="http://schemas.microsoft.com/office/drawing/2014/main" id="{F1FF6B53-02F3-4D01-AB1A-B82EC462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5129893"/>
            <a:ext cx="2419350" cy="172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30833"/>
          </a:xfrm>
        </p:spPr>
        <p:txBody>
          <a:bodyPr rtlCol="0" anchor="ctr">
            <a:normAutofit fontScale="90000"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三、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再创新高的熟龄男子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3. A New High of Mature Age Man</a:t>
            </a:r>
            <a:endParaRPr lang="zh-TW" altLang="en-US" sz="1800" dirty="0">
              <a:latin typeface="Salesforce Sans"/>
              <a:sym typeface="Salesforce Sans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01896"/>
          </a:xfrm>
        </p:spPr>
        <p:txBody>
          <a:bodyPr rtlCol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14:12</a:t>
            </a:r>
            <a:r>
              <a:rPr lang="en-US" altLang="zh-CN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CN" altLang="en-US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求你将耶和华那日应许我的</a:t>
            </a:r>
            <a:r>
              <a:rPr lang="zh-CN" altLang="en-US" b="1" kern="100" dirty="0">
                <a:solidFill>
                  <a:srgbClr val="00B05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这山地</a:t>
            </a:r>
            <a:r>
              <a:rPr lang="zh-CN" altLang="en-US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给我</a:t>
            </a:r>
            <a:r>
              <a:rPr lang="en-US" altLang="zh-CN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; </a:t>
            </a:r>
            <a:r>
              <a:rPr lang="zh-CN" altLang="en-US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那里有</a:t>
            </a:r>
            <a:r>
              <a:rPr lang="zh-CN" altLang="en-US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亚衲族人</a:t>
            </a:r>
            <a:r>
              <a:rPr lang="zh-CN" altLang="en-US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，并</a:t>
            </a:r>
            <a:r>
              <a:rPr lang="zh-CN" altLang="en-US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宽大坚固的城</a:t>
            </a:r>
            <a:r>
              <a:rPr lang="zh-CN" altLang="en-US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，你也曾听见了。 </a:t>
            </a:r>
            <a:r>
              <a:rPr lang="zh-CN" altLang="en-US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或者耶和华照他所应许的与我同在</a:t>
            </a:r>
            <a:r>
              <a:rPr lang="zh-CN" altLang="en-US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，我就把他们赶出去。」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14:12</a:t>
            </a:r>
            <a:r>
              <a:rPr lang="en-US" altLang="zh-TW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Now give me </a:t>
            </a:r>
            <a:r>
              <a:rPr lang="en-US" altLang="zh-TW" b="1" kern="100" dirty="0">
                <a:solidFill>
                  <a:srgbClr val="00B05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this hill country </a:t>
            </a:r>
            <a:r>
              <a:rPr lang="en-US" altLang="zh-TW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that the Lord promised me that day. You yourself heard then that the </a:t>
            </a:r>
            <a:r>
              <a:rPr lang="en-US" altLang="zh-TW" b="1" kern="1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Anakites</a:t>
            </a:r>
            <a:r>
              <a:rPr lang="en-US" altLang="zh-TW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were there and their </a:t>
            </a:r>
            <a:r>
              <a:rPr lang="en-US" altLang="zh-TW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cities were large and fortified</a:t>
            </a:r>
            <a:r>
              <a:rPr lang="en-US" altLang="zh-TW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en-US" altLang="zh-TW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but, the Lord helping me</a:t>
            </a:r>
            <a:r>
              <a:rPr lang="en-US" altLang="zh-TW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, I will drive them out </a:t>
            </a:r>
            <a:r>
              <a:rPr lang="en-US" altLang="zh-TW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just as he said</a:t>
            </a:r>
            <a:r>
              <a:rPr lang="en-US" altLang="zh-TW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.”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26CB44C0-D113-4AAB-9FE0-830FC88C575E}"/>
              </a:ext>
            </a:extLst>
          </p:cNvPr>
          <p:cNvCxnSpPr/>
          <p:nvPr/>
        </p:nvCxnSpPr>
        <p:spPr>
          <a:xfrm>
            <a:off x="0" y="1335640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16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75357"/>
          </a:xfrm>
        </p:spPr>
        <p:txBody>
          <a:bodyPr rtlCol="0">
            <a:normAutofit fontScale="90000"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四、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得到前辈的祝福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4. Blessed by Seniors</a:t>
            </a:r>
            <a:endParaRPr lang="zh-TW" altLang="en-US" sz="1800" b="1" dirty="0">
              <a:latin typeface="Salesforce Sans"/>
              <a:sym typeface="Salesforce San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E85F3A1-ABAD-48DE-BEB7-323CC4A82477}"/>
              </a:ext>
            </a:extLst>
          </p:cNvPr>
          <p:cNvCxnSpPr/>
          <p:nvPr/>
        </p:nvCxnSpPr>
        <p:spPr>
          <a:xfrm>
            <a:off x="0" y="1344784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內容預留位置 13">
            <a:extLst>
              <a:ext uri="{FF2B5EF4-FFF2-40B4-BE49-F238E27FC236}">
                <a16:creationId xmlns:a16="http://schemas.microsoft.com/office/drawing/2014/main" id="{97390C10-260B-DB5F-6C1C-0C1446BD5DCC}"/>
              </a:ext>
            </a:extLst>
          </p:cNvPr>
          <p:cNvSpPr txBox="1">
            <a:spLocks/>
          </p:cNvSpPr>
          <p:nvPr/>
        </p:nvSpPr>
        <p:spPr>
          <a:xfrm>
            <a:off x="1118616" y="1280156"/>
            <a:ext cx="10058400" cy="527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14:13 </a:t>
            </a:r>
            <a:r>
              <a:rPr lang="zh-TW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于是</a:t>
            </a:r>
            <a:r>
              <a:rPr lang="zh-TW" altLang="en-US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约书亚为耶孚尼的儿子迦勒祝福，将希伯仑给他为业。</a:t>
            </a:r>
            <a:endParaRPr lang="en-US" altLang="zh-TW" sz="2800" b="1" kern="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14:14a </a:t>
            </a:r>
            <a:r>
              <a:rPr lang="zh-TW" altLang="en-US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所以希伯仑作了基尼洗族耶孚尼的儿子迦勒的产业，直到今日</a:t>
            </a:r>
            <a:r>
              <a:rPr lang="en-US" altLang="zh-CN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……</a:t>
            </a:r>
            <a:endParaRPr lang="en-US" altLang="zh-TW" sz="2800" b="1" kern="100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14:13 Then </a:t>
            </a:r>
            <a:r>
              <a:rPr lang="en-US" altLang="zh-TW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Joshua blessed Caleb son of </a:t>
            </a:r>
            <a:r>
              <a:rPr lang="en-US" altLang="zh-TW" sz="2800" b="1" kern="1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Jephunneh</a:t>
            </a:r>
            <a:r>
              <a:rPr lang="en-US" altLang="zh-TW" sz="28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and gave him Hebron as his inheritance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14:14a So Hebron has belonged to Caleb son of </a:t>
            </a:r>
            <a:r>
              <a:rPr lang="en-US" altLang="zh-TW" sz="28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Jephunneh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the </a:t>
            </a:r>
            <a:r>
              <a:rPr lang="en-US" altLang="zh-TW" sz="28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Kenizzite</a:t>
            </a:r>
            <a:r>
              <a:rPr lang="en-US" altLang="zh-TW" sz="28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ever since…</a:t>
            </a:r>
            <a:endParaRPr lang="zh-TW" altLang="en-US" sz="2800" b="1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42284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75357"/>
          </a:xfrm>
        </p:spPr>
        <p:txBody>
          <a:bodyPr rtlCol="0">
            <a:normAutofit fontScale="90000"/>
          </a:bodyPr>
          <a:lstStyle/>
          <a:p>
            <a:r>
              <a:rPr lang="zh-CN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四、</a:t>
            </a:r>
            <a:r>
              <a:rPr lang="zh-TW" altLang="en-US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得到前辈的祝福</a:t>
            </a:r>
            <a:b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</a:br>
            <a:r>
              <a:rPr lang="en-US" altLang="zh-TW" b="1" kern="100" dirty="0">
                <a:latin typeface="Yu Gothic UI" panose="020B0500000000000000" pitchFamily="34" charset="-128"/>
                <a:ea typeface="Yu Gothic UI" panose="020B0500000000000000" pitchFamily="34" charset="-128"/>
                <a:cs typeface="Arial" panose="020B0604020202020204" pitchFamily="34" charset="0"/>
              </a:rPr>
              <a:t>4. Blessed by Seniors</a:t>
            </a:r>
            <a:endParaRPr lang="zh-TW" altLang="en-US" sz="1800" b="1" dirty="0">
              <a:latin typeface="Salesforce Sans"/>
              <a:sym typeface="Salesforce Sans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5E85F3A1-ABAD-48DE-BEB7-323CC4A82477}"/>
              </a:ext>
            </a:extLst>
          </p:cNvPr>
          <p:cNvCxnSpPr/>
          <p:nvPr/>
        </p:nvCxnSpPr>
        <p:spPr>
          <a:xfrm>
            <a:off x="0" y="1344784"/>
            <a:ext cx="121920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內容預留位置 13">
            <a:extLst>
              <a:ext uri="{FF2B5EF4-FFF2-40B4-BE49-F238E27FC236}">
                <a16:creationId xmlns:a16="http://schemas.microsoft.com/office/drawing/2014/main" id="{97390C10-260B-DB5F-6C1C-0C1446BD5DCC}"/>
              </a:ext>
            </a:extLst>
          </p:cNvPr>
          <p:cNvSpPr txBox="1">
            <a:spLocks/>
          </p:cNvSpPr>
          <p:nvPr/>
        </p:nvSpPr>
        <p:spPr>
          <a:xfrm>
            <a:off x="1118616" y="1280156"/>
            <a:ext cx="10058400" cy="527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書</a:t>
            </a:r>
            <a:r>
              <a:rPr lang="en-US" altLang="zh-TW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14:15 </a:t>
            </a:r>
            <a:r>
              <a:rPr lang="zh-TW" alt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希伯仑从前名叫基列亚巴</a:t>
            </a:r>
            <a:r>
              <a:rPr lang="en-US" altLang="zh-TW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; </a:t>
            </a:r>
            <a:r>
              <a:rPr lang="zh-TW" alt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亚巴是</a:t>
            </a:r>
            <a:r>
              <a:rPr lang="zh-TW" altLang="en-US" sz="36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亚衲族中最尊大的人</a:t>
            </a:r>
            <a:r>
              <a:rPr lang="zh-TW" alt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。 于是国中太平，没有争战了。</a:t>
            </a:r>
            <a:endParaRPr lang="en-US" altLang="zh-TW" sz="3600" b="1" kern="100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Josh 14:15 (Hebron used to be called </a:t>
            </a:r>
            <a:r>
              <a:rPr lang="en-US" altLang="zh-TW" sz="36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Kiriath</a:t>
            </a:r>
            <a:r>
              <a:rPr lang="en-US" altLang="zh-TW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36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Arba</a:t>
            </a:r>
            <a:r>
              <a:rPr lang="en-US" altLang="zh-TW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 after </a:t>
            </a:r>
            <a:r>
              <a:rPr lang="en-US" altLang="zh-TW" sz="3600" b="1" kern="100" dirty="0" err="1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Arba</a:t>
            </a:r>
            <a:r>
              <a:rPr lang="en-US" altLang="zh-TW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en-US" altLang="zh-TW" sz="3600" b="1" kern="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who was the greatest man among the </a:t>
            </a:r>
            <a:r>
              <a:rPr lang="en-US" altLang="zh-TW" sz="3600" b="1" kern="1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Anakites</a:t>
            </a:r>
            <a:r>
              <a:rPr lang="en-US" altLang="zh-TW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.)</a:t>
            </a:r>
            <a:endParaRPr lang="zh-TW" altLang="en-US" sz="3600" b="1" dirty="0">
              <a:solidFill>
                <a:srgbClr val="002060"/>
              </a:solidFill>
              <a:latin typeface="Arial" panose="020B0604020202020204" pitchFamily="34" charset="0"/>
              <a:ea typeface="MingLiU-ExtB" panose="02020500000000000000" pitchFamily="18" charset="-120"/>
              <a:cs typeface="Arial" panose="020B0604020202020204" pitchFamily="34" charset="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17507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build="p"/>
    </p:bld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1056</Words>
  <Application>Microsoft Macintosh PowerPoint</Application>
  <PresentationFormat>Widescreen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微軟正黑體</vt:lpstr>
      <vt:lpstr>MingLiU-ExtB</vt:lpstr>
      <vt:lpstr>Salesforce Sans</vt:lpstr>
      <vt:lpstr>Yu Gothic UI</vt:lpstr>
      <vt:lpstr>Arial</vt:lpstr>
      <vt:lpstr>Calibri</vt:lpstr>
      <vt:lpstr>Segoe Print</vt:lpstr>
      <vt:lpstr>Verdana</vt:lpstr>
      <vt:lpstr>大自然插畫 16X9</vt:lpstr>
      <vt:lpstr>  老而不衰的迦勒 Caleb who is old but not decrepit</vt:lpstr>
      <vt:lpstr>一、不為人知的卑微身世  1. The Unknown Humble Life</vt:lpstr>
      <vt:lpstr>二、信靠神应许的大半生 2. Trusting God's Promises for Most of His Life</vt:lpstr>
      <vt:lpstr>二、信靠神应许的大半生 2. Trusting God's Promises for Most of His Life</vt:lpstr>
      <vt:lpstr>二、信靠神应许的大半生 2. Trusting God's Promises for Most of His Life</vt:lpstr>
      <vt:lpstr>三、再创新高的熟龄男子 3. A New High of Mature Age Man</vt:lpstr>
      <vt:lpstr>三、再创新高的熟龄男子 3. A New High of Mature Age Man</vt:lpstr>
      <vt:lpstr>四、得到前辈的祝福 4. Blessed by Seniors</vt:lpstr>
      <vt:lpstr>四、得到前辈的祝福 4. Blessed by Seniors</vt:lpstr>
      <vt:lpstr>五、盖棺论定的终生评价 5. A Final Lifetime Evaluation</vt:lpstr>
      <vt:lpstr>六、带给后辈的祝福 6. A Blessing for Future Generations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老而不衰的迦勒</dc:title>
  <dc:creator>Jenny Chen</dc:creator>
  <cp:lastModifiedBy>LCCC Church</cp:lastModifiedBy>
  <cp:revision>48</cp:revision>
  <dcterms:created xsi:type="dcterms:W3CDTF">2020-08-25T00:59:51Z</dcterms:created>
  <dcterms:modified xsi:type="dcterms:W3CDTF">2022-08-18T09:59:18Z</dcterms:modified>
</cp:coreProperties>
</file>