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1"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4694"/>
  </p:normalViewPr>
  <p:slideViewPr>
    <p:cSldViewPr snapToGrid="0">
      <p:cViewPr varScale="1">
        <p:scale>
          <a:sx n="108" d="100"/>
          <a:sy n="108" d="100"/>
        </p:scale>
        <p:origin x="6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49F6-BAAF-7D52-71C0-6A0D6A9C3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F110C-7413-CE57-2F3A-726861835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C870B8-EDB8-DC00-CE2C-964E0B51C76C}"/>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B1F0722D-476E-D6CF-9435-6CB4AD410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CED76-1886-A18D-30A4-1233E09AFDC6}"/>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137773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051E-ABC3-CCC2-0548-8510E9C3DD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BFD5DF-5535-B26F-C29E-C669A3378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FD114-38BB-AF89-7A2B-7ADBBD604111}"/>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120AEE04-8550-C616-3969-E69C6E665D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2DAE1-56BF-606D-F3DB-41AA6834BEC7}"/>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391535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DBCB9-F7C3-2440-22BC-F55644DEA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A0EA55-74D5-54A6-71D3-0506E9FBB4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EC9ED-2B2D-DA9A-529D-9233BB067656}"/>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BEBC1C59-2BA0-9704-0A6C-FB817EC54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000C8-4130-CA26-BD28-CE29E76E0156}"/>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98397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410-EC0A-AB68-D320-DF587CA1C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90ACD-614A-BB0D-A31F-621853BEB6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D0E6C-429E-D9BB-8F1A-80400627AAA5}"/>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0D608E1B-A644-52DB-D49B-BB6E09AD6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4B88E-F4E7-5C34-A263-3C8936CD3E68}"/>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23371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5A42-4B92-FD46-E43D-51851CA57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AAAC9-5EE0-5CBF-1367-20A471E05D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8C7A1-08CA-9584-9E7F-82DBD47F96FD}"/>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169FB5D8-B81E-AA8E-A156-4F16909B7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2A70D-743A-83E4-8912-7D1E5CEE92EB}"/>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11244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78A1-C0A6-BE25-782E-014D7F74B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0A778-1769-F341-D0F2-0373CF9C8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26845-3BD7-65B3-1DC0-736EFF9AE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EDF8C-219F-3085-7E42-833F4BC218FA}"/>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6" name="Footer Placeholder 5">
            <a:extLst>
              <a:ext uri="{FF2B5EF4-FFF2-40B4-BE49-F238E27FC236}">
                <a16:creationId xmlns:a16="http://schemas.microsoft.com/office/drawing/2014/main" id="{46D838DC-0951-C694-227A-357742B3A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ABA18-3C47-09B0-F183-D049CAD392C1}"/>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199129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0F80-8884-8C34-EFE2-75FAB38340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28F7B0-E769-933A-77EC-36BC836F65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6054D1-2447-ABE3-0751-2F9FDD9509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DA627-027D-A8BF-F36A-C9A7F68FB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0B6FB-BB16-9BD3-AF2D-3B4B7F1B1B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C4D0DA-DADC-5A1C-78CF-8679BAFC43DB}"/>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8" name="Footer Placeholder 7">
            <a:extLst>
              <a:ext uri="{FF2B5EF4-FFF2-40B4-BE49-F238E27FC236}">
                <a16:creationId xmlns:a16="http://schemas.microsoft.com/office/drawing/2014/main" id="{CFCD2120-17F5-5E55-6CC4-97EB32DBCB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595A5F-C586-1A32-464C-F464113C5F20}"/>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57178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BF5A-E28D-0D37-76A7-F2EE580BE3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413D42-79F8-9C69-1610-64F412D489B6}"/>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4" name="Footer Placeholder 3">
            <a:extLst>
              <a:ext uri="{FF2B5EF4-FFF2-40B4-BE49-F238E27FC236}">
                <a16:creationId xmlns:a16="http://schemas.microsoft.com/office/drawing/2014/main" id="{845BB7BB-895D-C22A-579E-D8C9B38968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046D6-EA8F-EF85-E2E8-FC7AE0242FAB}"/>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159764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F90BB-2CD0-1D21-0B15-259EF0C72BDE}"/>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3" name="Footer Placeholder 2">
            <a:extLst>
              <a:ext uri="{FF2B5EF4-FFF2-40B4-BE49-F238E27FC236}">
                <a16:creationId xmlns:a16="http://schemas.microsoft.com/office/drawing/2014/main" id="{2B98FD3A-0C62-661C-D403-43BEF5DF55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F3FD4-862E-C849-0AB4-6C57DB8CCE5C}"/>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274034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7F22-88B6-2042-37B0-747234F6E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D98DBD-CB9F-3DE3-55C8-7DC41A05B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02800-F0CB-310A-98D8-C2696EC8F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8B811F-B9F4-29E9-C35D-338B5625B0A2}"/>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6" name="Footer Placeholder 5">
            <a:extLst>
              <a:ext uri="{FF2B5EF4-FFF2-40B4-BE49-F238E27FC236}">
                <a16:creationId xmlns:a16="http://schemas.microsoft.com/office/drawing/2014/main" id="{EB70BD3E-21FF-29D2-9B24-B53DEFDD3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A8A1A-E567-25CD-8651-F9A84EF86A3A}"/>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68091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F022-542C-2DCF-C8A2-EE6AC8347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DFCC4D-73D6-36D1-1411-36C8A88CB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2BCD8-C379-F7C3-C9BD-D6E18CA19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E22DD-9AFD-56B9-4D30-8565881D823C}"/>
              </a:ext>
            </a:extLst>
          </p:cNvPr>
          <p:cNvSpPr>
            <a:spLocks noGrp="1"/>
          </p:cNvSpPr>
          <p:nvPr>
            <p:ph type="dt" sz="half" idx="10"/>
          </p:nvPr>
        </p:nvSpPr>
        <p:spPr/>
        <p:txBody>
          <a:bodyPr/>
          <a:lstStyle/>
          <a:p>
            <a:fld id="{7716EC59-2E18-F748-BD33-7E86DA06FCD1}" type="datetimeFigureOut">
              <a:rPr lang="en-US" smtClean="0"/>
              <a:t>8/30/2022</a:t>
            </a:fld>
            <a:endParaRPr lang="en-US"/>
          </a:p>
        </p:txBody>
      </p:sp>
      <p:sp>
        <p:nvSpPr>
          <p:cNvPr id="6" name="Footer Placeholder 5">
            <a:extLst>
              <a:ext uri="{FF2B5EF4-FFF2-40B4-BE49-F238E27FC236}">
                <a16:creationId xmlns:a16="http://schemas.microsoft.com/office/drawing/2014/main" id="{8997D6B1-DE8E-BF3E-6830-B7849DABA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04B41-B041-CF96-653A-20A0469AA5A7}"/>
              </a:ext>
            </a:extLst>
          </p:cNvPr>
          <p:cNvSpPr>
            <a:spLocks noGrp="1"/>
          </p:cNvSpPr>
          <p:nvPr>
            <p:ph type="sldNum" sz="quarter" idx="12"/>
          </p:nvPr>
        </p:nvSpPr>
        <p:spPr/>
        <p:txBody>
          <a:bodyPr/>
          <a:lstStyle/>
          <a:p>
            <a:fld id="{0D3F1C8C-876D-8346-BC72-9799D19E9F92}" type="slidenum">
              <a:rPr lang="en-US" smtClean="0"/>
              <a:t>‹#›</a:t>
            </a:fld>
            <a:endParaRPr lang="en-US"/>
          </a:p>
        </p:txBody>
      </p:sp>
    </p:spTree>
    <p:extLst>
      <p:ext uri="{BB962C8B-B14F-4D97-AF65-F5344CB8AC3E}">
        <p14:creationId xmlns:p14="http://schemas.microsoft.com/office/powerpoint/2010/main" val="380455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5340A-61BF-8354-E5DF-199AED890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90506A-0AFE-AF06-35E4-9362A3AE7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B1F29-D59F-D38C-763D-00F71D90D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6EC59-2E18-F748-BD33-7E86DA06FCD1}" type="datetimeFigureOut">
              <a:rPr lang="en-US" smtClean="0"/>
              <a:t>8/30/2022</a:t>
            </a:fld>
            <a:endParaRPr lang="en-US"/>
          </a:p>
        </p:txBody>
      </p:sp>
      <p:sp>
        <p:nvSpPr>
          <p:cNvPr id="5" name="Footer Placeholder 4">
            <a:extLst>
              <a:ext uri="{FF2B5EF4-FFF2-40B4-BE49-F238E27FC236}">
                <a16:creationId xmlns:a16="http://schemas.microsoft.com/office/drawing/2014/main" id="{47A42E3E-557D-7DE0-CABA-D40186A63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5B342-4024-ECDB-F3A5-A9F2AD462B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F1C8C-876D-8346-BC72-9799D19E9F92}" type="slidenum">
              <a:rPr lang="en-US" smtClean="0"/>
              <a:t>‹#›</a:t>
            </a:fld>
            <a:endParaRPr lang="en-US"/>
          </a:p>
        </p:txBody>
      </p:sp>
    </p:spTree>
    <p:extLst>
      <p:ext uri="{BB962C8B-B14F-4D97-AF65-F5344CB8AC3E}">
        <p14:creationId xmlns:p14="http://schemas.microsoft.com/office/powerpoint/2010/main" val="302752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stretch>
            <a:fillRect/>
          </a:stretch>
        </p:blipFill>
        <p:spPr>
          <a:xfrm>
            <a:off x="0"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60323" y="691444"/>
            <a:ext cx="6784181" cy="1692771"/>
          </a:xfrm>
          <a:prstGeom prst="rect">
            <a:avLst/>
          </a:prstGeom>
          <a:noFill/>
        </p:spPr>
        <p:txBody>
          <a:bodyPr wrap="square">
            <a:spAutoFit/>
          </a:bodyPr>
          <a:lstStyle/>
          <a:p>
            <a:r>
              <a:rPr lang="en-US" sz="6000" b="1" dirty="0" err="1">
                <a:solidFill>
                  <a:srgbClr val="521B93"/>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多安稳、少担心</a:t>
            </a:r>
            <a:r>
              <a:rPr lang="en-US" sz="6000" b="1" dirty="0">
                <a:solidFill>
                  <a:srgbClr val="521B93"/>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r>
              <a:rPr lang="en-US"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More Peace, Less </a:t>
            </a:r>
            <a:r>
              <a:rPr lang="en-US" altLang="zh-CN"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W</a:t>
            </a:r>
            <a:r>
              <a:rPr lang="en-US" sz="44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orry </a:t>
            </a:r>
          </a:p>
        </p:txBody>
      </p:sp>
      <p:sp>
        <p:nvSpPr>
          <p:cNvPr id="8" name="TextBox 7">
            <a:extLst>
              <a:ext uri="{FF2B5EF4-FFF2-40B4-BE49-F238E27FC236}">
                <a16:creationId xmlns:a16="http://schemas.microsoft.com/office/drawing/2014/main" id="{04AD0B47-9E9D-EE1C-8AD2-88A38B8A952C}"/>
              </a:ext>
            </a:extLst>
          </p:cNvPr>
          <p:cNvSpPr txBox="1"/>
          <p:nvPr/>
        </p:nvSpPr>
        <p:spPr>
          <a:xfrm>
            <a:off x="1960324" y="2598002"/>
            <a:ext cx="2587247" cy="830997"/>
          </a:xfrm>
          <a:prstGeom prst="rect">
            <a:avLst/>
          </a:prstGeom>
          <a:noFill/>
        </p:spPr>
        <p:txBody>
          <a:bodyPr wrap="none" rtlCol="0">
            <a:spAutoFit/>
          </a:bodyPr>
          <a:lstStyle/>
          <a:p>
            <a:r>
              <a:rPr lang="en-US" sz="24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房正豪牧師</a:t>
            </a:r>
            <a:endPar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r>
              <a:rPr lang="en-US"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Rev. Steven Fang</a:t>
            </a:r>
          </a:p>
        </p:txBody>
      </p:sp>
    </p:spTree>
    <p:extLst>
      <p:ext uri="{BB962C8B-B14F-4D97-AF65-F5344CB8AC3E}">
        <p14:creationId xmlns:p14="http://schemas.microsoft.com/office/powerpoint/2010/main" val="186134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08313" y="305067"/>
            <a:ext cx="8793991" cy="6247864"/>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詩 篇 </a:t>
            </a:r>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Psalm 121:7-8</a:t>
            </a: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7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 和 华 要 保 护 你 ， 免 受 一 切 的 灾 害 ； 他 要 保 护 你 的 性 命 。</a:t>
            </a: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7 The Lord will keep you from all harm — he will watch over your life;</a:t>
            </a: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8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你 出 你 入 ， 耶 和 华 要 保 护 你 ， 从 今 时 直 到 永 远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8 the Lord will watch over your coming and going both now and forevermore.</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232768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08313" y="1189649"/>
            <a:ext cx="8793991" cy="3785652"/>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詩 篇 </a:t>
            </a:r>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Psalm 145:20</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 和 华 保 护 一 切 爱 他 的 人 ， 却 要 灭 绝 一 切 的 恶 人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Lord watches over all who love him, but all the wicked he will destroy.</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326388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694180" y="1251805"/>
            <a:ext cx="8793991" cy="3785652"/>
          </a:xfrm>
          <a:prstGeom prst="rect">
            <a:avLst/>
          </a:prstGeom>
          <a:noFill/>
          <a:effectLst>
            <a:glow rad="127000">
              <a:schemeClr val="accent1">
                <a:alpha val="80675"/>
              </a:schemeClr>
            </a:glow>
          </a:effectLst>
        </p:spPr>
        <p:txBody>
          <a:bodyPr wrap="square">
            <a:spAutoFit/>
          </a:bodyPr>
          <a:lstStyle/>
          <a:p>
            <a:pPr algn="ct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消极方面：少看坏消息。</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Negative side: Read less bad news.</a:t>
            </a:r>
          </a:p>
          <a:p>
            <a:pPr algn="ct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积极方面：抓住神的应许。</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Positives: Holding on to God's promises.</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154279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98374" y="762266"/>
            <a:ext cx="8793991" cy="5016758"/>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使 徒 行 傳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Acts 16:25-26</a:t>
            </a: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25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约 在 半 夜 ， 保 罗 和 西 拉 祷 告 ， 唱 诗 赞 美 神 ， 众 囚 犯 也 侧 耳 而 听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25 About midnight Paul and Silas were praying and singing hymns to God, and the other prisoners were listening to them.</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414128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48069" y="920620"/>
            <a:ext cx="8793991" cy="5016758"/>
          </a:xfrm>
          <a:prstGeom prst="rect">
            <a:avLst/>
          </a:prstGeom>
          <a:noFill/>
          <a:effectLst>
            <a:glow rad="127000">
              <a:schemeClr val="accent1">
                <a:alpha val="80675"/>
              </a:schemeClr>
            </a:glow>
          </a:effectLst>
        </p:spPr>
        <p:txBody>
          <a:bodyPr wrap="square">
            <a:spAutoFit/>
          </a:bodyPr>
          <a:lstStyle/>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26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忽 然 ， 地 大 震 动 ， 甚 至 监 牢 的 地 基 都 摇 动 了 ， 监 门 立 刻 全 开 ， 众 囚 犯 的 锁 炼 也 都 松 开 了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26 Suddenly there was such a violent earthquake that the foundations of the prison were shaken. At once all the prison doors flew open, and everyone’s chains came loose. </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382263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33078" y="1921454"/>
            <a:ext cx="8757952" cy="4401205"/>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約 翰 福 音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John 10:10</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盗 贼 来 ， 无 非 要 偷 窃 ， 杀 害 ， 毁 坏 ； 我 来 了 ， 是 要 叫 羊 得 生 命 ， 并 且 得 的 更 丰 盛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thief comes only to steal and kill and destroy; I have come that they may have life, and have it to the full.</a:t>
            </a:r>
          </a:p>
        </p:txBody>
      </p:sp>
      <p:sp>
        <p:nvSpPr>
          <p:cNvPr id="2" name="TextBox 1">
            <a:extLst>
              <a:ext uri="{FF2B5EF4-FFF2-40B4-BE49-F238E27FC236}">
                <a16:creationId xmlns:a16="http://schemas.microsoft.com/office/drawing/2014/main" id="{5ACB23C6-C2D3-5064-1802-680D8856706D}"/>
              </a:ext>
            </a:extLst>
          </p:cNvPr>
          <p:cNvSpPr txBox="1"/>
          <p:nvPr/>
        </p:nvSpPr>
        <p:spPr>
          <a:xfrm>
            <a:off x="1712200" y="299007"/>
            <a:ext cx="8757952" cy="1323439"/>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（三）魔鬼肯定溃败</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devil must rout</a:t>
            </a:r>
            <a:endParaRPr lang="en-US"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463507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64839" y="1921734"/>
            <a:ext cx="8757952" cy="4524315"/>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以 弗 所 書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Ephesians 6:18</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靠 着 圣 灵 ， 随 时 多 方 祷 告 祈 求 ； 并 要 在 此 儆 醒 不 倦 ， 为 众 圣 徒 祈 求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32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And pray in the Spirit on all occasions with all kinds of prayers and requests. With this in mind, be alert and always keep on praying for all the Lord’s people.</a:t>
            </a: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411951"/>
            <a:ext cx="8757952" cy="1323439"/>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我们要警醒祷告</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We must watch and pray</a:t>
            </a:r>
          </a:p>
        </p:txBody>
      </p:sp>
    </p:spTree>
    <p:extLst>
      <p:ext uri="{BB962C8B-B14F-4D97-AF65-F5344CB8AC3E}">
        <p14:creationId xmlns:p14="http://schemas.microsoft.com/office/powerpoint/2010/main" val="30552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98374" y="762266"/>
            <a:ext cx="8793991" cy="3170099"/>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歌 林 多 前 書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 Corinthians 16:13</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你 们 务 要 儆 醒 ， 在 真 道 上 站 立 得 稳 ， 要 作 大 丈 夫 ， 要 刚 强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Be on your guard; stand firm in the faith; be courageous; be strong.</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238973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98374" y="612843"/>
            <a:ext cx="8793991" cy="5632311"/>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路 加 福 音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Luke 21:36</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你 们 要 时 时 儆 醒 ， 常 常 祈 求 ， 使 你 们 能 逃 避 这 一 切 要 来 的 事 ， 得 以 站 立 在 人 子 面 前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Be always on the watch, and pray that you may be able to escape all that is about to happen, and that you may be able to stand before the Son of Man.”</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155374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98374" y="612843"/>
            <a:ext cx="8793991" cy="5632311"/>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約 翰 一 書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 John 3:8</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犯 罪 的 是 属 魔 鬼 ， 因 为 魔 鬼 从 起 初 就 犯 罪 。 神 的 儿 子 显 现 出 来 ， 为 要 除 灭 魔 鬼 的 作 为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one who does what is sinful is of the devil, because the devil has been sinning from the beginning. The reason the Son of God appeared was to destroy the devil’s work.</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863106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74671" y="1150620"/>
            <a:ext cx="8757952" cy="1998945"/>
          </a:xfrm>
          <a:prstGeom prst="rect">
            <a:avLst/>
          </a:prstGeom>
          <a:noFill/>
          <a:effectLst>
            <a:glow rad="127000">
              <a:schemeClr val="accent1">
                <a:alpha val="80675"/>
              </a:schemeClr>
            </a:glow>
          </a:effectLst>
        </p:spPr>
        <p:txBody>
          <a:bodyPr wrap="square">
            <a:spAutoFit/>
          </a:bodyPr>
          <a:lstStyle/>
          <a:p>
            <a:pPr algn="ctr">
              <a:lnSpc>
                <a:spcPct val="150000"/>
              </a:lnSpc>
            </a:pPr>
            <a:r>
              <a:rPr lang="en-US"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Will you still love me tomorrow?</a:t>
            </a:r>
          </a:p>
          <a:p>
            <a:pPr algn="ctr">
              <a:lnSpc>
                <a:spcPct val="150000"/>
              </a:lnSpc>
            </a:pP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明天你是否仍然爱我？</a:t>
            </a:r>
            <a:endParaRPr lang="en-US" sz="2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1908863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694180" y="305067"/>
            <a:ext cx="9066585" cy="6247864"/>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詩 篇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Psalm 118:20-24</a:t>
            </a: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20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这 是 耶 和 华 的 门 ； 义 人 要 进 去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20 This is the gate of the Lord through which the righteous may enter.</a:t>
            </a: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21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 要 称 谢 你 ， 因 为 你 已 经 应 允 我 ， 又 成 了 我 的 拯 救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21 I will give you thanks, for you answered me; you have become my salvation.</a:t>
            </a:r>
          </a:p>
        </p:txBody>
      </p:sp>
    </p:spTree>
    <p:extLst>
      <p:ext uri="{BB962C8B-B14F-4D97-AF65-F5344CB8AC3E}">
        <p14:creationId xmlns:p14="http://schemas.microsoft.com/office/powerpoint/2010/main" val="302435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98374" y="612843"/>
            <a:ext cx="8793991" cy="5016758"/>
          </a:xfrm>
          <a:prstGeom prst="rect">
            <a:avLst/>
          </a:prstGeom>
          <a:noFill/>
          <a:effectLst>
            <a:glow rad="127000">
              <a:schemeClr val="accent1">
                <a:alpha val="80675"/>
              </a:schemeClr>
            </a:glow>
          </a:effectLst>
        </p:spPr>
        <p:txBody>
          <a:bodyPr wrap="square">
            <a:spAutoFit/>
          </a:bodyPr>
          <a:lstStyle/>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22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匠 人 所 弃 的 石 头 已 成 了 房 角 的 头 块 石 头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22 The stone the builders rejected</a:t>
            </a: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has become the cornerstone;</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23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这 是 耶 和 华 所 做 的 ， 在 我 们 眼 中 看 为 希 奇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23 the Lord has done this,  and it is marvelous in our eyes.</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31545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951383" y="983904"/>
            <a:ext cx="8793991" cy="2554545"/>
          </a:xfrm>
          <a:prstGeom prst="rect">
            <a:avLst/>
          </a:prstGeom>
          <a:noFill/>
          <a:effectLst>
            <a:glow rad="127000">
              <a:schemeClr val="accent1">
                <a:alpha val="80675"/>
              </a:schemeClr>
            </a:glow>
          </a:effectLst>
        </p:spPr>
        <p:txBody>
          <a:bodyPr wrap="square">
            <a:spAutoFit/>
          </a:bodyPr>
          <a:lstStyle/>
          <a:p>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24 </a:t>
            </a:r>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这 是 耶 和 华 所 定 的 日 子 ， 我 们 在 其 中 要 高 兴 欢 喜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24 The Lord has done it this very day;</a:t>
            </a: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let us rejoice today and be glad.</a:t>
            </a:r>
            <a:endParaRPr lang="zh-TW" altLang="en-US"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287091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64839" y="1986362"/>
            <a:ext cx="8757952" cy="4154984"/>
          </a:xfrm>
          <a:prstGeom prst="rect">
            <a:avLst/>
          </a:prstGeom>
          <a:noFill/>
          <a:effectLst>
            <a:glow rad="127000">
              <a:schemeClr val="accent1">
                <a:alpha val="80675"/>
              </a:schemeClr>
            </a:glow>
          </a:effectLst>
        </p:spPr>
        <p:txBody>
          <a:bodyPr wrap="square">
            <a:spAutoFit/>
          </a:bodyPr>
          <a:lstStyle/>
          <a:p>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我们确知信靠是谁。</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We know who to trust.</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神是大能保护主。</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God is a mighty protector.</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3.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撒但肯定溃败。</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Satan will surely be defeated.</a:t>
            </a: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269906"/>
            <a:ext cx="8757952" cy="1446550"/>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多安稳，少担心。</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Be more safe, be less worried</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p>
        </p:txBody>
      </p:sp>
    </p:spTree>
    <p:extLst>
      <p:ext uri="{BB962C8B-B14F-4D97-AF65-F5344CB8AC3E}">
        <p14:creationId xmlns:p14="http://schemas.microsoft.com/office/powerpoint/2010/main" val="135404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64839" y="1986362"/>
            <a:ext cx="8757952" cy="3477875"/>
          </a:xfrm>
          <a:prstGeom prst="rect">
            <a:avLst/>
          </a:prstGeom>
          <a:noFill/>
          <a:effectLst>
            <a:glow rad="127000">
              <a:schemeClr val="accent1">
                <a:alpha val="80675"/>
              </a:schemeClr>
            </a:glow>
          </a:effectLst>
        </p:spPr>
        <p:txBody>
          <a:bodyPr wrap="square">
            <a:spAutoFit/>
          </a:bodyPr>
          <a:lstStyle/>
          <a:p>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耶和华的名，是坚固台。义人奔入，便得安稳。</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name of the Lord is a fortified tower; the righteous run to it and are safe.</a:t>
            </a:r>
            <a:endParaRPr lang="en-US" sz="2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608460"/>
            <a:ext cx="8757952" cy="769441"/>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箴 言 </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Proverbs 18:10</a:t>
            </a:r>
            <a:endParaRPr lang="en-US" sz="2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306329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64839" y="1519940"/>
            <a:ext cx="8757952" cy="4708981"/>
          </a:xfrm>
          <a:prstGeom prst="rect">
            <a:avLst/>
          </a:prstGeom>
          <a:noFill/>
          <a:effectLst>
            <a:glow rad="127000">
              <a:schemeClr val="accent1">
                <a:alpha val="80675"/>
              </a:schemeClr>
            </a:glow>
          </a:effectLst>
        </p:spPr>
        <p:txBody>
          <a:bodyPr wrap="square">
            <a:spAutoFit/>
          </a:bodyPr>
          <a:lstStyle/>
          <a:p>
            <a:pPr marL="742950" indent="-742950">
              <a:buAutoNum type="arabicPeriod"/>
            </a:pP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我们确知信靠是谁。</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We know who to trust.</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我们要认识神是大能保护主。</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We must know that God is a powerful protector.</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3.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我们的仇敌撒但肯定溃败。</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Satan, our enemy, will surely be defeated.</a:t>
            </a: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171139"/>
            <a:ext cx="8757952" cy="1323439"/>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信息三重点</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altLang="zh-TW"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Three points of information</a:t>
            </a:r>
            <a:endParaRPr lang="en-US"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283636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2361063" y="1986362"/>
            <a:ext cx="8261728" cy="4154984"/>
          </a:xfrm>
          <a:prstGeom prst="rect">
            <a:avLst/>
          </a:prstGeom>
          <a:noFill/>
          <a:effectLst>
            <a:glow rad="127000">
              <a:schemeClr val="accent1">
                <a:alpha val="80675"/>
              </a:schemeClr>
            </a:glow>
          </a:effectLst>
        </p:spPr>
        <p:txBody>
          <a:bodyPr wrap="square">
            <a:spAutoFit/>
          </a:bodyPr>
          <a:lstStyle/>
          <a:p>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耶和华以勒：预备。</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Jehovah Jireh: Prepare.</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2.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耶和华拉法：医治。</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Jehovah </a:t>
            </a:r>
            <a:r>
              <a:rPr lang="en-US" altLang="zh-TW" sz="4400" b="1" dirty="0" err="1">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Raphah</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Healing.</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3.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耶和华尼西：旌旗。</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Yahweh </a:t>
            </a:r>
            <a:r>
              <a:rPr lang="en-US" altLang="zh-TW" sz="4400" b="1" dirty="0" err="1">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Nissi</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the banner.</a:t>
            </a: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608460"/>
            <a:ext cx="8757952" cy="1323439"/>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（ㄧ）如何认识神？ 认识神的名</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How to know God? know God's name</a:t>
            </a:r>
          </a:p>
        </p:txBody>
      </p:sp>
    </p:spTree>
    <p:extLst>
      <p:ext uri="{BB962C8B-B14F-4D97-AF65-F5344CB8AC3E}">
        <p14:creationId xmlns:p14="http://schemas.microsoft.com/office/powerpoint/2010/main" val="111151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64839" y="1986362"/>
            <a:ext cx="8757952" cy="2800767"/>
          </a:xfrm>
          <a:prstGeom prst="rect">
            <a:avLst/>
          </a:prstGeom>
          <a:noFill/>
          <a:effectLst>
            <a:glow rad="127000">
              <a:schemeClr val="accent1">
                <a:alpha val="80675"/>
              </a:schemeClr>
            </a:glow>
          </a:effectLst>
        </p:spPr>
        <p:txBody>
          <a:bodyPr wrap="square">
            <a:spAutoFit/>
          </a:bodyPr>
          <a:lstStyle/>
          <a:p>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15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摩 西 筑 了 一 座 坛 ， 起 名 叫 耶 和 华 尼 西 ，</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15 Moses built an altar and called it The Lord is my Banner. </a:t>
            </a:r>
          </a:p>
        </p:txBody>
      </p:sp>
      <p:sp>
        <p:nvSpPr>
          <p:cNvPr id="2" name="TextBox 1">
            <a:extLst>
              <a:ext uri="{FF2B5EF4-FFF2-40B4-BE49-F238E27FC236}">
                <a16:creationId xmlns:a16="http://schemas.microsoft.com/office/drawing/2014/main" id="{5ACB23C6-C2D3-5064-1802-680D8856706D}"/>
              </a:ext>
            </a:extLst>
          </p:cNvPr>
          <p:cNvSpPr txBox="1"/>
          <p:nvPr/>
        </p:nvSpPr>
        <p:spPr>
          <a:xfrm>
            <a:off x="1864839" y="608460"/>
            <a:ext cx="8757952" cy="769441"/>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出 埃 及 記 </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Exodus 17:15-16</a:t>
            </a:r>
            <a:endParaRPr lang="en-US" sz="2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p:txBody>
      </p:sp>
    </p:spTree>
    <p:extLst>
      <p:ext uri="{BB962C8B-B14F-4D97-AF65-F5344CB8AC3E}">
        <p14:creationId xmlns:p14="http://schemas.microsoft.com/office/powerpoint/2010/main" val="358620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45174" y="855653"/>
            <a:ext cx="8757952" cy="4832092"/>
          </a:xfrm>
          <a:prstGeom prst="rect">
            <a:avLst/>
          </a:prstGeom>
          <a:noFill/>
          <a:effectLst>
            <a:glow rad="127000">
              <a:schemeClr val="accent1">
                <a:alpha val="80675"/>
              </a:schemeClr>
            </a:glow>
          </a:effectLst>
        </p:spPr>
        <p:txBody>
          <a:bodyPr wrap="square">
            <a:spAutoFit/>
          </a:bodyPr>
          <a:lstStyle/>
          <a:p>
            <a:r>
              <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16 </a:t>
            </a: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又 说 ： 耶 和 华 已 经 起 了 誓 ， 必 世 世 代 代 和 亚 玛 力 人 争 战 。</a:t>
            </a:r>
            <a:r>
              <a:rPr lang="en-US" altLang="zh-TW" sz="44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16 He said, “Because hands were lifted up against[c] the throne of the Lord,[d] the Lord will be at war against the Amalekites from generation to generation.”</a:t>
            </a:r>
          </a:p>
        </p:txBody>
      </p:sp>
    </p:spTree>
    <p:extLst>
      <p:ext uri="{BB962C8B-B14F-4D97-AF65-F5344CB8AC3E}">
        <p14:creationId xmlns:p14="http://schemas.microsoft.com/office/powerpoint/2010/main" val="103688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78486" y="1622696"/>
            <a:ext cx="8757952" cy="5016758"/>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詩 篇 </a:t>
            </a:r>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Psalm 27:1</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耶 和 华 是 我 的 亮 光 ， 是 我 的 拯 救 ， 我 还 怕 谁 呢 ？ 耶 和 华 是 我 性 命 的 保 障 ， 我 还 惧 谁 呢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Lord is my light and my salvation — whom shall I fear?</a:t>
            </a: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The Lord is the stronghold of my life — of whom shall I be afraid?</a:t>
            </a:r>
          </a:p>
        </p:txBody>
      </p:sp>
      <p:sp>
        <p:nvSpPr>
          <p:cNvPr id="2" name="TextBox 1">
            <a:extLst>
              <a:ext uri="{FF2B5EF4-FFF2-40B4-BE49-F238E27FC236}">
                <a16:creationId xmlns:a16="http://schemas.microsoft.com/office/drawing/2014/main" id="{5ACB23C6-C2D3-5064-1802-680D8856706D}"/>
              </a:ext>
            </a:extLst>
          </p:cNvPr>
          <p:cNvSpPr txBox="1"/>
          <p:nvPr/>
        </p:nvSpPr>
        <p:spPr>
          <a:xfrm>
            <a:off x="1712200" y="299257"/>
            <a:ext cx="8757952" cy="1323439"/>
          </a:xfrm>
          <a:prstGeom prst="rect">
            <a:avLst/>
          </a:prstGeom>
          <a:noFill/>
          <a:effectLst>
            <a:glow rad="127000">
              <a:schemeClr val="accent1">
                <a:alpha val="80675"/>
              </a:schemeClr>
            </a:glow>
          </a:effectLst>
        </p:spPr>
        <p:txBody>
          <a:bodyPr wrap="square">
            <a:spAutoFit/>
          </a:bodyPr>
          <a:lstStyle/>
          <a:p>
            <a:pPr algn="ctr"/>
            <a:r>
              <a:rPr lang="zh-TW" altLang="en-US"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（二）神是大能的保护主</a:t>
            </a:r>
            <a:endParaRPr lang="en-US" altLang="zh-TW" sz="44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pPr algn="ctr"/>
            <a:r>
              <a:rPr lang="en-US" sz="36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God is the mighty protector</a:t>
            </a:r>
          </a:p>
        </p:txBody>
      </p:sp>
    </p:spTree>
    <p:extLst>
      <p:ext uri="{BB962C8B-B14F-4D97-AF65-F5344CB8AC3E}">
        <p14:creationId xmlns:p14="http://schemas.microsoft.com/office/powerpoint/2010/main" val="206020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E60D3D-47B4-FB01-1A01-81562CED3D6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9648" y="-1"/>
            <a:ext cx="12201648" cy="6858001"/>
          </a:xfrm>
          <a:prstGeom prst="rect">
            <a:avLst/>
          </a:prstGeom>
        </p:spPr>
      </p:pic>
      <p:sp>
        <p:nvSpPr>
          <p:cNvPr id="7" name="TextBox 6">
            <a:extLst>
              <a:ext uri="{FF2B5EF4-FFF2-40B4-BE49-F238E27FC236}">
                <a16:creationId xmlns:a16="http://schemas.microsoft.com/office/drawing/2014/main" id="{76166ED7-29F9-2F0A-8DC3-32BDDA640964}"/>
              </a:ext>
            </a:extLst>
          </p:cNvPr>
          <p:cNvSpPr txBox="1"/>
          <p:nvPr/>
        </p:nvSpPr>
        <p:spPr>
          <a:xfrm>
            <a:off x="1828800" y="619432"/>
            <a:ext cx="8793991" cy="4401205"/>
          </a:xfrm>
          <a:prstGeom prst="rect">
            <a:avLst/>
          </a:prstGeom>
          <a:noFill/>
          <a:effectLst>
            <a:glow rad="127000">
              <a:schemeClr val="accent1">
                <a:alpha val="80675"/>
              </a:schemeClr>
            </a:glow>
          </a:effectLst>
        </p:spPr>
        <p:txBody>
          <a:bodyPr wrap="square">
            <a:spAutoFit/>
          </a:bodyPr>
          <a:lstStyle/>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詩 篇 </a:t>
            </a:r>
            <a:r>
              <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 </a:t>
            </a:r>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Psalm 91:2</a:t>
            </a:r>
          </a:p>
          <a:p>
            <a:r>
              <a:rPr lang="zh-TW" altLang="en-US"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我 要 论 到 耶 和 华 说 ： 他 是 我 的 避 难 所 ， 是 我 的 山 寨 ， 是 我 的 神 ， 是 我 所 倚 靠 的 。</a:t>
            </a:r>
            <a:endParaRPr lang="en-US" altLang="zh-TW" sz="4000" b="1" dirty="0">
              <a:solidFill>
                <a:srgbClr val="FFFF00"/>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endParaRPr>
          </a:p>
          <a:p>
            <a:r>
              <a:rPr lang="en-US" altLang="zh-TW" sz="4000" b="1" dirty="0">
                <a:solidFill>
                  <a:schemeClr val="bg1"/>
                </a:solidFill>
                <a:effectLst>
                  <a:glow rad="54745">
                    <a:schemeClr val="tx1">
                      <a:lumMod val="95000"/>
                      <a:lumOff val="5000"/>
                      <a:alpha val="93309"/>
                    </a:schemeClr>
                  </a:glow>
                </a:effectLst>
                <a:latin typeface="Yu Gothic UI" panose="020B0500000000000000" pitchFamily="34" charset="-128"/>
                <a:ea typeface="Yu Gothic UI" panose="020B0500000000000000" pitchFamily="34" charset="-128"/>
                <a:cs typeface="Helvetica Neue Condensed" panose="02000503000000020004" pitchFamily="2" charset="0"/>
              </a:rPr>
              <a:t>I will say of the Lord, “He is my refuge and my fortress, my God, in whom I trust.”</a:t>
            </a:r>
          </a:p>
        </p:txBody>
      </p:sp>
    </p:spTree>
    <p:extLst>
      <p:ext uri="{BB962C8B-B14F-4D97-AF65-F5344CB8AC3E}">
        <p14:creationId xmlns:p14="http://schemas.microsoft.com/office/powerpoint/2010/main" val="103670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1345</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Helvetica Neue</vt:lpstr>
      <vt:lpstr>Helvetica Neue Condensed</vt: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Fu, James</cp:lastModifiedBy>
  <cp:revision>4</cp:revision>
  <cp:lastPrinted>2022-08-25T15:41:26Z</cp:lastPrinted>
  <dcterms:created xsi:type="dcterms:W3CDTF">2022-08-23T15:48:33Z</dcterms:created>
  <dcterms:modified xsi:type="dcterms:W3CDTF">2022-08-30T17:16:57Z</dcterms:modified>
</cp:coreProperties>
</file>