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0" r:id="rId4"/>
    <p:sldId id="282" r:id="rId5"/>
    <p:sldId id="281" r:id="rId6"/>
    <p:sldId id="284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5" r:id="rId20"/>
    <p:sldId id="297" r:id="rId21"/>
    <p:sldId id="298" r:id="rId22"/>
    <p:sldId id="299" r:id="rId23"/>
    <p:sldId id="301" r:id="rId24"/>
    <p:sldId id="300" r:id="rId25"/>
    <p:sldId id="302" r:id="rId26"/>
    <p:sldId id="303" r:id="rId27"/>
    <p:sldId id="304" r:id="rId28"/>
    <p:sldId id="305" r:id="rId29"/>
    <p:sldId id="306" r:id="rId30"/>
    <p:sldId id="308" r:id="rId31"/>
    <p:sldId id="309" r:id="rId32"/>
    <p:sldId id="312" r:id="rId33"/>
    <p:sldId id="31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5"/>
    <p:restoredTop sz="94651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76A9-E901-5141-81B8-FB4680DBB4B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9BBF-7CEE-FE47-9531-D2787E03E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9BBF-7CEE-FE47-9531-D2787E03E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9F6-BAAF-7D52-71C0-6A0D6A9C3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F110C-7413-CE57-2F3A-726861835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870B8-EDB8-DC00-CE2C-964E0B51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0722D-476E-D6CF-9435-6CB4AD41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CED76-1886-A18D-30A4-1233E09A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051E-ABC3-CCC2-0548-8510E9C3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FD5DF-5535-B26F-C29E-C669A3378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FD114-38BB-AF89-7A2B-7ADBBD60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EE04-8550-C616-3969-E69C6E66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DAE1-56BF-606D-F3DB-41AA6834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DBCB9-F7C3-2440-22BC-F55644DEA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0EA55-74D5-54A6-71D3-0506E9FBB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C9ED-2B2D-DA9A-529D-9233BB06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1C59-2BA0-9704-0A6C-FB817EC5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000C8-4130-CA26-BD28-CE29E76E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410-EC0A-AB68-D320-DF587CA1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90ACD-614A-BB0D-A31F-621853BEB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D0E6C-429E-D9BB-8F1A-80400627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8E1B-A644-52DB-D49B-BB6E09AD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B88E-F4E7-5C34-A263-3C8936CD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5A42-4B92-FD46-E43D-51851CA5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AAAC9-5EE0-5CBF-1367-20A471E05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8C7A1-08CA-9584-9E7F-82DBD47F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B5D8-B81E-AA8E-A156-4F16909B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2A70D-743A-83E4-8912-7D1E5CEE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78A1-C0A6-BE25-782E-014D7F74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A778-1769-F341-D0F2-0373CF9C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26845-3BD7-65B3-1DC0-736EFF9AE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EDF8C-219F-3085-7E42-833F4BC2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838DC-0951-C694-227A-357742B3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ABA18-3C47-09B0-F183-D049CAD3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9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0F80-8884-8C34-EFE2-75FAB383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8F7B0-E769-933A-77EC-36BC836F6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054D1-2447-ABE3-0751-2F9FDD950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DA627-027D-A8BF-F36A-C9A7F68F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0B6FB-BB16-9BD3-AF2D-3B4B7F1B1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4D0DA-DADC-5A1C-78CF-8679BAFC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D2120-17F5-5E55-6CC4-97EB32DB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95A5F-C586-1A32-464C-F464113C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BF5A-E28D-0D37-76A7-F2EE580B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13D42-79F8-9C69-1610-64F412D4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7BB-895D-C22A-579E-D8C9B389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046D6-EA8F-EF85-E2E8-FC7AE024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F90BB-2CD0-1D21-0B15-259EF0C7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8FD3A-0C62-661C-D403-43BEF5DF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F3FD4-862E-C849-0AB4-6C57DB8C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7F22-88B6-2042-37B0-747234F6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8DBD-CB9F-3DE3-55C8-7DC41A05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02800-F0CB-310A-98D8-C2696EC8F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B811F-B9F4-29E9-C35D-338B5625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0BD3E-21FF-29D2-9B24-B53DEFDD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A8A1A-E567-25CD-8651-F9A84EF8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022-542C-2DCF-C8A2-EE6AC834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FCC4D-73D6-36D1-1411-36C8A88CB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2BCD8-C379-F7C3-C9BD-D6E18CA19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E22DD-9AFD-56B9-4D30-8565881D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7D6B1-DE8E-BF3E-6830-B7849DAB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04B41-B041-CF96-653A-20A0469A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5340A-61BF-8354-E5DF-199AED8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506A-0AFE-AF06-35E4-9362A3AE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B1F29-D59F-D38C-763D-00F71D90D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6EC59-2E18-F748-BD33-7E86DA06FCD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42E3E-557D-7DE0-CABA-D40186A63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5B342-4024-ECDB-F3A5-A9F2AD462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F1C8C-876D-8346-BC72-9799D19E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0AA14-0D89-2E8E-075B-BEC7295C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D0B47-9E9D-EE1C-8AD2-88A38B8A952C}"/>
              </a:ext>
            </a:extLst>
          </p:cNvPr>
          <p:cNvSpPr txBox="1"/>
          <p:nvPr/>
        </p:nvSpPr>
        <p:spPr>
          <a:xfrm>
            <a:off x="1800304" y="5295482"/>
            <a:ext cx="258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房正豪牧師</a:t>
            </a:r>
            <a:endParaRPr lang="en-US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Rev. Steven Fang</a:t>
            </a:r>
          </a:p>
        </p:txBody>
      </p:sp>
    </p:spTree>
    <p:extLst>
      <p:ext uri="{BB962C8B-B14F-4D97-AF65-F5344CB8AC3E}">
        <p14:creationId xmlns:p14="http://schemas.microsoft.com/office/powerpoint/2010/main" val="186134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3231768" y="1273209"/>
            <a:ext cx="6107104" cy="4524315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天上异象和地上
人类历史大有关系</a:t>
            </a:r>
            <a:endParaRPr lang="en-US" altLang="zh-TW" sz="48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4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Heavenly vision has a lot to do with Human history on earth</a:t>
            </a:r>
          </a:p>
        </p:txBody>
      </p:sp>
    </p:spTree>
    <p:extLst>
      <p:ext uri="{BB962C8B-B14F-4D97-AF65-F5344CB8AC3E}">
        <p14:creationId xmlns:p14="http://schemas.microsoft.com/office/powerpoint/2010/main" val="112878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081411" y="274290"/>
            <a:ext cx="8757952" cy="6309420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1:15~21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15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我正观看活物的时候，见活物的脸旁各有一轮在地上。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15 As I looked at the living creatures, I saw a wheel on the ground beside each creature with its four faces.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16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轮的形状和颜色好像水苍玉。四轮都是一个样式，形状和作法好像轮中套轮。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16 This was the appearance and structure of the wheels: They sparkled like chrysolite, and all four looked alike. Each appeared to be made like a wheel intersecting a wheel. </a:t>
            </a:r>
          </a:p>
        </p:txBody>
      </p:sp>
    </p:spTree>
    <p:extLst>
      <p:ext uri="{BB962C8B-B14F-4D97-AF65-F5344CB8AC3E}">
        <p14:creationId xmlns:p14="http://schemas.microsoft.com/office/powerpoint/2010/main" val="172012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83011" y="797510"/>
            <a:ext cx="8757952" cy="5262979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17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轮行走的时候，向四方都能直行，并不掉转。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17 As they moved, they would go in any one of the four directions the creatures faced; the wheels did not change direction as the creatures went. 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18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至于轮辋，高而可畏。四个轮辋周围满有眼睛。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18 Their rims were high and awesome, and all four rims were full of eyes all around.</a:t>
            </a:r>
          </a:p>
        </p:txBody>
      </p:sp>
    </p:spTree>
    <p:extLst>
      <p:ext uri="{BB962C8B-B14F-4D97-AF65-F5344CB8AC3E}">
        <p14:creationId xmlns:p14="http://schemas.microsoft.com/office/powerpoint/2010/main" val="364182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39" y="0"/>
            <a:ext cx="8757952" cy="6801862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19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活物行走，轮也在旁边行走。活物从地上升，轮也都上升。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19 When the living creatures moved, the wheels beside them moved; and when the living creatures rose from the ground, the wheels also rose.</a:t>
            </a:r>
            <a:endParaRPr lang="zh-TW" altLang="en-US" sz="32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20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灵往哪里去，活物就往那里去。活物上升，轮也在活物旁边上升，因为活物的灵在轮中。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20 Wherever the spirit would go, they would go, and the wheels would rise along with them, because the spirit of the living creatures was in the wheels.</a:t>
            </a:r>
            <a:endParaRPr lang="zh-TW" altLang="en-US" sz="32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6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83011" y="926911"/>
            <a:ext cx="8757952" cy="4708981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21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那些行走，这些也行走。那些站住，这些也站住。那些从地上升，轮也在旁边上升，因为活物的灵在轮中。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21 When the creatures moved, they also moved; when the creatures stood still, they also stood still; and when the creatures rose from the ground, the wheels rose along with them, because the spirit of the living creatures was in the wheels.</a:t>
            </a:r>
            <a:endParaRPr lang="en-US" altLang="zh-TW" sz="28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9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081411" y="1348347"/>
            <a:ext cx="8757952" cy="3724096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1:16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16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轮的形状和颜色好像水苍玉。四轮都是一个样式，形状和作法好像轮中套轮。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16 This was the appearance and structure of the wheels: They sparkled like chrysolite, and all four looked alike. Each appeared to be made like a wheel intersecting a wheel. </a:t>
            </a:r>
          </a:p>
        </p:txBody>
      </p:sp>
    </p:spTree>
    <p:extLst>
      <p:ext uri="{BB962C8B-B14F-4D97-AF65-F5344CB8AC3E}">
        <p14:creationId xmlns:p14="http://schemas.microsoft.com/office/powerpoint/2010/main" val="225821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081411" y="1348347"/>
            <a:ext cx="8757952" cy="3539430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1:18</a:t>
            </a: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18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至于轮辋，高而可畏。四个轮辋周围满有眼睛。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18 Their rims were high and awesome, and all four rims were full of eyes all around.</a:t>
            </a:r>
          </a:p>
        </p:txBody>
      </p:sp>
    </p:spTree>
    <p:extLst>
      <p:ext uri="{BB962C8B-B14F-4D97-AF65-F5344CB8AC3E}">
        <p14:creationId xmlns:p14="http://schemas.microsoft.com/office/powerpoint/2010/main" val="156735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40" y="783518"/>
            <a:ext cx="8757952" cy="4893647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1:20</a:t>
            </a:r>
          </a:p>
          <a:p>
            <a:r>
              <a:rPr lang="en-US" altLang="zh-TW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20 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灵往哪里去，活物就往那里去。活物上升，轮也在活物旁边上升，因为活物的灵在轮中。</a:t>
            </a:r>
            <a:endParaRPr lang="en-US" altLang="zh-TW" sz="44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20 Wherever the spirit would go, they would go, and the wheels would rise along with them, because the spirit of the living creatures was in the wheels.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0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83011" y="926911"/>
            <a:ext cx="8757952" cy="5262979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1:21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21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那些行走，这些也行走。那些站住，这些也站住。那些从地上升，轮也在旁边上升，因为活物的灵在轮中。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21 When the creatures moved, they also moved; when the creatures stood still, they also stood still; and when the creatures rose from the ground, the wheels rose along with them, because the spirit of the living creatures was in the wheels.</a:t>
            </a:r>
            <a:endParaRPr lang="en-US" altLang="zh-TW" sz="28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5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40" y="783518"/>
            <a:ext cx="8757952" cy="4893647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1:22</a:t>
            </a:r>
          </a:p>
          <a:p>
            <a:r>
              <a:rPr lang="en-US" altLang="zh-TW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22 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活物的头以上有穹苍的形像，看着像可畏的水晶，铺张在活物的头以上</a:t>
            </a:r>
            <a:endParaRPr lang="en-US" altLang="zh-TW" sz="44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22 Spread out above the heads of the living creatures was what looked something like an expanse, sparkling like crystal, and awesome.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3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1874671" y="1150620"/>
            <a:ext cx="8757952" cy="3013197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天开了 ➡️ 要看见神的荣耀
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H</a:t>
            </a:r>
            <a:r>
              <a:rPr lang="en-US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eavens opened </a:t>
            </a:r>
          </a:p>
          <a:p>
            <a:pPr algn="ctr">
              <a:lnSpc>
                <a:spcPct val="150000"/>
              </a:lnSpc>
            </a:pPr>
            <a:r>
              <a:rPr lang="zh-TW" altLang="en-US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➡️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To see God's glory</a:t>
            </a:r>
          </a:p>
        </p:txBody>
      </p:sp>
    </p:spTree>
    <p:extLst>
      <p:ext uri="{BB962C8B-B14F-4D97-AF65-F5344CB8AC3E}">
        <p14:creationId xmlns:p14="http://schemas.microsoft.com/office/powerpoint/2010/main" val="190886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24954" y="295363"/>
            <a:ext cx="8757952" cy="6432530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诗篇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Psalm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8 :3~4</a:t>
            </a: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我观看你指头所造的天，并你所陈设的月亮星宿，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 When I consider your heavens, the work of your fingers, the moon and the stars, which you have set in place,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4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便说，人算什么，你竟顾念他。世人算什么，你竟眷顾他。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4 what is man that you are mindful of him, the son of man that you care for him?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93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40" y="783518"/>
            <a:ext cx="8757952" cy="4708981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1:26~27</a:t>
            </a: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26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在他们头以上的穹苍之上有宝座的形像，仿佛蓝宝石。在宝座形像以上有仿佛人的形状。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26 Above the expanse over their heads was what looked like a throne of </a:t>
            </a:r>
            <a:r>
              <a:rPr lang="en-US" altLang="zh-TW" sz="3600" b="1" dirty="0" err="1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saphire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, and high above on the throne was a figure like that of a man. 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6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40" y="783518"/>
            <a:ext cx="8757952" cy="4401205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27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我见从他腰以上有仿佛光耀的精金，周围都有火的形状，又见从他腰以下有仿佛火的形状，周围也有光辉。</a:t>
            </a:r>
            <a:endParaRPr lang="en-US" altLang="zh-TW" sz="36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27 I saw that from what appeared to be his waist up he looked like glowing metal, as if full of fire, and that from there down he looked like fire; and brilliant light surrounded him.</a:t>
            </a:r>
            <a:endParaRPr lang="zh-TW" altLang="en-US" sz="32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9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40" y="783518"/>
            <a:ext cx="8757952" cy="4832092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1:28 </a:t>
            </a: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28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下雨的日子，云中虹的形状怎样，周围光辉的形状也是怎样。这就是耶和华荣耀的形像。我一看见就俯伏在地，又听见一位说话的声音。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28 Like the appearance of a rainbow in the clouds on a rainy day, so was the radiance around him.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11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53983" y="1407632"/>
            <a:ext cx="8757952" cy="2985433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2:1</a:t>
            </a: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他对我说，人子啊，你站起来，我要和你说话。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 He said to me, “Son of man, stand up on your feet and I will speak to you.” 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67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97526" y="464204"/>
            <a:ext cx="8757952" cy="5016758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西敏小要理问答
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Westminster Shorter Catechism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问题：人活着目的是什么？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Question: What is the purpose of human life?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回答：人活着目的是为荣耀神！并永远享受神！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Answer: The purpose of man‘s life is to glorify God!</a:t>
            </a:r>
            <a:r>
              <a:rPr lang="zh-TW" altLang="en-US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And enjoy God forever! 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2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40" y="1262490"/>
            <a:ext cx="8757952" cy="3539430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歌 林 多 前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 Corinthians 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10:31</a:t>
            </a: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31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所以你们或吃或喝，无论作什么，都要为荣耀神而行。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31 So whether you eat or drink or whatever you do, do it all for the glory of God. 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33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97526" y="464204"/>
            <a:ext cx="8757952" cy="4770537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荣耀三重意义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The three-fold meaning of glory</a:t>
            </a:r>
          </a:p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1. 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荣耀表示 </a:t>
            </a:r>
            <a:r>
              <a:rPr lang="zh-TW" altLang="en-US" sz="54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“有份量”</a:t>
            </a:r>
            <a:endParaRPr lang="en-US" altLang="zh-TW" sz="5400" b="1" dirty="0">
              <a:solidFill>
                <a:srgbClr val="FFC0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Glory means "weight" 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2. 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荣耀表达 </a:t>
            </a:r>
            <a:r>
              <a:rPr lang="zh-TW" altLang="en-US" sz="54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“去衡量”</a:t>
            </a:r>
            <a:endParaRPr lang="en-US" altLang="zh-TW" sz="5400" b="1" dirty="0">
              <a:solidFill>
                <a:srgbClr val="FFC0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Glory expression "to measure"</a:t>
            </a:r>
            <a:endParaRPr lang="zh-TW" altLang="en-US" sz="44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066897" y="1349575"/>
            <a:ext cx="8757952" cy="3416320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赞美</a:t>
            </a:r>
            <a:r>
              <a:rPr lang="zh-CN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ㄧ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神 ：表达人对神的尊崇</a:t>
            </a:r>
            <a:endParaRPr lang="en-US" altLang="zh-TW" sz="44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Doxology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: Expressing Human Reverence for God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4400" b="1" dirty="0" err="1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Doxo</a:t>
            </a:r>
            <a:r>
              <a:rPr lang="en-US" altLang="zh-TW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是从荣耀这词演绎来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4000" b="1" dirty="0" err="1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Doxo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is derived from the word glory</a:t>
            </a:r>
            <a:endParaRPr lang="zh-TW" altLang="en-US" sz="40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39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008840" y="783518"/>
            <a:ext cx="8757952" cy="4401205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Orthodoxy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后半的 </a:t>
            </a:r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doxy</a:t>
            </a: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Suffix doxy = opinion</a:t>
            </a:r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和前 </a:t>
            </a:r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Orth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合起来的意思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Prefix Orth= regular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就是：同样的意见（信仰）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Orthodoxy =the same opinion (Belief)</a:t>
            </a:r>
            <a:endParaRPr lang="zh-TW" altLang="en-US" sz="40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3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571577-EBFD-8E14-BB09-A248257F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4CF0A-769F-7694-145F-24C18C3F4E4F}"/>
              </a:ext>
            </a:extLst>
          </p:cNvPr>
          <p:cNvSpPr txBox="1"/>
          <p:nvPr/>
        </p:nvSpPr>
        <p:spPr>
          <a:xfrm>
            <a:off x="6096000" y="511569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迦巴魯河</a:t>
            </a:r>
            <a:endParaRPr lang="en-US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EB81C71-76CA-75A5-E931-B4AEEF6D6939}"/>
              </a:ext>
            </a:extLst>
          </p:cNvPr>
          <p:cNvSpPr/>
          <p:nvPr/>
        </p:nvSpPr>
        <p:spPr>
          <a:xfrm rot="18882630">
            <a:off x="8107641" y="4684689"/>
            <a:ext cx="950216" cy="223088"/>
          </a:xfrm>
          <a:prstGeom prst="rightArrow">
            <a:avLst>
              <a:gd name="adj1" fmla="val 50000"/>
              <a:gd name="adj2" fmla="val 1289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D2B725-621B-E05B-7618-3CDCAC0F8F33}"/>
              </a:ext>
            </a:extLst>
          </p:cNvPr>
          <p:cNvSpPr/>
          <p:nvPr/>
        </p:nvSpPr>
        <p:spPr>
          <a:xfrm>
            <a:off x="2988859" y="4209516"/>
            <a:ext cx="313899" cy="341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8B382E-32DB-7ECB-3DF2-64F1B2A5B26B}"/>
              </a:ext>
            </a:extLst>
          </p:cNvPr>
          <p:cNvSpPr/>
          <p:nvPr/>
        </p:nvSpPr>
        <p:spPr>
          <a:xfrm>
            <a:off x="8100716" y="3500530"/>
            <a:ext cx="313899" cy="341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5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97526" y="464204"/>
            <a:ext cx="8757952" cy="3908762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荣耀第三重意义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The third meaning of glory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3. 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表達 </a:t>
            </a:r>
            <a:r>
              <a:rPr lang="zh-TW" altLang="en-US" sz="60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“光輝”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（只限用在神身上）</a:t>
            </a:r>
            <a:endParaRPr lang="en-US" altLang="zh-TW" sz="44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Expressing "Brightness" </a:t>
            </a: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(Only for God)</a:t>
            </a:r>
            <a:endParaRPr lang="zh-TW" altLang="en-US" sz="40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7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10440" y="783518"/>
            <a:ext cx="8757952" cy="4832092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1:28 </a:t>
            </a: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28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下雨的日子，云中虹的形状怎样，周围光辉的形状也是怎样。这就是耶和华荣耀的形像。我一看见就俯伏在地，又听见一位说话的声音。</a:t>
            </a:r>
            <a:endParaRPr lang="en-US" altLang="zh-TW" sz="40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28 Like the appearance of a rainbow in the clouds on a rainy day, so was the radiance around him.</a:t>
            </a:r>
            <a:endParaRPr lang="zh-TW" altLang="en-US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56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557142-93D9-FB40-357A-837E8F121A47}"/>
              </a:ext>
            </a:extLst>
          </p:cNvPr>
          <p:cNvSpPr/>
          <p:nvPr/>
        </p:nvSpPr>
        <p:spPr>
          <a:xfrm>
            <a:off x="2307770" y="1591128"/>
            <a:ext cx="7808685" cy="13062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救赎红线： 主的十字架。</a:t>
            </a:r>
          </a:p>
          <a:p>
            <a:pPr algn="ctr"/>
            <a:r>
              <a:rPr lang="en-US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Red Line of Redemption: The Cross of the Lord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669B0-63BC-FB40-8368-895AC398278A}"/>
              </a:ext>
            </a:extLst>
          </p:cNvPr>
          <p:cNvSpPr/>
          <p:nvPr/>
        </p:nvSpPr>
        <p:spPr>
          <a:xfrm>
            <a:off x="2307771" y="3102428"/>
            <a:ext cx="7808685" cy="130628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国度紫线：君王永掌权。</a:t>
            </a:r>
          </a:p>
          <a:p>
            <a:pPr algn="ctr"/>
            <a:r>
              <a:rPr lang="en-US" altLang="zh-TW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Purple Line of Kingdom: The king reigns forever.</a:t>
            </a:r>
            <a:endParaRPr lang="en-US" sz="16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EE650-8224-62DB-D432-F24C540C2570}"/>
              </a:ext>
            </a:extLst>
          </p:cNvPr>
          <p:cNvSpPr/>
          <p:nvPr/>
        </p:nvSpPr>
        <p:spPr>
          <a:xfrm>
            <a:off x="2307770" y="4604656"/>
            <a:ext cx="7808685" cy="17634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荣耀金线：金光灿烂的荣耀永屬神！</a:t>
            </a:r>
          </a:p>
          <a:p>
            <a:pPr algn="ctr"/>
            <a:r>
              <a:rPr lang="en-US" sz="2400" b="1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Golden Line of Glory: The Glory be to God!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72878-587D-2376-078D-A9E976F88F23}"/>
              </a:ext>
            </a:extLst>
          </p:cNvPr>
          <p:cNvSpPr txBox="1"/>
          <p:nvPr/>
        </p:nvSpPr>
        <p:spPr>
          <a:xfrm>
            <a:off x="1833137" y="185785"/>
            <a:ext cx="8757952" cy="1200329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神永恒计划的三路线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  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The Three Lines of God's Eternal Plan</a:t>
            </a:r>
            <a:endParaRPr lang="zh-TW" altLang="en-US" sz="32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11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1515353" y="1964944"/>
            <a:ext cx="8757952" cy="1908215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我们当多作</a:t>
            </a:r>
            <a:r>
              <a:rPr lang="zh-TW" altLang="en-US" sz="54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“荣神益人”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的事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pPr algn="ctr"/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We should do more to</a:t>
            </a:r>
          </a:p>
          <a:p>
            <a:pPr algn="ctr"/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"Honor God and benefit man"</a:t>
            </a:r>
            <a:endParaRPr lang="zh-TW" altLang="en-US" sz="32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26381" y="605353"/>
            <a:ext cx="8757952" cy="5509200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春望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Spring View</a:t>
            </a: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（唐代诗人杜甫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By Du Fu, poet of Tang Dynasty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）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国破山河在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The country is ruined, though mountains and rivers remain.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城春草木深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In the Spring, the grass and trees flourish in the city.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感时花溅泪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feel sad at that moment like flowers shed tears.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恨别鸟惊心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Hating the separation, birds are fearful at heart.</a:t>
            </a:r>
            <a:endParaRPr lang="en-US" altLang="zh-TW" sz="36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1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126381" y="875176"/>
            <a:ext cx="8757952" cy="4832092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烽火连三月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The beacons have burnt continuously for three months.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家书抵万金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A letter from home is worth ten-thousand pieces of gold.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白头搔更短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My white hair is even scarcer from scratching.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浑欲不胜簪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And can barely hold a hairpin.</a:t>
            </a:r>
            <a:endParaRPr lang="en-US" altLang="zh-TW" sz="36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9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081411" y="520511"/>
            <a:ext cx="8757952" cy="5262979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 西 結 書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 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1:1~3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当三十年四月初五日，以西结在迦巴鲁河边被掳的人中，天就开了，得见神的异象。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 In my thirtieth year, in the fourth month on the fifth day, while I was among the exiles by the </a:t>
            </a:r>
            <a:r>
              <a:rPr lang="en-US" altLang="zh-TW" sz="3200" b="1" dirty="0" err="1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Kebar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River, the heavens were opened and I saw visions of God.</a:t>
            </a:r>
            <a:endParaRPr lang="zh-TW" altLang="en-US" sz="32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正是约雅斤王被掳去第五年四月初五日，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 On the fifth of the month—it was the fifth year of the exile of King Jehoiachin— </a:t>
            </a:r>
          </a:p>
        </p:txBody>
      </p:sp>
    </p:spTree>
    <p:extLst>
      <p:ext uri="{BB962C8B-B14F-4D97-AF65-F5344CB8AC3E}">
        <p14:creationId xmlns:p14="http://schemas.microsoft.com/office/powerpoint/2010/main" val="298890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2066421" y="1115019"/>
            <a:ext cx="8757952" cy="3724096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在迦勒底人之地，迦巴鲁河边，耶和华的话特特临到布西的儿子祭司以西结。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耶和华的灵降在他身上。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 the word of the Lord came to Ezekiel the priest, the son of </a:t>
            </a:r>
            <a:r>
              <a:rPr lang="en-US" altLang="zh-TW" sz="3200" b="1" dirty="0" err="1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Buzi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, by the </a:t>
            </a:r>
            <a:r>
              <a:rPr lang="en-US" altLang="zh-TW" sz="3200" b="1" dirty="0" err="1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Kebar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River in the land of the Babylonians. There the hand of the Lord was on him.</a:t>
            </a:r>
            <a:endParaRPr lang="en-US" altLang="zh-TW" sz="3600" b="1" dirty="0">
              <a:solidFill>
                <a:schemeClr val="bg1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5939840" y="643622"/>
            <a:ext cx="4645033" cy="6555641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以西结看到四个异象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 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Ezekiel saw four visions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1.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四个活物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Four living creatures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2.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轮中轮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Wheel in the middle of a wheel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3.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水晶穷苍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Crystal expanse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4.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神荣耀宝座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The Glory of God's Throne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822C-E0D3-54B6-942B-D99553799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2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96CE5-8E40-AAB1-FBF2-1EA0BBE5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66ED7-29F9-2F0A-8DC3-32BDDA640964}"/>
              </a:ext>
            </a:extLst>
          </p:cNvPr>
          <p:cNvSpPr txBox="1"/>
          <p:nvPr/>
        </p:nvSpPr>
        <p:spPr>
          <a:xfrm>
            <a:off x="3876345" y="538691"/>
            <a:ext cx="6107104" cy="5201424"/>
          </a:xfrm>
          <a:prstGeom prst="rect">
            <a:avLst/>
          </a:prstGeom>
          <a:noFill/>
          <a:effectLst>
            <a:glow rad="127000">
              <a:schemeClr val="accent1">
                <a:alpha val="80675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狮子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代表勇猛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Lion represents bravery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48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牛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代表勤劳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Ox represents hard work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48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鹰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代表敏捷高腾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Eagle stands for agility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
</a:t>
            </a:r>
            <a:r>
              <a:rPr lang="zh-TW" altLang="en-US" sz="4800" b="1" dirty="0">
                <a:solidFill>
                  <a:srgbClr val="FFC0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人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代表智慧</a:t>
            </a:r>
            <a:endParaRPr lang="en-US" altLang="zh-TW" sz="3600" b="1" dirty="0">
              <a:solidFill>
                <a:srgbClr val="FFFF00"/>
              </a:solidFill>
              <a:effectLst>
                <a:glow rad="54745">
                  <a:schemeClr val="tx1">
                    <a:lumMod val="95000"/>
                    <a:lumOff val="5000"/>
                    <a:alpha val="93309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Helvetica Neue Condensed" panose="02000503000000020004" pitchFamily="2" charset="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54745">
                    <a:schemeClr val="tx1">
                      <a:lumMod val="95000"/>
                      <a:lumOff val="5000"/>
                      <a:alpha val="93309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Helvetica Neue Condensed" panose="02000503000000020004" pitchFamily="2" charset="0"/>
              </a:rPr>
              <a:t>Man represents intelligence</a:t>
            </a:r>
          </a:p>
        </p:txBody>
      </p:sp>
    </p:spTree>
    <p:extLst>
      <p:ext uri="{BB962C8B-B14F-4D97-AF65-F5344CB8AC3E}">
        <p14:creationId xmlns:p14="http://schemas.microsoft.com/office/powerpoint/2010/main" val="30967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2230</Words>
  <Application>Microsoft Office PowerPoint</Application>
  <PresentationFormat>Widescreen</PresentationFormat>
  <Paragraphs>111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Helvetica Neue</vt:lpstr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Yi-Mei Yen</cp:lastModifiedBy>
  <cp:revision>11</cp:revision>
  <cp:lastPrinted>2022-08-25T15:41:26Z</cp:lastPrinted>
  <dcterms:created xsi:type="dcterms:W3CDTF">2022-08-23T15:48:33Z</dcterms:created>
  <dcterms:modified xsi:type="dcterms:W3CDTF">2022-09-01T19:51:46Z</dcterms:modified>
</cp:coreProperties>
</file>