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661" r:id="rId3"/>
    <p:sldId id="2629" r:id="rId4"/>
    <p:sldId id="2665" r:id="rId5"/>
    <p:sldId id="2666" r:id="rId6"/>
    <p:sldId id="2667" r:id="rId7"/>
    <p:sldId id="2668" r:id="rId8"/>
    <p:sldId id="2669" r:id="rId9"/>
    <p:sldId id="2648" r:id="rId10"/>
    <p:sldId id="2662" r:id="rId11"/>
    <p:sldId id="2663" r:id="rId12"/>
    <p:sldId id="2664" r:id="rId13"/>
    <p:sldId id="2645" r:id="rId14"/>
    <p:sldId id="2670" r:id="rId15"/>
    <p:sldId id="2671" r:id="rId16"/>
    <p:sldId id="2672" r:id="rId17"/>
    <p:sldId id="2674" r:id="rId18"/>
    <p:sldId id="2673" r:id="rId19"/>
    <p:sldId id="2675" r:id="rId20"/>
    <p:sldId id="2676" r:id="rId21"/>
    <p:sldId id="2677" r:id="rId22"/>
    <p:sldId id="2678" r:id="rId23"/>
    <p:sldId id="2679" r:id="rId24"/>
    <p:sldId id="2680" r:id="rId25"/>
    <p:sldId id="2681" r:id="rId26"/>
    <p:sldId id="2682" r:id="rId27"/>
    <p:sldId id="2683" r:id="rId28"/>
    <p:sldId id="2685" r:id="rId29"/>
    <p:sldId id="2686" r:id="rId30"/>
    <p:sldId id="26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5"/>
    <p:restoredTop sz="96327"/>
  </p:normalViewPr>
  <p:slideViewPr>
    <p:cSldViewPr snapToGrid="0" snapToObjects="1">
      <p:cViewPr varScale="1">
        <p:scale>
          <a:sx n="118" d="100"/>
          <a:sy n="118" d="100"/>
        </p:scale>
        <p:origin x="232"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9/8/21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9/8/21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64644" y="848395"/>
            <a:ext cx="940349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2.</a:t>
            </a:r>
            <a:r>
              <a:rPr kumimoji="1" lang="zh-TW" altLang="en-US" sz="5400" b="1" dirty="0">
                <a:solidFill>
                  <a:srgbClr val="FFFF00"/>
                </a:solidFill>
                <a:latin typeface="Yu Gothic UI" panose="020B0500000000000000" pitchFamily="34" charset="-128"/>
                <a:ea typeface="Yu Gothic UI" panose="020B0500000000000000" pitchFamily="34" charset="-128"/>
              </a:rPr>
              <a:t>神因喇合的信心就赦免喇合说谎的罪。</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God forgave her because of her faith.</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9411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64644" y="848395"/>
            <a:ext cx="9403491" cy="406265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3.</a:t>
            </a:r>
            <a:r>
              <a:rPr kumimoji="1" lang="zh-TW" altLang="en-US" sz="5400" b="1" dirty="0">
                <a:solidFill>
                  <a:srgbClr val="FFFF00"/>
                </a:solidFill>
                <a:latin typeface="Yu Gothic UI" panose="020B0500000000000000" pitchFamily="34" charset="-128"/>
                <a:ea typeface="Yu Gothic UI" panose="020B0500000000000000" pitchFamily="34" charset="-128"/>
              </a:rPr>
              <a:t>喇合违背小原则（说谎）。但他持守大原则（保护以色列人）。</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Even though She lied, her action saved the Israelites.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5768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64644" y="848395"/>
            <a:ext cx="940349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4.</a:t>
            </a:r>
            <a:r>
              <a:rPr kumimoji="1" lang="zh-TW" altLang="en-US" sz="5400" b="1" dirty="0">
                <a:solidFill>
                  <a:srgbClr val="FFFF00"/>
                </a:solidFill>
                <a:latin typeface="Yu Gothic UI" panose="020B0500000000000000" pitchFamily="34" charset="-128"/>
                <a:ea typeface="Yu Gothic UI" panose="020B0500000000000000" pitchFamily="34" charset="-128"/>
              </a:rPr>
              <a:t>喇合只是欺骗敌人，这是战争时期常用的（兵不厌诈）。</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She lied to the Enemy – it is a common war-time strategy.</a:t>
            </a:r>
          </a:p>
        </p:txBody>
      </p:sp>
    </p:spTree>
    <p:extLst>
      <p:ext uri="{BB962C8B-B14F-4D97-AF65-F5344CB8AC3E}">
        <p14:creationId xmlns:p14="http://schemas.microsoft.com/office/powerpoint/2010/main" val="333019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8396" y="817988"/>
            <a:ext cx="9403491" cy="461664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正确的解经</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 Most accurate Hermeneutics</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喇合说谎是一个事件一个例证，而不是一个原则。</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Rahab’s lie is an illustration, </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NOT a Principle.</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4314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4254" y="1585317"/>
            <a:ext cx="9403491" cy="249299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圣经要我们的焦点</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集中在他的信心上</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Our focus should be on her Faith.</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4652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2:8~11</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8 </a:t>
            </a:r>
            <a:r>
              <a:rPr kumimoji="1" lang="zh-TW" altLang="en-US" sz="4000" b="1" dirty="0">
                <a:solidFill>
                  <a:srgbClr val="FFC000"/>
                </a:solidFill>
                <a:latin typeface="Yu Gothic UI" panose="020B0500000000000000" pitchFamily="34" charset="-128"/>
                <a:ea typeface="Yu Gothic UI" panose="020B0500000000000000" pitchFamily="34" charset="-128"/>
              </a:rPr>
              <a:t>二 人 还 没 有 躺 卧 ， 女 人 就 上 房 顶 ， 到 他 们 那 里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8 Before the scouts had lain down, she went up to them on the roof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5337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9 </a:t>
            </a:r>
            <a:r>
              <a:rPr kumimoji="1" lang="zh-TW" altLang="en-US" sz="4000" b="1" dirty="0">
                <a:solidFill>
                  <a:srgbClr val="FFC000"/>
                </a:solidFill>
                <a:latin typeface="Yu Gothic UI" panose="020B0500000000000000" pitchFamily="34" charset="-128"/>
                <a:ea typeface="Yu Gothic UI" panose="020B0500000000000000" pitchFamily="34" charset="-128"/>
              </a:rPr>
              <a:t>对 他 们 说 ： 我 知 道 耶 和 华 已 经 把 这 地 赐 给 你 们 ， 并 且 因 你 们 的 缘 故 我 们 都 惊 慌 了 。 这 地 的 一 切 居 民 在 你 们 面 前 心 都 消 化 了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9 “I’m really convinced that the Lord has given you the land,” she said, “because we’re overwhelmed with fear of you. All the other inhabitants of the land are demoralized at your presence,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0797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2848" y="366623"/>
            <a:ext cx="9506691"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10 </a:t>
            </a:r>
            <a:r>
              <a:rPr kumimoji="1" lang="zh-TW" altLang="en-US" sz="4000" b="1" dirty="0">
                <a:solidFill>
                  <a:srgbClr val="FFC000"/>
                </a:solidFill>
                <a:latin typeface="Yu Gothic UI" panose="020B0500000000000000" pitchFamily="34" charset="-128"/>
                <a:ea typeface="Yu Gothic UI" panose="020B0500000000000000" pitchFamily="34" charset="-128"/>
              </a:rPr>
              <a:t>因 为 我 们 听 见 你 们 出 埃 及 的 时 候 ， 耶 和 华 怎 样 在 你 们 前 面 使 红 海 的 水 乾 了 ， 并 且 你 们 怎 样 待 约 但 河 东 的 两 个 亚 摩 利 王 西 宏 和 噩 ， 将 他 们 尽 行 毁 灭 。</a:t>
            </a:r>
          </a:p>
          <a:p>
            <a:pPr>
              <a:tabLst>
                <a:tab pos="1330325" algn="l"/>
              </a:tabLst>
            </a:pPr>
            <a:r>
              <a:rPr kumimoji="1" lang="en-US" altLang="zh-TW" sz="3200" b="1" dirty="0">
                <a:latin typeface="Yu Gothic UI" panose="020B0500000000000000" pitchFamily="34" charset="-128"/>
                <a:ea typeface="Yu Gothic UI" panose="020B0500000000000000" pitchFamily="34" charset="-128"/>
              </a:rPr>
              <a:t>10 because we heard how the Lord dried up the water of the Reed[e] Sea right in front of you as you were coming out of Egypt, and what you did to the two kings of the Amorites who were on the other side of the Jordan River—to </a:t>
            </a:r>
            <a:r>
              <a:rPr kumimoji="1" lang="en-US" altLang="zh-TW" sz="3200" b="1" dirty="0" err="1">
                <a:latin typeface="Yu Gothic UI" panose="020B0500000000000000" pitchFamily="34" charset="-128"/>
                <a:ea typeface="Yu Gothic UI" panose="020B0500000000000000" pitchFamily="34" charset="-128"/>
              </a:rPr>
              <a:t>Sihon</a:t>
            </a:r>
            <a:r>
              <a:rPr kumimoji="1" lang="en-US" altLang="zh-TW" sz="3200" b="1" dirty="0">
                <a:latin typeface="Yu Gothic UI" panose="020B0500000000000000" pitchFamily="34" charset="-128"/>
                <a:ea typeface="Yu Gothic UI" panose="020B0500000000000000" pitchFamily="34" charset="-128"/>
              </a:rPr>
              <a:t> and </a:t>
            </a:r>
            <a:r>
              <a:rPr kumimoji="1" lang="en-US" altLang="zh-TW" sz="3200" b="1" dirty="0" err="1">
                <a:latin typeface="Yu Gothic UI" panose="020B0500000000000000" pitchFamily="34" charset="-128"/>
                <a:ea typeface="Yu Gothic UI" panose="020B0500000000000000" pitchFamily="34" charset="-128"/>
              </a:rPr>
              <a:t>Og</a:t>
            </a:r>
            <a:r>
              <a:rPr kumimoji="1" lang="en-US" altLang="zh-TW" sz="3200" b="1" dirty="0">
                <a:latin typeface="Yu Gothic UI" panose="020B0500000000000000" pitchFamily="34" charset="-128"/>
                <a:ea typeface="Yu Gothic UI" panose="020B0500000000000000" pitchFamily="34" charset="-128"/>
              </a:rPr>
              <a:t>—whom you completely destroyed.</a:t>
            </a:r>
            <a:endParaRPr kumimoji="1" lang="zh-TW" altLang="en-US"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1463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11 </a:t>
            </a:r>
            <a:r>
              <a:rPr kumimoji="1" lang="zh-TW" altLang="en-US" sz="4000" b="1" dirty="0">
                <a:solidFill>
                  <a:srgbClr val="FFC000"/>
                </a:solidFill>
                <a:latin typeface="Yu Gothic UI" panose="020B0500000000000000" pitchFamily="34" charset="-128"/>
                <a:ea typeface="Yu Gothic UI" panose="020B0500000000000000" pitchFamily="34" charset="-128"/>
              </a:rPr>
              <a:t>我 们 一 听 见 这 些 事 ， 心 就 消 化 了 。 因 你 们 的 缘 故 ， 并 无 一 人 有 胆 气 。 耶 和 华 ─ 你 们 的 神 本 是 上 天 下 地 的 神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11 When we heard these reports, we all became terrified and discouraged because of you, for the Lord your God is God in heaven above and on the earth beneath.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568027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12 </a:t>
            </a:r>
            <a:r>
              <a:rPr kumimoji="1" lang="zh-TW" altLang="en-US" sz="4000" b="1" dirty="0">
                <a:solidFill>
                  <a:srgbClr val="FFC000"/>
                </a:solidFill>
                <a:latin typeface="Yu Gothic UI" panose="020B0500000000000000" pitchFamily="34" charset="-128"/>
                <a:ea typeface="Yu Gothic UI" panose="020B0500000000000000" pitchFamily="34" charset="-128"/>
              </a:rPr>
              <a:t>现 在 我 既 是 恩 待 你 们 ， 求 你 们 指 着 耶 和 华 向 我 起 誓 ， 也 要 恩 待 我 父 家 ， 并 给 我 一 个 实 在 的 证 据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12 Now therefore, since I’ve treated you so kindly, please swear in the name of the Lord that you’ll also be kind[k] to my father’s household by giving me this sure sign:</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6425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0BC0CCE5-29D1-9A4A-BC87-1CEEE1E43F4B}"/>
              </a:ext>
            </a:extLst>
          </p:cNvPr>
          <p:cNvPicPr>
            <a:picLocks noChangeAspect="1"/>
          </p:cNvPicPr>
          <p:nvPr/>
        </p:nvPicPr>
        <p:blipFill rotWithShape="1">
          <a:blip r:embed="rId2"/>
          <a:srcRect b="6256"/>
          <a:stretch/>
        </p:blipFill>
        <p:spPr>
          <a:xfrm>
            <a:off x="33846" y="-1"/>
            <a:ext cx="12158153" cy="6858001"/>
          </a:xfrm>
          <a:prstGeom prst="rect">
            <a:avLst/>
          </a:prstGeom>
        </p:spPr>
      </p:pic>
      <p:sp>
        <p:nvSpPr>
          <p:cNvPr id="6" name="文字方塊 6">
            <a:extLst>
              <a:ext uri="{FF2B5EF4-FFF2-40B4-BE49-F238E27FC236}">
                <a16:creationId xmlns:a16="http://schemas.microsoft.com/office/drawing/2014/main" id="{7FB2DC64-171C-F34E-9151-19F6E08A8FB9}"/>
              </a:ext>
            </a:extLst>
          </p:cNvPr>
          <p:cNvSpPr txBox="1"/>
          <p:nvPr/>
        </p:nvSpPr>
        <p:spPr>
          <a:xfrm>
            <a:off x="4700759" y="5352940"/>
            <a:ext cx="2549228" cy="830997"/>
          </a:xfrm>
          <a:prstGeom prst="rect">
            <a:avLst/>
          </a:prstGeom>
          <a:noFill/>
          <a:effectLst>
            <a:glow>
              <a:srgbClr val="790C00"/>
            </a:glow>
          </a:effectLst>
        </p:spPr>
        <p:txBody>
          <a:bodyPr wrap="square" rtlCol="0">
            <a:spAutoFit/>
          </a:bodyPr>
          <a:lstStyle/>
          <a:p>
            <a:pPr algn="ctr"/>
            <a:r>
              <a:rPr lang="zh-TW" altLang="en-US" sz="2400" b="1" dirty="0">
                <a:latin typeface="Yu Gothic UI" panose="020B0500000000000000" pitchFamily="34" charset="-128"/>
                <a:ea typeface="Yu Gothic UI" panose="020B0500000000000000" pitchFamily="34" charset="-128"/>
              </a:rPr>
              <a:t>房正豪牧師</a:t>
            </a:r>
            <a:endParaRPr lang="en-US" altLang="zh-TW" sz="2400" b="1" dirty="0">
              <a:latin typeface="Yu Gothic UI" panose="020B0500000000000000" pitchFamily="34" charset="-128"/>
              <a:ea typeface="Yu Gothic UI" panose="020B0500000000000000" pitchFamily="34" charset="-128"/>
            </a:endParaRPr>
          </a:p>
          <a:p>
            <a:pPr algn="ctr"/>
            <a:r>
              <a:rPr lang="en-US" altLang="zh-TW" sz="2400" b="1" dirty="0">
                <a:latin typeface="Yu Gothic UI" panose="020B0500000000000000" pitchFamily="34" charset="-128"/>
                <a:ea typeface="Yu Gothic UI" panose="020B0500000000000000" pitchFamily="34" charset="-128"/>
              </a:rPr>
              <a:t>Rev. Steven Fang</a:t>
            </a:r>
            <a:endParaRPr kumimoji="1" lang="zh-TW" altLang="en-US" sz="2800" b="1"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8899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13 </a:t>
            </a:r>
            <a:r>
              <a:rPr kumimoji="1" lang="zh-TW" altLang="en-US" sz="4000" b="1" dirty="0">
                <a:solidFill>
                  <a:srgbClr val="FFC000"/>
                </a:solidFill>
                <a:latin typeface="Yu Gothic UI" panose="020B0500000000000000" pitchFamily="34" charset="-128"/>
                <a:ea typeface="Yu Gothic UI" panose="020B0500000000000000" pitchFamily="34" charset="-128"/>
              </a:rPr>
              <a:t>要 救 活 我 的 父 母 、 弟 兄 、 姊 妹 ， 和 一 切 属 他 们 的 ， 拯 救 我 们 性 命 不 死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13 Spare my father, my mother, and my brothers and sisters, along with everyone who belongs with them so we won’t be killed.”</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2621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2:16</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16 </a:t>
            </a:r>
            <a:r>
              <a:rPr kumimoji="1" lang="zh-TW" altLang="en-US" sz="4000" b="1" dirty="0">
                <a:solidFill>
                  <a:srgbClr val="FFC000"/>
                </a:solidFill>
                <a:latin typeface="Yu Gothic UI" panose="020B0500000000000000" pitchFamily="34" charset="-128"/>
                <a:ea typeface="Yu Gothic UI" panose="020B0500000000000000" pitchFamily="34" charset="-128"/>
              </a:rPr>
              <a:t>他 对 他 们 说 ： 你 们 且 往 山 上 去 ， 恐 怕 追 赶 的 人 碰 见 你 们 ； 要 在 那 里 隐 藏 三 天 ， 等 追 赶 的 人 回 来 ， 然 後 才 可 以 走 你 们 的 路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16 She told them, “Go out to the hill country, so the search party won’t find you, and hide for three days. After that, you may go on your own way.”</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7689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2:23-24</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22 </a:t>
            </a:r>
            <a:r>
              <a:rPr kumimoji="1" lang="zh-TW" altLang="en-US" sz="4000" b="1" dirty="0">
                <a:solidFill>
                  <a:srgbClr val="FFC000"/>
                </a:solidFill>
                <a:latin typeface="Yu Gothic UI" panose="020B0500000000000000" pitchFamily="34" charset="-128"/>
                <a:ea typeface="Yu Gothic UI" panose="020B0500000000000000" pitchFamily="34" charset="-128"/>
              </a:rPr>
              <a:t>二 人 到 山 上 ， 在 那 里 住 了 三 天 ， 等 着 追 赶 的 人 回 去 了 。 追 赶 的 人 一 路 找 他 们 ， 却 找 不 着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22 The scouts left for the hill country and remained there for three days until the search party returned. The search party searched the entire road, but was unable to find them.</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3496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23 </a:t>
            </a:r>
            <a:r>
              <a:rPr kumimoji="1" lang="zh-TW" altLang="en-US" sz="4000" b="1" dirty="0">
                <a:solidFill>
                  <a:srgbClr val="FFC000"/>
                </a:solidFill>
                <a:latin typeface="Yu Gothic UI" panose="020B0500000000000000" pitchFamily="34" charset="-128"/>
                <a:ea typeface="Yu Gothic UI" panose="020B0500000000000000" pitchFamily="34" charset="-128"/>
              </a:rPr>
              <a:t>二 人 就 下 山 回 来 ， 过 了 河 ， 到 嫩 的 儿 子 约 书 亚 那 里 ， 向 他 述 说 所 遭 遇 的 一 切 事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23 Later, the two men returned from the hill country, crossed over the Jordan River, approached Nun’s son Joshua, and told him everything that had happened to them.</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7194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24 </a:t>
            </a:r>
            <a:r>
              <a:rPr kumimoji="1" lang="zh-TW" altLang="en-US" sz="4000" b="1" dirty="0">
                <a:solidFill>
                  <a:srgbClr val="FFC000"/>
                </a:solidFill>
                <a:latin typeface="Yu Gothic UI" panose="020B0500000000000000" pitchFamily="34" charset="-128"/>
                <a:ea typeface="Yu Gothic UI" panose="020B0500000000000000" pitchFamily="34" charset="-128"/>
              </a:rPr>
              <a:t>又 对 约 书 亚 说 ： 耶 和 华 果 然 将 那 全 地 交 在 我 们 手 中 ； 那 地 的 一 切 居 民 在 我 们 面 前 心 都 消 化 了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24 They reported to Joshua, “The Lord really has given the entire land into our control. The inhabitants of the land have melted away right in front of us!”</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411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4254" y="1585317"/>
            <a:ext cx="9403491" cy="22775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神使耶利哥城的人心里害怕！</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God has set a great fear </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on the people of Jericho.</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38810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5494" y="467070"/>
            <a:ext cx="9801012"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馬 太 福 音</a:t>
            </a: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Matthew </a:t>
            </a:r>
            <a:r>
              <a:rPr kumimoji="1" lang="zh-TW" altLang="en-US"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solidFill>
                  <a:srgbClr val="FFC000"/>
                </a:solidFill>
                <a:latin typeface="Yu Gothic UI" panose="020B0500000000000000" pitchFamily="34" charset="-128"/>
                <a:ea typeface="Yu Gothic UI" panose="020B0500000000000000" pitchFamily="34" charset="-128"/>
              </a:rPr>
              <a:t>8:10</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10 </a:t>
            </a:r>
            <a:r>
              <a:rPr kumimoji="1" lang="zh-TW" altLang="en-US" sz="4000" b="1" dirty="0">
                <a:solidFill>
                  <a:srgbClr val="FFC000"/>
                </a:solidFill>
                <a:latin typeface="Yu Gothic UI" panose="020B0500000000000000" pitchFamily="34" charset="-128"/>
                <a:ea typeface="Yu Gothic UI" panose="020B0500000000000000" pitchFamily="34" charset="-128"/>
              </a:rPr>
              <a:t>耶 稣 听 见 就 希 奇 ， 对 跟 从 的 人 说 ： 我 实 在 告 诉 你 们 ， 这 麽 大 的 信 心 ， 就 是 在 以 色 列 中 ， 我 也 没 有 遇 见 过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10 When Jesus heard this, he was amazed and told those who were following him, “I tell all of you with certainty, not even[o] in Israel have I found this kind of faith!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40671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5494" y="467070"/>
            <a:ext cx="9801012"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翰 一 書 </a:t>
            </a:r>
            <a:r>
              <a:rPr kumimoji="1" lang="en-US" altLang="zh-TW" sz="4000" b="1" dirty="0">
                <a:latin typeface="Yu Gothic UI" panose="020B0500000000000000" pitchFamily="34" charset="-128"/>
                <a:ea typeface="Yu Gothic UI" panose="020B0500000000000000" pitchFamily="34" charset="-128"/>
              </a:rPr>
              <a:t>1 John </a:t>
            </a:r>
            <a:r>
              <a:rPr kumimoji="1" lang="en-US" altLang="zh-TW" sz="4000" b="1" dirty="0">
                <a:solidFill>
                  <a:srgbClr val="FFC000"/>
                </a:solidFill>
                <a:latin typeface="Yu Gothic UI" panose="020B0500000000000000" pitchFamily="34" charset="-128"/>
                <a:ea typeface="Yu Gothic UI" panose="020B0500000000000000" pitchFamily="34" charset="-128"/>
              </a:rPr>
              <a:t>5:4</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因 为 凡 从 神 生 的 ， 就 胜 过 世 界 ； 使 我 们 胜 了 世 界 的 ， 就 是 我 们 的 信 心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4 because everyone who is born from God has overcome the world. Our faith is the victory that overcomes the world.</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1355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dark&#10;&#10;Description automatically generated">
            <a:extLst>
              <a:ext uri="{FF2B5EF4-FFF2-40B4-BE49-F238E27FC236}">
                <a16:creationId xmlns:a16="http://schemas.microsoft.com/office/drawing/2014/main" id="{6CDEC800-9922-D74E-AE57-E244E187B43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t="13770"/>
          <a:stretch/>
        </p:blipFill>
        <p:spPr>
          <a:xfrm>
            <a:off x="0" y="0"/>
            <a:ext cx="12192000" cy="6858000"/>
          </a:xfrm>
          <a:prstGeom prst="rect">
            <a:avLst/>
          </a:prstGeom>
        </p:spPr>
      </p:pic>
      <p:sp>
        <p:nvSpPr>
          <p:cNvPr id="7" name="文字方塊 5">
            <a:extLst>
              <a:ext uri="{FF2B5EF4-FFF2-40B4-BE49-F238E27FC236}">
                <a16:creationId xmlns:a16="http://schemas.microsoft.com/office/drawing/2014/main" id="{596CACC8-1C8B-084A-9AC8-8100E33D2077}"/>
              </a:ext>
            </a:extLst>
          </p:cNvPr>
          <p:cNvSpPr txBox="1"/>
          <p:nvPr/>
        </p:nvSpPr>
        <p:spPr>
          <a:xfrm>
            <a:off x="1769398" y="589366"/>
            <a:ext cx="8849675" cy="59708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0000"/>
                </a:solidFill>
                <a:latin typeface="Yu Gothic UI" panose="020B0500000000000000" pitchFamily="34" charset="-128"/>
                <a:ea typeface="Yu Gothic UI" panose="020B0500000000000000" pitchFamily="34" charset="-128"/>
              </a:rPr>
              <a:t>喇合的表现</a:t>
            </a:r>
            <a:endParaRPr kumimoji="1" lang="en-US" altLang="zh-TW" sz="5400" b="1" dirty="0">
              <a:solidFill>
                <a:srgbClr val="FF0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Rahab’s Behavior</a:t>
            </a:r>
            <a:endParaRPr kumimoji="1" lang="zh-TW" altLang="en-US" sz="4000" b="1" dirty="0">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1.</a:t>
            </a:r>
            <a:r>
              <a:rPr kumimoji="1" lang="zh-TW" altLang="en-US" sz="4800" b="1" dirty="0">
                <a:solidFill>
                  <a:srgbClr val="FFFF00"/>
                </a:solidFill>
                <a:latin typeface="Yu Gothic UI" panose="020B0500000000000000" pitchFamily="34" charset="-128"/>
                <a:ea typeface="Yu Gothic UI" panose="020B0500000000000000" pitchFamily="34" charset="-128"/>
              </a:rPr>
              <a:t>他选择相信耶和华独一的真神。</a:t>
            </a:r>
            <a:r>
              <a:rPr kumimoji="1" lang="en-US" altLang="zh-TW" sz="3600" b="1" dirty="0">
                <a:latin typeface="Yu Gothic UI" panose="020B0500000000000000" pitchFamily="34" charset="-128"/>
                <a:ea typeface="Yu Gothic UI" panose="020B0500000000000000" pitchFamily="34" charset="-128"/>
              </a:rPr>
              <a:t>She chose to believe in the One True God.</a:t>
            </a:r>
            <a:endParaRPr kumimoji="1" lang="zh-TW" altLang="en-US" sz="4800" b="1" dirty="0">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2.</a:t>
            </a:r>
            <a:r>
              <a:rPr kumimoji="1" lang="zh-TW" altLang="en-US" sz="4800" b="1" dirty="0">
                <a:solidFill>
                  <a:srgbClr val="FFFF00"/>
                </a:solidFill>
                <a:latin typeface="Yu Gothic UI" panose="020B0500000000000000" pitchFamily="34" charset="-128"/>
                <a:ea typeface="Yu Gothic UI" panose="020B0500000000000000" pitchFamily="34" charset="-128"/>
              </a:rPr>
              <a:t>他顾念父母家人的安全。</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She was worry about her family members.</a:t>
            </a:r>
            <a:endParaRPr kumimoji="1" lang="zh-TW" altLang="en-US" sz="3600" b="1" dirty="0">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3.</a:t>
            </a:r>
            <a:r>
              <a:rPr kumimoji="1" lang="zh-TW" altLang="en-US" sz="4800" b="1" dirty="0">
                <a:solidFill>
                  <a:srgbClr val="FFFF00"/>
                </a:solidFill>
                <a:latin typeface="Yu Gothic UI" panose="020B0500000000000000" pitchFamily="34" charset="-128"/>
                <a:ea typeface="Yu Gothic UI" panose="020B0500000000000000" pitchFamily="34" charset="-128"/>
              </a:rPr>
              <a:t>他有智慧处理事情。</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She possessed Wisdom to handle all Situations.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8171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5494" y="771870"/>
            <a:ext cx="9801012"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馬 太 福 音 </a:t>
            </a:r>
            <a:r>
              <a:rPr kumimoji="1" lang="en-US" altLang="zh-TW" sz="4000" b="1" dirty="0">
                <a:latin typeface="Yu Gothic UI" panose="020B0500000000000000" pitchFamily="34" charset="-128"/>
                <a:ea typeface="Yu Gothic UI" panose="020B0500000000000000" pitchFamily="34" charset="-128"/>
              </a:rPr>
              <a:t>Matthew</a:t>
            </a:r>
            <a:r>
              <a:rPr kumimoji="1" lang="en-US" altLang="zh-TW" sz="4000" b="1" dirty="0">
                <a:solidFill>
                  <a:srgbClr val="FFC000"/>
                </a:solidFill>
                <a:latin typeface="Yu Gothic UI" panose="020B0500000000000000" pitchFamily="34" charset="-128"/>
                <a:ea typeface="Yu Gothic UI" panose="020B0500000000000000" pitchFamily="34" charset="-128"/>
              </a:rPr>
              <a:t> 1:5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5 </a:t>
            </a:r>
            <a:r>
              <a:rPr kumimoji="1" lang="zh-TW" altLang="en-US" sz="4000" b="1" dirty="0">
                <a:solidFill>
                  <a:srgbClr val="FFC000"/>
                </a:solidFill>
                <a:latin typeface="Yu Gothic UI" panose="020B0500000000000000" pitchFamily="34" charset="-128"/>
                <a:ea typeface="Yu Gothic UI" panose="020B0500000000000000" pitchFamily="34" charset="-128"/>
              </a:rPr>
              <a:t>撒 门 从 喇 合 氏 生 波 阿 斯 ； 波 阿 斯 从 路 得 氏 生 俄 备 得 ； 俄 备 得 生 耶 西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 5 Salmon fathered Boaz by Rahab, Boaz fathered Obed by Ruth, Obed fathered Jesse,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23315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11568" y="1505396"/>
            <a:ext cx="9403491" cy="38472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为什么探子要进入妓女的家里？</a:t>
            </a:r>
            <a:r>
              <a:rPr kumimoji="1" lang="en-US" altLang="zh-TW" sz="4400" b="1" dirty="0">
                <a:latin typeface="Yu Gothic UI" panose="020B0500000000000000" pitchFamily="34" charset="-128"/>
                <a:ea typeface="Yu Gothic UI" panose="020B0500000000000000" pitchFamily="34" charset="-128"/>
              </a:rPr>
              <a:t>Why did the Spies enter the home of a Prostitute?</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因为容易掩护身份。</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It is a good Cover-Up for them.</a:t>
            </a:r>
          </a:p>
        </p:txBody>
      </p:sp>
    </p:spTree>
    <p:extLst>
      <p:ext uri="{BB962C8B-B14F-4D97-AF65-F5344CB8AC3E}">
        <p14:creationId xmlns:p14="http://schemas.microsoft.com/office/powerpoint/2010/main" val="3537852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5494" y="771870"/>
            <a:ext cx="9801012"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希 伯 來 書</a:t>
            </a:r>
            <a:r>
              <a:rPr kumimoji="1" lang="en-US" altLang="zh-TW"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Hebrews</a:t>
            </a:r>
            <a:r>
              <a:rPr kumimoji="1" lang="zh-TW" altLang="en-US" sz="40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solidFill>
                  <a:srgbClr val="FFC000"/>
                </a:solidFill>
                <a:latin typeface="Yu Gothic UI" panose="020B0500000000000000" pitchFamily="34" charset="-128"/>
                <a:ea typeface="Yu Gothic UI" panose="020B0500000000000000" pitchFamily="34" charset="-128"/>
              </a:rPr>
              <a:t>11:31</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31 </a:t>
            </a:r>
            <a:r>
              <a:rPr kumimoji="1" lang="zh-TW" altLang="en-US" sz="4000" b="1" dirty="0">
                <a:solidFill>
                  <a:srgbClr val="FFC000"/>
                </a:solidFill>
                <a:latin typeface="Yu Gothic UI" panose="020B0500000000000000" pitchFamily="34" charset="-128"/>
                <a:ea typeface="Yu Gothic UI" panose="020B0500000000000000" pitchFamily="34" charset="-128"/>
              </a:rPr>
              <a:t>妓 女 喇 合 因 着 信 ， 曾 和 和 平 平 的 接 待 探 子 ， 就 不 与 那 些 不 顺 从 的 人 一 同 灭 亡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31 By faith Rahab the prostitute did not die with those who were disobedient, because she had welcomed the spies with a greeting of peace.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1527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2:3~7</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 </a:t>
            </a:r>
            <a:r>
              <a:rPr kumimoji="1" lang="zh-TW" altLang="en-US" sz="4000" b="1" dirty="0">
                <a:solidFill>
                  <a:srgbClr val="FFC000"/>
                </a:solidFill>
                <a:latin typeface="Yu Gothic UI" panose="020B0500000000000000" pitchFamily="34" charset="-128"/>
                <a:ea typeface="Yu Gothic UI" panose="020B0500000000000000" pitchFamily="34" charset="-128"/>
              </a:rPr>
              <a:t>耶 利 哥 王 打 发 人 去 见 喇 合 说 ： 那 来 到 你 这 里 、 进 了 你 家 的 人 要 交 出 来 ， 因 为 他 们 来 窥 探 全 地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3 So the king of Jericho sent for Rahab and ordered her, “Bring out the men who came to visit you and lodged in your house, because they’ve come to scout out the entire land.”</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137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女 人 将 二 人 隐 藏 ， 就 回 答 说 ： 那 人 果 然 到 我 这 里 来 ； 他 们 是 那 里 来 的 我 却 不 知 道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4 Now the woman had taken the two men and hid them. So she replied, “The men really did come to me, but I didn’t know from where they came.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9013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5 </a:t>
            </a:r>
            <a:r>
              <a:rPr kumimoji="1" lang="zh-TW" altLang="en-US" sz="4000" b="1" dirty="0">
                <a:solidFill>
                  <a:srgbClr val="FFC000"/>
                </a:solidFill>
                <a:latin typeface="Yu Gothic UI" panose="020B0500000000000000" pitchFamily="34" charset="-128"/>
                <a:ea typeface="Yu Gothic UI" panose="020B0500000000000000" pitchFamily="34" charset="-128"/>
              </a:rPr>
              <a:t>天 黑 、 要 关 城 门 的 时 候 ， 他 们 出 去 了 ， 往 那 里 去 我 却 不 知 道 。 你 们 快 快 的 去 追 赶 ， 就 必 追 上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5 At dusk, when it was time to close the city gates, the men left. I don’t know where the men went. Go after them quickly, and you might overtake them.”</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953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82606" y="957400"/>
            <a:ext cx="950669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6 </a:t>
            </a:r>
            <a:r>
              <a:rPr kumimoji="1" lang="zh-TW" altLang="en-US" sz="4000" b="1" dirty="0">
                <a:solidFill>
                  <a:srgbClr val="FFC000"/>
                </a:solidFill>
                <a:latin typeface="Yu Gothic UI" panose="020B0500000000000000" pitchFamily="34" charset="-128"/>
                <a:ea typeface="Yu Gothic UI" panose="020B0500000000000000" pitchFamily="34" charset="-128"/>
              </a:rPr>
              <a:t>（ 先 是 女 人 领 二 人 上 了 房 顶 ， 将 他 们 藏 在 那 里 所 摆 的 麻 中 。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6 But she had taken them up to the roof and had hidden them among stalks of flax that she had laid out in order on the roof. </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3502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82606" y="957400"/>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7 </a:t>
            </a:r>
            <a:r>
              <a:rPr kumimoji="1" lang="zh-TW" altLang="en-US" sz="4000" b="1" dirty="0">
                <a:solidFill>
                  <a:srgbClr val="FFC000"/>
                </a:solidFill>
                <a:latin typeface="Yu Gothic UI" panose="020B0500000000000000" pitchFamily="34" charset="-128"/>
                <a:ea typeface="Yu Gothic UI" panose="020B0500000000000000" pitchFamily="34" charset="-128"/>
              </a:rPr>
              <a:t>那 些 人 就 往 约 但 河 的 渡 口 追 赶 他 们 去 了 。 追 赶 他 们 的 人 一 出 去 ， 城 门 就 关 了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 7 So the men pursued them along the road that leads to the fords of the Jordan River. As soon as the search party had left, they shut the city gate after them.</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6115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0804" y="1120676"/>
            <a:ext cx="9403491" cy="461664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对于喇合说谎，有四种看法</a:t>
            </a:r>
            <a:r>
              <a:rPr kumimoji="1" lang="en-US" altLang="zh-TW" sz="4400" b="1" dirty="0">
                <a:latin typeface="Yu Gothic UI" panose="020B0500000000000000" pitchFamily="34" charset="-128"/>
                <a:ea typeface="Yu Gothic UI" panose="020B0500000000000000" pitchFamily="34" charset="-128"/>
              </a:rPr>
              <a:t>Four Interpretations of Rahab’s Lie</a:t>
            </a: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1.</a:t>
            </a:r>
            <a:r>
              <a:rPr kumimoji="1" lang="zh-TW" altLang="en-US" sz="5400" b="1" dirty="0">
                <a:solidFill>
                  <a:srgbClr val="FFFF00"/>
                </a:solidFill>
                <a:latin typeface="Yu Gothic UI" panose="020B0500000000000000" pitchFamily="34" charset="-128"/>
                <a:ea typeface="Yu Gothic UI" panose="020B0500000000000000" pitchFamily="34" charset="-128"/>
              </a:rPr>
              <a:t>喇合不是以色列人，所以不能用神的律法来判定她。</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She is not an Israelite, therefore we cannot enforce God’s Law on her.</a:t>
            </a:r>
            <a:endParaRPr kumimoji="1" lang="en-US" altLang="zh-TW" sz="5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64816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3378</TotalTime>
  <Words>1828</Words>
  <Application>Microsoft Macintosh PowerPoint</Application>
  <PresentationFormat>Widescreen</PresentationFormat>
  <Paragraphs>88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293</cp:revision>
  <cp:lastPrinted>2021-09-08T14:19:52Z</cp:lastPrinted>
  <dcterms:created xsi:type="dcterms:W3CDTF">2021-01-06T18:08:20Z</dcterms:created>
  <dcterms:modified xsi:type="dcterms:W3CDTF">2021-09-08T14:31:29Z</dcterms:modified>
</cp:coreProperties>
</file>