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1714" r:id="rId2"/>
    <p:sldId id="1601" r:id="rId3"/>
    <p:sldId id="1698" r:id="rId4"/>
    <p:sldId id="1719" r:id="rId5"/>
    <p:sldId id="1721" r:id="rId6"/>
    <p:sldId id="1720" r:id="rId7"/>
    <p:sldId id="1722" r:id="rId8"/>
    <p:sldId id="1723" r:id="rId9"/>
    <p:sldId id="1724" r:id="rId10"/>
    <p:sldId id="1725" r:id="rId11"/>
    <p:sldId id="1726" r:id="rId12"/>
    <p:sldId id="1727" r:id="rId13"/>
    <p:sldId id="1728" r:id="rId14"/>
    <p:sldId id="1729" r:id="rId15"/>
    <p:sldId id="1733" r:id="rId16"/>
    <p:sldId id="1739" r:id="rId17"/>
    <p:sldId id="1740" r:id="rId18"/>
    <p:sldId id="1730" r:id="rId19"/>
    <p:sldId id="1731" r:id="rId20"/>
    <p:sldId id="1732" r:id="rId21"/>
    <p:sldId id="1734" r:id="rId22"/>
    <p:sldId id="1741" r:id="rId23"/>
    <p:sldId id="1735" r:id="rId24"/>
    <p:sldId id="1736" r:id="rId25"/>
    <p:sldId id="1737" r:id="rId26"/>
    <p:sldId id="173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0C00"/>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27"/>
    <p:restoredTop sz="96327"/>
  </p:normalViewPr>
  <p:slideViewPr>
    <p:cSldViewPr snapToGrid="0" snapToObjects="1">
      <p:cViewPr varScale="1">
        <p:scale>
          <a:sx n="124" d="100"/>
          <a:sy n="124" d="100"/>
        </p:scale>
        <p:origin x="2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a:pPr/>
              <a:t>9/23/20</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a:pPr/>
              <a:t>9/23/20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
        <p:nvSpPr>
          <p:cNvPr id="8" name="Title 1"/>
          <p:cNvSpPr>
            <a:spLocks noGrp="1"/>
          </p:cNvSpPr>
          <p:nvPr>
            <p:ph type="title"/>
          </p:nvPr>
        </p:nvSpPr>
        <p:spPr>
          <a:xfrm>
            <a:off x="685801" y="609600"/>
            <a:ext cx="10131425" cy="1456267"/>
          </a:xfrm>
        </p:spPr>
        <p:txBody>
          <a:bodyPr/>
          <a:lstStyle/>
          <a:p>
            <a:r>
              <a:rPr lang="zh-TW" altLang="en-US"/>
              <a:t>按一下以編輯母片標題樣式</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9/23/20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9/23/20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9/23/20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a:pPr/>
              <a:t>9/23/20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a:pPr/>
              <a:t>9/23/20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a:pPr/>
              <a:t>9/23/20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a:pPr/>
              <a:t>9/23/20</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書, 相片, 女性 的圖片&#10;&#10;自動產生的描述">
            <a:extLst>
              <a:ext uri="{FF2B5EF4-FFF2-40B4-BE49-F238E27FC236}">
                <a16:creationId xmlns:a16="http://schemas.microsoft.com/office/drawing/2014/main" id="{A000F629-68C3-8C41-A847-CE0CDEA9A866}"/>
              </a:ext>
            </a:extLst>
          </p:cNvPr>
          <p:cNvPicPr>
            <a:picLocks noChangeAspect="1"/>
          </p:cNvPicPr>
          <p:nvPr/>
        </p:nvPicPr>
        <p:blipFill>
          <a:blip r:embed="rId2"/>
          <a:stretch>
            <a:fillRect/>
          </a:stretch>
        </p:blipFill>
        <p:spPr>
          <a:xfrm>
            <a:off x="0" y="0"/>
            <a:ext cx="12192000" cy="6858000"/>
          </a:xfrm>
          <a:prstGeom prst="rect">
            <a:avLst/>
          </a:prstGeom>
        </p:spPr>
      </p:pic>
      <p:sp>
        <p:nvSpPr>
          <p:cNvPr id="6" name="文字方塊 5">
            <a:extLst>
              <a:ext uri="{FF2B5EF4-FFF2-40B4-BE49-F238E27FC236}">
                <a16:creationId xmlns:a16="http://schemas.microsoft.com/office/drawing/2014/main" id="{00B9B072-9A00-6949-AAC4-C9DC170DC642}"/>
              </a:ext>
            </a:extLst>
          </p:cNvPr>
          <p:cNvSpPr txBox="1"/>
          <p:nvPr/>
        </p:nvSpPr>
        <p:spPr>
          <a:xfrm>
            <a:off x="4804831" y="3136612"/>
            <a:ext cx="2236510" cy="584775"/>
          </a:xfrm>
          <a:prstGeom prst="rect">
            <a:avLst/>
          </a:prstGeom>
          <a:noFill/>
        </p:spPr>
        <p:txBody>
          <a:bodyPr wrap="none" rtlCol="0">
            <a:spAutoFit/>
          </a:bodyPr>
          <a:lstStyle/>
          <a:p>
            <a:r>
              <a:rPr kumimoji="1" lang="zh-TW" altLang="en-US" sz="3200" dirty="0">
                <a:latin typeface="Heiti SC Medium" pitchFamily="2" charset="-128"/>
                <a:ea typeface="Heiti SC Medium" pitchFamily="2" charset="-128"/>
              </a:rPr>
              <a:t>房正豪牧师</a:t>
            </a:r>
          </a:p>
        </p:txBody>
      </p:sp>
    </p:spTree>
    <p:extLst>
      <p:ext uri="{BB962C8B-B14F-4D97-AF65-F5344CB8AC3E}">
        <p14:creationId xmlns:p14="http://schemas.microsoft.com/office/powerpoint/2010/main" val="500854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75537" y="428178"/>
            <a:ext cx="10028768" cy="600164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latin typeface="Microsoft YaHei UI Light" panose="020B0502040204020203" pitchFamily="34" charset="-122"/>
                <a:ea typeface="Microsoft YaHei UI Light" panose="020B0502040204020203" pitchFamily="34" charset="-122"/>
              </a:rPr>
              <a:t>罗马书 </a:t>
            </a:r>
            <a:r>
              <a:rPr kumimoji="1" lang="en" altLang="zh-TW" sz="4800" b="1" dirty="0">
                <a:latin typeface="Microsoft YaHei UI Light" panose="020B0502040204020203" pitchFamily="34" charset="-122"/>
                <a:ea typeface="Microsoft YaHei UI Light" panose="020B0502040204020203" pitchFamily="34" charset="-122"/>
              </a:rPr>
              <a:t>Romans </a:t>
            </a:r>
            <a:r>
              <a:rPr kumimoji="1" lang="en-US" altLang="zh-TW" sz="4800" b="1" dirty="0">
                <a:latin typeface="Microsoft YaHei UI Light" panose="020B0502040204020203" pitchFamily="34" charset="-122"/>
                <a:ea typeface="Microsoft YaHei UI Light" panose="020B0502040204020203" pitchFamily="34" charset="-122"/>
              </a:rPr>
              <a:t>5:16-18</a:t>
            </a:r>
          </a:p>
          <a:p>
            <a:r>
              <a:rPr kumimoji="1" lang="zh-TW" altLang="en-US" sz="4400" b="1" dirty="0">
                <a:latin typeface="Microsoft YaHei UI Light" panose="020B0502040204020203" pitchFamily="34" charset="-122"/>
                <a:ea typeface="Microsoft YaHei UI Light" panose="020B0502040204020203" pitchFamily="34" charset="-122"/>
              </a:rPr>
              <a:t> </a:t>
            </a:r>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16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因一人犯罪就定罪，也不如恩赐。原来审判是由一人而定罪，恩赐乃是由许多过犯而称义。 </a:t>
            </a:r>
            <a:endParaRPr kumimoji="1" lang="en-US" altLang="zh-TW" sz="4800" b="1" dirty="0">
              <a:solidFill>
                <a:srgbClr val="FFC000"/>
              </a:solidFill>
              <a:latin typeface="Microsoft YaHei UI Light" panose="020B0502040204020203" pitchFamily="34" charset="-122"/>
              <a:ea typeface="Microsoft YaHei UI Light" panose="020B0502040204020203" pitchFamily="34" charset="-122"/>
            </a:endParaRPr>
          </a:p>
          <a:p>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17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若因一人的过犯，死就因这一人做了王，何况那些受洪恩又蒙所赐之义的，岂不更要因耶稣基督一人在生命中做王吗？</a:t>
            </a:r>
            <a:endParaRPr kumimoji="1" lang="en-US" altLang="zh-TW" sz="4400" b="1" dirty="0">
              <a:solidFill>
                <a:srgbClr val="FFC000"/>
              </a:solidFill>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3113550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75537" y="705312"/>
            <a:ext cx="10028768" cy="2308324"/>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18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如此说来，因一次的过犯，众人都被定罪；照样，因一次的义行，众人也就被称义得生命了。</a:t>
            </a:r>
            <a:endParaRPr kumimoji="1" lang="en-US" altLang="zh-TW" sz="4400" b="1" dirty="0">
              <a:solidFill>
                <a:srgbClr val="FFC000"/>
              </a:solidFill>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3586409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75537" y="705312"/>
            <a:ext cx="10028768" cy="557075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latin typeface="Microsoft YaHei UI Light" panose="020B0502040204020203" pitchFamily="34" charset="-122"/>
                <a:ea typeface="Microsoft YaHei UI Light" panose="020B0502040204020203" pitchFamily="34" charset="-122"/>
              </a:rPr>
              <a:t>罗马书 </a:t>
            </a:r>
            <a:r>
              <a:rPr kumimoji="1" lang="en" altLang="zh-TW" sz="4800" b="1" dirty="0">
                <a:latin typeface="Microsoft YaHei UI Light" panose="020B0502040204020203" pitchFamily="34" charset="-122"/>
                <a:ea typeface="Microsoft YaHei UI Light" panose="020B0502040204020203" pitchFamily="34" charset="-122"/>
              </a:rPr>
              <a:t>Romans </a:t>
            </a:r>
            <a:r>
              <a:rPr kumimoji="1" lang="en-US" altLang="zh-TW" sz="4800" b="1" dirty="0">
                <a:latin typeface="Microsoft YaHei UI Light" panose="020B0502040204020203" pitchFamily="34" charset="-122"/>
                <a:ea typeface="Microsoft YaHei UI Light" panose="020B0502040204020203" pitchFamily="34" charset="-122"/>
              </a:rPr>
              <a:t>5:16-18</a:t>
            </a:r>
          </a:p>
          <a:p>
            <a:r>
              <a:rPr kumimoji="1" lang="en" altLang="zh-TW" sz="4400" b="1" dirty="0">
                <a:latin typeface="Microsoft YaHei UI Light" panose="020B0502040204020203" pitchFamily="34" charset="-122"/>
                <a:ea typeface="Microsoft YaHei UI Light" panose="020B0502040204020203" pitchFamily="34" charset="-122"/>
              </a:rPr>
              <a:t>16 Nor can the free gift be compared to what came through the man who sinned. For the sentence that followed one man’s offense resulted in condemnation, but the free gift brought justification, even after many offenses. </a:t>
            </a:r>
          </a:p>
        </p:txBody>
      </p:sp>
    </p:spTree>
    <p:extLst>
      <p:ext uri="{BB962C8B-B14F-4D97-AF65-F5344CB8AC3E}">
        <p14:creationId xmlns:p14="http://schemas.microsoft.com/office/powerpoint/2010/main" val="1639441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75537" y="705312"/>
            <a:ext cx="10028768" cy="4154984"/>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 altLang="zh-TW" sz="4400" b="1" dirty="0">
                <a:latin typeface="Microsoft YaHei UI Light" panose="020B0502040204020203" pitchFamily="34" charset="-122"/>
                <a:ea typeface="Microsoft YaHei UI Light" panose="020B0502040204020203" pitchFamily="34" charset="-122"/>
              </a:rPr>
              <a:t>17 For if, through one man, death ruled because of that man’s offense, how much more will those who receive such overflowing grace and the gift of righteousness rule in life because of one man, Jesus the Messiah!</a:t>
            </a:r>
          </a:p>
        </p:txBody>
      </p:sp>
    </p:spTree>
    <p:extLst>
      <p:ext uri="{BB962C8B-B14F-4D97-AF65-F5344CB8AC3E}">
        <p14:creationId xmlns:p14="http://schemas.microsoft.com/office/powerpoint/2010/main" val="2232993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75537" y="705312"/>
            <a:ext cx="10028768" cy="2800767"/>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 altLang="zh-TW" sz="4400" b="1" dirty="0">
                <a:latin typeface="Microsoft YaHei UI Light" panose="020B0502040204020203" pitchFamily="34" charset="-122"/>
                <a:ea typeface="Microsoft YaHei UI Light" panose="020B0502040204020203" pitchFamily="34" charset="-122"/>
              </a:rPr>
              <a:t>18 Consequently, just as one offense resulted in condemnation for everyone, so one act of righteousness results in justification and life for everyone. </a:t>
            </a:r>
            <a:endParaRPr kumimoji="1" lang="en-US" altLang="zh-TW" sz="44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3955275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75537" y="705312"/>
            <a:ext cx="10028768" cy="458587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3600" b="1" dirty="0">
                <a:solidFill>
                  <a:srgbClr val="FFC000"/>
                </a:solidFill>
                <a:latin typeface="Microsoft YaHei UI Light" panose="020B0502040204020203" pitchFamily="34" charset="-122"/>
                <a:ea typeface="Microsoft YaHei UI Light" panose="020B0502040204020203" pitchFamily="34" charset="-122"/>
              </a:rPr>
              <a:t>在亚当或在基督里三大不同</a:t>
            </a:r>
            <a:r>
              <a:rPr kumimoji="1" lang="zh-TW" altLang="en-US" sz="3600" b="1" dirty="0">
                <a:latin typeface="Microsoft YaHei UI Light" panose="020B0502040204020203" pitchFamily="34" charset="-122"/>
                <a:ea typeface="Microsoft YaHei UI Light" panose="020B0502040204020203" pitchFamily="34" charset="-122"/>
              </a:rPr>
              <a:t>  </a:t>
            </a:r>
            <a:endParaRPr kumimoji="1" lang="en-US" altLang="zh-TW" sz="3600" b="1" dirty="0">
              <a:latin typeface="Microsoft YaHei UI Light" panose="020B0502040204020203" pitchFamily="34" charset="-122"/>
              <a:ea typeface="Microsoft YaHei UI Light" panose="020B0502040204020203" pitchFamily="34" charset="-122"/>
            </a:endParaRPr>
          </a:p>
          <a:p>
            <a:pPr algn="ctr"/>
            <a:r>
              <a:rPr kumimoji="1" lang="en" altLang="zh-TW" sz="3600" b="1" dirty="0">
                <a:latin typeface="Microsoft YaHei UI Light" panose="020B0502040204020203" pitchFamily="34" charset="-122"/>
                <a:ea typeface="Microsoft YaHei UI Light" panose="020B0502040204020203" pitchFamily="34" charset="-122"/>
              </a:rPr>
              <a:t>Three major differences in Adam or in Christ</a:t>
            </a:r>
          </a:p>
          <a:p>
            <a:pPr algn="ctr"/>
            <a:endParaRPr kumimoji="1" lang="en" altLang="zh-TW" sz="4400" b="1" dirty="0">
              <a:latin typeface="Microsoft YaHei UI Light" panose="020B0502040204020203" pitchFamily="34" charset="-122"/>
              <a:ea typeface="Microsoft YaHei UI Light" panose="020B0502040204020203" pitchFamily="34" charset="-122"/>
            </a:endParaRPr>
          </a:p>
          <a:p>
            <a:pPr algn="ctr"/>
            <a:r>
              <a:rPr kumimoji="1" lang="en" altLang="zh-TW" sz="4400" b="1" dirty="0">
                <a:latin typeface="Microsoft YaHei UI Light" panose="020B0502040204020203" pitchFamily="34" charset="-122"/>
                <a:ea typeface="Microsoft YaHei UI Light" panose="020B0502040204020203" pitchFamily="34" charset="-122"/>
              </a:rPr>
              <a:t>1: </a:t>
            </a:r>
            <a:r>
              <a:rPr kumimoji="1" lang="zh-TW" altLang="en-US" sz="4400" b="1" dirty="0">
                <a:solidFill>
                  <a:srgbClr val="FFC000"/>
                </a:solidFill>
                <a:latin typeface="Microsoft YaHei UI Light" panose="020B0502040204020203" pitchFamily="34" charset="-122"/>
                <a:ea typeface="Microsoft YaHei UI Light" panose="020B0502040204020203" pitchFamily="34" charset="-122"/>
              </a:rPr>
              <a:t>在亚当里就是死亡，</a:t>
            </a:r>
            <a:endParaRPr kumimoji="1" lang="en-US" altLang="zh-TW" sz="4400" b="1" dirty="0">
              <a:solidFill>
                <a:srgbClr val="FFC000"/>
              </a:solidFill>
              <a:latin typeface="Microsoft YaHei UI Light" panose="020B0502040204020203" pitchFamily="34" charset="-122"/>
              <a:ea typeface="Microsoft YaHei UI Light" panose="020B0502040204020203" pitchFamily="34" charset="-122"/>
            </a:endParaRPr>
          </a:p>
          <a:p>
            <a:pPr algn="ctr"/>
            <a:r>
              <a:rPr kumimoji="1" lang="zh-TW" altLang="en-US" sz="4400" b="1" dirty="0">
                <a:solidFill>
                  <a:srgbClr val="FFC000"/>
                </a:solidFill>
                <a:latin typeface="Microsoft YaHei UI Light" panose="020B0502040204020203" pitchFamily="34" charset="-122"/>
                <a:ea typeface="Microsoft YaHei UI Light" panose="020B0502040204020203" pitchFamily="34" charset="-122"/>
              </a:rPr>
              <a:t>在基督里得到父神的赦罪恩典。</a:t>
            </a:r>
            <a:endParaRPr kumimoji="1" lang="en-US" altLang="zh-TW" sz="4400" b="1" dirty="0">
              <a:solidFill>
                <a:srgbClr val="FFC000"/>
              </a:solidFill>
              <a:latin typeface="Microsoft YaHei UI Light" panose="020B0502040204020203" pitchFamily="34" charset="-122"/>
              <a:ea typeface="Microsoft YaHei UI Light" panose="020B0502040204020203" pitchFamily="34" charset="-122"/>
            </a:endParaRPr>
          </a:p>
          <a:p>
            <a:pPr algn="ctr"/>
            <a:r>
              <a:rPr kumimoji="1" lang="zh-TW" altLang="en-US" sz="4400" b="1" dirty="0">
                <a:latin typeface="Microsoft YaHei UI Light" panose="020B0502040204020203" pitchFamily="34" charset="-122"/>
                <a:ea typeface="Microsoft YaHei UI Light" panose="020B0502040204020203" pitchFamily="34" charset="-122"/>
              </a:rPr>
              <a:t> </a:t>
            </a:r>
            <a:r>
              <a:rPr kumimoji="1" lang="en" altLang="zh-TW" sz="4400" b="1" dirty="0">
                <a:latin typeface="Microsoft YaHei UI Light" panose="020B0502040204020203" pitchFamily="34" charset="-122"/>
                <a:ea typeface="Microsoft YaHei UI Light" panose="020B0502040204020203" pitchFamily="34" charset="-122"/>
              </a:rPr>
              <a:t>In Adam it is death and in Christ the forgiveness of sins from God the Father.</a:t>
            </a:r>
          </a:p>
        </p:txBody>
      </p:sp>
    </p:spTree>
    <p:extLst>
      <p:ext uri="{BB962C8B-B14F-4D97-AF65-F5344CB8AC3E}">
        <p14:creationId xmlns:p14="http://schemas.microsoft.com/office/powerpoint/2010/main" val="2144888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75537" y="705312"/>
            <a:ext cx="10028768" cy="280076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 altLang="zh-TW" sz="4400" b="1" dirty="0">
                <a:latin typeface="Microsoft YaHei UI Light" panose="020B0502040204020203" pitchFamily="34" charset="-122"/>
                <a:ea typeface="Microsoft YaHei UI Light" panose="020B0502040204020203" pitchFamily="34" charset="-122"/>
              </a:rPr>
              <a:t>2: </a:t>
            </a:r>
            <a:r>
              <a:rPr kumimoji="1" lang="zh-TW" altLang="en-US" sz="4400" b="1" dirty="0">
                <a:solidFill>
                  <a:srgbClr val="FFC000"/>
                </a:solidFill>
                <a:latin typeface="Microsoft YaHei UI Light" panose="020B0502040204020203" pitchFamily="34" charset="-122"/>
                <a:ea typeface="Microsoft YaHei UI Light" panose="020B0502040204020203" pitchFamily="34" charset="-122"/>
              </a:rPr>
              <a:t>在亚当里我们都是罪人，</a:t>
            </a:r>
            <a:endParaRPr kumimoji="1" lang="en-US" altLang="zh-TW" sz="4400" b="1" dirty="0">
              <a:solidFill>
                <a:srgbClr val="FFC000"/>
              </a:solidFill>
              <a:latin typeface="Microsoft YaHei UI Light" panose="020B0502040204020203" pitchFamily="34" charset="-122"/>
              <a:ea typeface="Microsoft YaHei UI Light" panose="020B0502040204020203" pitchFamily="34" charset="-122"/>
            </a:endParaRPr>
          </a:p>
          <a:p>
            <a:pPr algn="ctr"/>
            <a:r>
              <a:rPr kumimoji="1" lang="zh-TW" altLang="en-US" sz="4400" b="1" dirty="0">
                <a:solidFill>
                  <a:srgbClr val="FFC000"/>
                </a:solidFill>
                <a:latin typeface="Microsoft YaHei UI Light" panose="020B0502040204020203" pitchFamily="34" charset="-122"/>
                <a:ea typeface="Microsoft YaHei UI Light" panose="020B0502040204020203" pitchFamily="34" charset="-122"/>
              </a:rPr>
              <a:t>进到基督里上帝看为义人。</a:t>
            </a:r>
            <a:endParaRPr kumimoji="1" lang="en-US" altLang="zh-TW" sz="4400" b="1" dirty="0">
              <a:solidFill>
                <a:srgbClr val="FFC000"/>
              </a:solidFill>
              <a:latin typeface="Microsoft YaHei UI Light" panose="020B0502040204020203" pitchFamily="34" charset="-122"/>
              <a:ea typeface="Microsoft YaHei UI Light" panose="020B0502040204020203" pitchFamily="34" charset="-122"/>
            </a:endParaRPr>
          </a:p>
          <a:p>
            <a:pPr algn="ctr"/>
            <a:r>
              <a:rPr kumimoji="1" lang="zh-TW" altLang="en-US" sz="4400" b="1" dirty="0">
                <a:latin typeface="Microsoft YaHei UI Light" panose="020B0502040204020203" pitchFamily="34" charset="-122"/>
                <a:ea typeface="Microsoft YaHei UI Light" panose="020B0502040204020203" pitchFamily="34" charset="-122"/>
              </a:rPr>
              <a:t> </a:t>
            </a:r>
            <a:r>
              <a:rPr kumimoji="1" lang="en" altLang="zh-TW" sz="4400" b="1" dirty="0">
                <a:latin typeface="Microsoft YaHei UI Light" panose="020B0502040204020203" pitchFamily="34" charset="-122"/>
                <a:ea typeface="Microsoft YaHei UI Light" panose="020B0502040204020203" pitchFamily="34" charset="-122"/>
              </a:rPr>
              <a:t>In Adam, we are all sinners, but in Christ, we are righteous in God's sight.</a:t>
            </a:r>
          </a:p>
        </p:txBody>
      </p:sp>
    </p:spTree>
    <p:extLst>
      <p:ext uri="{BB962C8B-B14F-4D97-AF65-F5344CB8AC3E}">
        <p14:creationId xmlns:p14="http://schemas.microsoft.com/office/powerpoint/2010/main" val="3230582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75537" y="705312"/>
            <a:ext cx="10028768" cy="34778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 altLang="zh-TW" sz="4400" b="1" dirty="0">
                <a:latin typeface="Microsoft YaHei UI Light" panose="020B0502040204020203" pitchFamily="34" charset="-122"/>
                <a:ea typeface="Microsoft YaHei UI Light" panose="020B0502040204020203" pitchFamily="34" charset="-122"/>
              </a:rPr>
              <a:t>3: </a:t>
            </a:r>
            <a:r>
              <a:rPr kumimoji="1" lang="zh-TW" altLang="en-US" sz="4400" b="1" dirty="0">
                <a:solidFill>
                  <a:srgbClr val="FFC000"/>
                </a:solidFill>
                <a:latin typeface="Microsoft YaHei UI Light" panose="020B0502040204020203" pitchFamily="34" charset="-122"/>
                <a:ea typeface="Microsoft YaHei UI Light" panose="020B0502040204020203" pitchFamily="34" charset="-122"/>
              </a:rPr>
              <a:t>在亚当里人都在死亡权柄下，</a:t>
            </a:r>
            <a:endParaRPr kumimoji="1" lang="en-US" altLang="zh-TW" sz="4400" b="1" dirty="0">
              <a:solidFill>
                <a:srgbClr val="FFC000"/>
              </a:solidFill>
              <a:latin typeface="Microsoft YaHei UI Light" panose="020B0502040204020203" pitchFamily="34" charset="-122"/>
              <a:ea typeface="Microsoft YaHei UI Light" panose="020B0502040204020203" pitchFamily="34" charset="-122"/>
            </a:endParaRPr>
          </a:p>
          <a:p>
            <a:pPr algn="ctr"/>
            <a:r>
              <a:rPr kumimoji="1" lang="zh-TW" altLang="en-US" sz="4400" b="1" dirty="0">
                <a:solidFill>
                  <a:srgbClr val="FFC000"/>
                </a:solidFill>
                <a:latin typeface="Microsoft YaHei UI Light" panose="020B0502040204020203" pitchFamily="34" charset="-122"/>
                <a:ea typeface="Microsoft YaHei UI Light" panose="020B0502040204020203" pitchFamily="34" charset="-122"/>
              </a:rPr>
              <a:t>在基督里就得胜死亡！而且还有永生！ </a:t>
            </a:r>
            <a:endParaRPr kumimoji="1" lang="en-US" altLang="zh-TW" sz="4400" b="1" dirty="0">
              <a:solidFill>
                <a:srgbClr val="FFC000"/>
              </a:solidFill>
              <a:latin typeface="Microsoft YaHei UI Light" panose="020B0502040204020203" pitchFamily="34" charset="-122"/>
              <a:ea typeface="Microsoft YaHei UI Light" panose="020B0502040204020203" pitchFamily="34" charset="-122"/>
            </a:endParaRPr>
          </a:p>
          <a:p>
            <a:pPr algn="ctr"/>
            <a:r>
              <a:rPr kumimoji="1" lang="en" altLang="zh-TW" sz="4400" b="1" dirty="0">
                <a:latin typeface="Microsoft YaHei UI Light" panose="020B0502040204020203" pitchFamily="34" charset="-122"/>
                <a:ea typeface="Microsoft YaHei UI Light" panose="020B0502040204020203" pitchFamily="34" charset="-122"/>
              </a:rPr>
              <a:t>In Adam all are under the authority of death, and in Christ, we triumph over death and have eternal life!</a:t>
            </a:r>
            <a:endParaRPr kumimoji="1" lang="zh-TW" altLang="en-US" sz="44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3415370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75537" y="428178"/>
            <a:ext cx="10028768" cy="526297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latin typeface="Microsoft YaHei UI Light" panose="020B0502040204020203" pitchFamily="34" charset="-122"/>
                <a:ea typeface="Microsoft YaHei UI Light" panose="020B0502040204020203" pitchFamily="34" charset="-122"/>
              </a:rPr>
              <a:t>罗马书 </a:t>
            </a:r>
            <a:r>
              <a:rPr kumimoji="1" lang="en" altLang="zh-TW" sz="4800" b="1" dirty="0">
                <a:latin typeface="Microsoft YaHei UI Light" panose="020B0502040204020203" pitchFamily="34" charset="-122"/>
                <a:ea typeface="Microsoft YaHei UI Light" panose="020B0502040204020203" pitchFamily="34" charset="-122"/>
              </a:rPr>
              <a:t>Romans </a:t>
            </a:r>
            <a:r>
              <a:rPr kumimoji="1" lang="en-US" altLang="zh-TW" sz="4800" b="1" dirty="0">
                <a:latin typeface="Microsoft YaHei UI Light" panose="020B0502040204020203" pitchFamily="34" charset="-122"/>
                <a:ea typeface="Microsoft YaHei UI Light" panose="020B0502040204020203" pitchFamily="34" charset="-122"/>
              </a:rPr>
              <a:t>5:18~19</a:t>
            </a:r>
          </a:p>
          <a:p>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18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如此说来，因一次的过犯，众人都被定罪；照样，因一次的义行，众人也就被称义得生命了。 </a:t>
            </a:r>
            <a:endParaRPr kumimoji="1" lang="en-US" altLang="zh-TW" sz="4800" b="1" dirty="0">
              <a:solidFill>
                <a:srgbClr val="FFC000"/>
              </a:solidFill>
              <a:latin typeface="Microsoft YaHei UI Light" panose="020B0502040204020203" pitchFamily="34" charset="-122"/>
              <a:ea typeface="Microsoft YaHei UI Light" panose="020B0502040204020203" pitchFamily="34" charset="-122"/>
            </a:endParaRPr>
          </a:p>
          <a:p>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19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因一人的悖逆，众人成为罪人；照样，因一人的顺从，众人也成为义了。</a:t>
            </a:r>
            <a:endParaRPr kumimoji="1" lang="en-US" altLang="zh-TW" sz="4800" b="1" dirty="0">
              <a:solidFill>
                <a:srgbClr val="FFC000"/>
              </a:solidFill>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1654155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75537" y="428178"/>
            <a:ext cx="10028768" cy="353943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latin typeface="Microsoft YaHei UI Light" panose="020B0502040204020203" pitchFamily="34" charset="-122"/>
                <a:ea typeface="Microsoft YaHei UI Light" panose="020B0502040204020203" pitchFamily="34" charset="-122"/>
              </a:rPr>
              <a:t>罗马书 </a:t>
            </a:r>
            <a:r>
              <a:rPr kumimoji="1" lang="en" altLang="zh-TW" sz="4800" b="1" dirty="0">
                <a:latin typeface="Microsoft YaHei UI Light" panose="020B0502040204020203" pitchFamily="34" charset="-122"/>
                <a:ea typeface="Microsoft YaHei UI Light" panose="020B0502040204020203" pitchFamily="34" charset="-122"/>
              </a:rPr>
              <a:t>Romans </a:t>
            </a:r>
            <a:r>
              <a:rPr kumimoji="1" lang="en-US" altLang="zh-TW" sz="4800" b="1" dirty="0">
                <a:latin typeface="Microsoft YaHei UI Light" panose="020B0502040204020203" pitchFamily="34" charset="-122"/>
                <a:ea typeface="Microsoft YaHei UI Light" panose="020B0502040204020203" pitchFamily="34" charset="-122"/>
              </a:rPr>
              <a:t>5:18~19</a:t>
            </a:r>
          </a:p>
          <a:p>
            <a:r>
              <a:rPr kumimoji="1" lang="en-US" altLang="zh-TW" sz="4400" b="1" dirty="0">
                <a:latin typeface="Microsoft YaHei UI Light" panose="020B0502040204020203" pitchFamily="34" charset="-122"/>
                <a:ea typeface="Microsoft YaHei UI Light" panose="020B0502040204020203" pitchFamily="34" charset="-122"/>
              </a:rPr>
              <a:t>18 Consequently, just as one offense resulted in condemnation for everyone, so one act of righteousness results in justification and life for everyone. </a:t>
            </a:r>
          </a:p>
        </p:txBody>
      </p:sp>
    </p:spTree>
    <p:extLst>
      <p:ext uri="{BB962C8B-B14F-4D97-AF65-F5344CB8AC3E}">
        <p14:creationId xmlns:p14="http://schemas.microsoft.com/office/powerpoint/2010/main" val="716885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26907" y="407361"/>
            <a:ext cx="10028768" cy="575542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latin typeface="Microsoft YaHei UI Light" panose="020B0502040204020203" pitchFamily="34" charset="-122"/>
                <a:ea typeface="Microsoft YaHei UI Light" panose="020B0502040204020203" pitchFamily="34" charset="-122"/>
              </a:rPr>
              <a:t>罗马书 </a:t>
            </a:r>
            <a:r>
              <a:rPr kumimoji="1" lang="en" altLang="zh-TW" sz="4800" b="1" dirty="0">
                <a:latin typeface="Microsoft YaHei UI Light" panose="020B0502040204020203" pitchFamily="34" charset="-122"/>
                <a:ea typeface="Microsoft YaHei UI Light" panose="020B0502040204020203" pitchFamily="34" charset="-122"/>
              </a:rPr>
              <a:t>Romans </a:t>
            </a:r>
            <a:r>
              <a:rPr kumimoji="1" lang="en-US" altLang="zh-TW" sz="4800" b="1" dirty="0">
                <a:latin typeface="Microsoft YaHei UI Light" panose="020B0502040204020203" pitchFamily="34" charset="-122"/>
                <a:ea typeface="Microsoft YaHei UI Light" panose="020B0502040204020203" pitchFamily="34" charset="-122"/>
              </a:rPr>
              <a:t>5:12</a:t>
            </a:r>
          </a:p>
          <a:p>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12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这就如罪是从一人入了世界，死又是从罪来的，于是死就临到众人，因为众人都犯了罪。</a:t>
            </a:r>
            <a:endParaRPr kumimoji="1" lang="en-US" altLang="zh-TW" sz="4800" b="1" dirty="0">
              <a:solidFill>
                <a:srgbClr val="FFC000"/>
              </a:solidFill>
              <a:latin typeface="Microsoft YaHei UI Light" panose="020B0502040204020203" pitchFamily="34" charset="-122"/>
              <a:ea typeface="Microsoft YaHei UI Light" panose="020B0502040204020203" pitchFamily="34" charset="-122"/>
            </a:endParaRPr>
          </a:p>
          <a:p>
            <a:r>
              <a:rPr kumimoji="1" lang="en-US" altLang="zh-TW" sz="4400" b="1" dirty="0">
                <a:latin typeface="Microsoft YaHei UI Light" panose="020B0502040204020203" pitchFamily="34" charset="-122"/>
                <a:ea typeface="Microsoft YaHei UI Light" panose="020B0502040204020203" pitchFamily="34" charset="-122"/>
              </a:rPr>
              <a:t>12 Just as sin entered the world through one man, and death resulted from sin, therefore everyone dies, because everyone has sinned.</a:t>
            </a:r>
          </a:p>
        </p:txBody>
      </p:sp>
    </p:spTree>
    <p:extLst>
      <p:ext uri="{BB962C8B-B14F-4D97-AF65-F5344CB8AC3E}">
        <p14:creationId xmlns:p14="http://schemas.microsoft.com/office/powerpoint/2010/main" val="4291365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75537" y="428178"/>
            <a:ext cx="10028768" cy="3477875"/>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4400" b="1" dirty="0">
                <a:latin typeface="Microsoft YaHei UI Light" panose="020B0502040204020203" pitchFamily="34" charset="-122"/>
                <a:ea typeface="Microsoft YaHei UI Light" panose="020B0502040204020203" pitchFamily="34" charset="-122"/>
              </a:rPr>
              <a:t>19 For just as through one man’s disobedience many people were made sinners, so also through one man’s obedience many people will be made righteous.</a:t>
            </a:r>
          </a:p>
        </p:txBody>
      </p:sp>
    </p:spTree>
    <p:extLst>
      <p:ext uri="{BB962C8B-B14F-4D97-AF65-F5344CB8AC3E}">
        <p14:creationId xmlns:p14="http://schemas.microsoft.com/office/powerpoint/2010/main" val="131441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75537" y="428178"/>
            <a:ext cx="10028768" cy="526297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3600" b="1" dirty="0">
                <a:solidFill>
                  <a:srgbClr val="FFC000"/>
                </a:solidFill>
                <a:latin typeface="Microsoft YaHei UI Light" panose="020B0502040204020203" pitchFamily="34" charset="-122"/>
                <a:ea typeface="Microsoft YaHei UI Light" panose="020B0502040204020203" pitchFamily="34" charset="-122"/>
              </a:rPr>
              <a:t>比较出四个重点  </a:t>
            </a:r>
            <a:endParaRPr kumimoji="1" lang="en-US" altLang="zh-TW" sz="3600" b="1" dirty="0">
              <a:solidFill>
                <a:srgbClr val="FFC000"/>
              </a:solidFill>
              <a:latin typeface="Microsoft YaHei UI Light" panose="020B0502040204020203" pitchFamily="34" charset="-122"/>
              <a:ea typeface="Microsoft YaHei UI Light" panose="020B0502040204020203" pitchFamily="34" charset="-122"/>
            </a:endParaRPr>
          </a:p>
          <a:p>
            <a:pPr algn="ctr"/>
            <a:r>
              <a:rPr kumimoji="1" lang="en" altLang="zh-TW" sz="3600" b="1" dirty="0">
                <a:latin typeface="Microsoft YaHei UI Light" panose="020B0502040204020203" pitchFamily="34" charset="-122"/>
                <a:ea typeface="Microsoft YaHei UI Light" panose="020B0502040204020203" pitchFamily="34" charset="-122"/>
              </a:rPr>
              <a:t>Four key points drawn from the comparison</a:t>
            </a:r>
          </a:p>
          <a:p>
            <a:pPr algn="ctr"/>
            <a:endParaRPr kumimoji="1" lang="en" altLang="zh-TW" sz="4400" b="1" dirty="0">
              <a:latin typeface="Microsoft YaHei UI Light" panose="020B0502040204020203" pitchFamily="34" charset="-122"/>
              <a:ea typeface="Microsoft YaHei UI Light" panose="020B0502040204020203" pitchFamily="34" charset="-122"/>
            </a:endParaRPr>
          </a:p>
          <a:p>
            <a:pPr algn="ctr"/>
            <a:r>
              <a:rPr kumimoji="1" lang="en" altLang="zh-TW" sz="4400" b="1" dirty="0">
                <a:latin typeface="Microsoft YaHei UI Light" panose="020B0502040204020203" pitchFamily="34" charset="-122"/>
                <a:ea typeface="Microsoft YaHei UI Light" panose="020B0502040204020203" pitchFamily="34" charset="-122"/>
              </a:rPr>
              <a:t>1: </a:t>
            </a:r>
            <a:r>
              <a:rPr kumimoji="1" lang="zh-TW" altLang="en-US" sz="4400" b="1" dirty="0">
                <a:solidFill>
                  <a:srgbClr val="FFC000"/>
                </a:solidFill>
                <a:latin typeface="Microsoft YaHei UI Light" panose="020B0502040204020203" pitchFamily="34" charset="-122"/>
                <a:ea typeface="Microsoft YaHei UI Light" panose="020B0502040204020203" pitchFamily="34" charset="-122"/>
              </a:rPr>
              <a:t>一次过犯，一次义行 ！</a:t>
            </a:r>
            <a:endParaRPr kumimoji="1" lang="en-US" altLang="zh-TW" sz="4400" b="1" dirty="0">
              <a:solidFill>
                <a:srgbClr val="FFC000"/>
              </a:solidFill>
              <a:latin typeface="Microsoft YaHei UI Light" panose="020B0502040204020203" pitchFamily="34" charset="-122"/>
              <a:ea typeface="Microsoft YaHei UI Light" panose="020B0502040204020203" pitchFamily="34" charset="-122"/>
            </a:endParaRPr>
          </a:p>
          <a:p>
            <a:pPr algn="ctr"/>
            <a:r>
              <a:rPr kumimoji="1" lang="zh-TW" altLang="en-US" sz="4400" b="1" dirty="0">
                <a:solidFill>
                  <a:srgbClr val="FFC000"/>
                </a:solidFill>
                <a:latin typeface="Microsoft YaHei UI Light" panose="020B0502040204020203" pitchFamily="34" charset="-122"/>
                <a:ea typeface="Microsoft YaHei UI Light" panose="020B0502040204020203" pitchFamily="34" charset="-122"/>
              </a:rPr>
              <a:t> </a:t>
            </a:r>
            <a:r>
              <a:rPr kumimoji="1" lang="en" altLang="zh-TW" sz="4400" b="1" dirty="0">
                <a:latin typeface="Microsoft YaHei UI Light" panose="020B0502040204020203" pitchFamily="34" charset="-122"/>
                <a:ea typeface="Microsoft YaHei UI Light" panose="020B0502040204020203" pitchFamily="34" charset="-122"/>
              </a:rPr>
              <a:t>One trespass vs. One righteous act</a:t>
            </a:r>
          </a:p>
          <a:p>
            <a:pPr algn="ctr"/>
            <a:r>
              <a:rPr kumimoji="1" lang="en" altLang="zh-TW" sz="4400" b="1" dirty="0">
                <a:latin typeface="Microsoft YaHei UI Light" panose="020B0502040204020203" pitchFamily="34" charset="-122"/>
                <a:ea typeface="Microsoft YaHei UI Light" panose="020B0502040204020203" pitchFamily="34" charset="-122"/>
              </a:rPr>
              <a:t>2: </a:t>
            </a:r>
            <a:r>
              <a:rPr kumimoji="1" lang="zh-TW" altLang="en-US" sz="4400" b="1" dirty="0">
                <a:solidFill>
                  <a:srgbClr val="FFC000"/>
                </a:solidFill>
                <a:latin typeface="Microsoft YaHei UI Light" panose="020B0502040204020203" pitchFamily="34" charset="-122"/>
                <a:ea typeface="Microsoft YaHei UI Light" panose="020B0502040204020203" pitchFamily="34" charset="-122"/>
              </a:rPr>
              <a:t>众人定罪，众人称义</a:t>
            </a:r>
            <a:r>
              <a:rPr kumimoji="1" lang="en-US" altLang="zh-TW" sz="4400" b="1" dirty="0">
                <a:solidFill>
                  <a:srgbClr val="FFC000"/>
                </a:solidFill>
                <a:latin typeface="Microsoft YaHei UI Light" panose="020B0502040204020203" pitchFamily="34" charset="-122"/>
                <a:ea typeface="Microsoft YaHei UI Light" panose="020B0502040204020203" pitchFamily="34" charset="-122"/>
              </a:rPr>
              <a:t>(</a:t>
            </a:r>
            <a:r>
              <a:rPr kumimoji="1" lang="zh-TW" altLang="en-US" sz="4400" b="1" dirty="0">
                <a:solidFill>
                  <a:srgbClr val="FFC000"/>
                </a:solidFill>
                <a:latin typeface="Microsoft YaHei UI Light" panose="020B0502040204020203" pitchFamily="34" charset="-122"/>
                <a:ea typeface="Microsoft YaHei UI Light" panose="020B0502040204020203" pitchFamily="34" charset="-122"/>
              </a:rPr>
              <a:t>有条件</a:t>
            </a:r>
            <a:r>
              <a:rPr kumimoji="1" lang="en-US" altLang="zh-TW" sz="4400" b="1" dirty="0">
                <a:solidFill>
                  <a:srgbClr val="FFC000"/>
                </a:solidFill>
                <a:latin typeface="Microsoft YaHei UI Light" panose="020B0502040204020203" pitchFamily="34" charset="-122"/>
                <a:ea typeface="Microsoft YaHei UI Light" panose="020B0502040204020203" pitchFamily="34" charset="-122"/>
              </a:rPr>
              <a:t>) </a:t>
            </a:r>
            <a:r>
              <a:rPr kumimoji="1" lang="en" altLang="zh-TW" sz="4400" b="1" dirty="0">
                <a:latin typeface="Microsoft YaHei UI Light" panose="020B0502040204020203" pitchFamily="34" charset="-122"/>
                <a:ea typeface="Microsoft YaHei UI Light" panose="020B0502040204020203" pitchFamily="34" charset="-122"/>
              </a:rPr>
              <a:t>Condemnation for all people vs. Conditional justification for all people</a:t>
            </a:r>
          </a:p>
        </p:txBody>
      </p:sp>
    </p:spTree>
    <p:extLst>
      <p:ext uri="{BB962C8B-B14F-4D97-AF65-F5344CB8AC3E}">
        <p14:creationId xmlns:p14="http://schemas.microsoft.com/office/powerpoint/2010/main" val="3015151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75537" y="428178"/>
            <a:ext cx="10028768" cy="415498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 altLang="zh-TW" sz="4400" b="1" dirty="0">
                <a:latin typeface="Microsoft YaHei UI Light" panose="020B0502040204020203" pitchFamily="34" charset="-122"/>
                <a:ea typeface="Microsoft YaHei UI Light" panose="020B0502040204020203" pitchFamily="34" charset="-122"/>
              </a:rPr>
              <a:t>3: </a:t>
            </a:r>
            <a:r>
              <a:rPr kumimoji="1" lang="zh-TW" altLang="en-US" sz="4400" b="1" dirty="0">
                <a:solidFill>
                  <a:srgbClr val="FFC000"/>
                </a:solidFill>
                <a:latin typeface="Microsoft YaHei UI Light" panose="020B0502040204020203" pitchFamily="34" charset="-122"/>
                <a:ea typeface="Microsoft YaHei UI Light" panose="020B0502040204020203" pitchFamily="34" charset="-122"/>
              </a:rPr>
              <a:t>一人背逆，一人顺从 ！  </a:t>
            </a:r>
            <a:r>
              <a:rPr kumimoji="1" lang="en" altLang="zh-TW" sz="4400" b="1" dirty="0">
                <a:latin typeface="Microsoft YaHei UI Light" panose="020B0502040204020203" pitchFamily="34" charset="-122"/>
                <a:ea typeface="Microsoft YaHei UI Light" panose="020B0502040204020203" pitchFamily="34" charset="-122"/>
              </a:rPr>
              <a:t>Disobedience of the one man vs. Obedience of the one man</a:t>
            </a:r>
          </a:p>
          <a:p>
            <a:pPr algn="ctr"/>
            <a:r>
              <a:rPr kumimoji="1" lang="en" altLang="zh-TW" sz="4400" b="1" dirty="0">
                <a:latin typeface="Microsoft YaHei UI Light" panose="020B0502040204020203" pitchFamily="34" charset="-122"/>
                <a:ea typeface="Microsoft YaHei UI Light" panose="020B0502040204020203" pitchFamily="34" charset="-122"/>
              </a:rPr>
              <a:t>4: </a:t>
            </a:r>
            <a:r>
              <a:rPr kumimoji="1" lang="zh-TW" altLang="en-US" sz="4400" b="1" dirty="0">
                <a:solidFill>
                  <a:srgbClr val="FFC000"/>
                </a:solidFill>
                <a:latin typeface="Microsoft YaHei UI Light" panose="020B0502040204020203" pitchFamily="34" charset="-122"/>
                <a:ea typeface="Microsoft YaHei UI Light" panose="020B0502040204020203" pitchFamily="34" charset="-122"/>
              </a:rPr>
              <a:t>众人成罪人，悔改的人成为义人 ！ </a:t>
            </a:r>
            <a:r>
              <a:rPr kumimoji="1" lang="en" altLang="zh-TW" sz="4400" b="1" dirty="0">
                <a:latin typeface="Microsoft YaHei UI Light" panose="020B0502040204020203" pitchFamily="34" charset="-122"/>
                <a:ea typeface="Microsoft YaHei UI Light" panose="020B0502040204020203" pitchFamily="34" charset="-122"/>
              </a:rPr>
              <a:t>The many were made sinners vs. The many will be made righteous</a:t>
            </a:r>
            <a:endParaRPr kumimoji="1" lang="zh-TW" altLang="en-US" sz="44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2229532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75537" y="428178"/>
            <a:ext cx="10028768"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latin typeface="Microsoft YaHei UI Light" panose="020B0502040204020203" pitchFamily="34" charset="-122"/>
                <a:ea typeface="Microsoft YaHei UI Light" panose="020B0502040204020203" pitchFamily="34" charset="-122"/>
              </a:rPr>
              <a:t>罗马书 </a:t>
            </a:r>
            <a:r>
              <a:rPr kumimoji="1" lang="en" altLang="zh-TW" sz="4800" b="1" dirty="0">
                <a:latin typeface="Microsoft YaHei UI Light" panose="020B0502040204020203" pitchFamily="34" charset="-122"/>
                <a:ea typeface="Microsoft YaHei UI Light" panose="020B0502040204020203" pitchFamily="34" charset="-122"/>
              </a:rPr>
              <a:t>Romans </a:t>
            </a:r>
            <a:r>
              <a:rPr kumimoji="1" lang="en-US" altLang="zh-TW" sz="4800" b="1" dirty="0">
                <a:latin typeface="Microsoft YaHei UI Light" panose="020B0502040204020203" pitchFamily="34" charset="-122"/>
                <a:ea typeface="Microsoft YaHei UI Light" panose="020B0502040204020203" pitchFamily="34" charset="-122"/>
              </a:rPr>
              <a:t>5:20-21</a:t>
            </a:r>
          </a:p>
          <a:p>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20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律法本是外添的，叫过犯显多；只是罪在哪里显多，恩典就更显多了。 </a:t>
            </a:r>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21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就如罪做王叫人死，照样，恩典也借着义做王，叫人因我们的主耶稣基督得永生。</a:t>
            </a:r>
            <a:endParaRPr kumimoji="1" lang="en-US" altLang="zh-TW" sz="4800" b="1" dirty="0">
              <a:solidFill>
                <a:srgbClr val="FFC000"/>
              </a:solidFill>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2156306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75537" y="305068"/>
            <a:ext cx="10028768" cy="624786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latin typeface="Microsoft YaHei UI Light" panose="020B0502040204020203" pitchFamily="34" charset="-122"/>
                <a:ea typeface="Microsoft YaHei UI Light" panose="020B0502040204020203" pitchFamily="34" charset="-122"/>
              </a:rPr>
              <a:t>罗马书 </a:t>
            </a:r>
            <a:r>
              <a:rPr kumimoji="1" lang="en" altLang="zh-TW" sz="4800" b="1" dirty="0">
                <a:latin typeface="Microsoft YaHei UI Light" panose="020B0502040204020203" pitchFamily="34" charset="-122"/>
                <a:ea typeface="Microsoft YaHei UI Light" panose="020B0502040204020203" pitchFamily="34" charset="-122"/>
              </a:rPr>
              <a:t>Romans </a:t>
            </a:r>
            <a:r>
              <a:rPr kumimoji="1" lang="en-US" altLang="zh-TW" sz="4800" b="1" dirty="0">
                <a:latin typeface="Microsoft YaHei UI Light" panose="020B0502040204020203" pitchFamily="34" charset="-122"/>
                <a:ea typeface="Microsoft YaHei UI Light" panose="020B0502040204020203" pitchFamily="34" charset="-122"/>
              </a:rPr>
              <a:t>5:20~21</a:t>
            </a:r>
          </a:p>
          <a:p>
            <a:r>
              <a:rPr kumimoji="1" lang="en-US" altLang="zh-TW" sz="4400" b="1" dirty="0">
                <a:latin typeface="Microsoft YaHei UI Light" panose="020B0502040204020203" pitchFamily="34" charset="-122"/>
                <a:ea typeface="Microsoft YaHei UI Light" panose="020B0502040204020203" pitchFamily="34" charset="-122"/>
              </a:rPr>
              <a:t>20 Now the Law crept in so that the offense would increase. But where sin increased, grace increased even more, 21 so that, just as sin ruled by bringing death, so also grace might rule by bringing justification that results in eternal life through Jesus the Messiah, our Lord.</a:t>
            </a:r>
          </a:p>
        </p:txBody>
      </p:sp>
    </p:spTree>
    <p:extLst>
      <p:ext uri="{BB962C8B-B14F-4D97-AF65-F5344CB8AC3E}">
        <p14:creationId xmlns:p14="http://schemas.microsoft.com/office/powerpoint/2010/main" val="4066539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81616" y="1753546"/>
            <a:ext cx="10028768" cy="227754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5400" b="1" dirty="0">
                <a:solidFill>
                  <a:srgbClr val="FFC000"/>
                </a:solidFill>
                <a:latin typeface="Microsoft YaHei UI Light" panose="020B0502040204020203" pitchFamily="34" charset="-122"/>
                <a:ea typeface="Microsoft YaHei UI Light" panose="020B0502040204020203" pitchFamily="34" charset="-122"/>
              </a:rPr>
              <a:t>选择耶稣就</a:t>
            </a:r>
            <a:r>
              <a:rPr kumimoji="1" lang="en-US" altLang="zh-TW" sz="5400" b="1" dirty="0">
                <a:solidFill>
                  <a:srgbClr val="FFC000"/>
                </a:solidFill>
                <a:latin typeface="Microsoft YaHei UI Light" panose="020B0502040204020203" pitchFamily="34" charset="-122"/>
                <a:ea typeface="Microsoft YaHei UI Light" panose="020B0502040204020203" pitchFamily="34" charset="-122"/>
              </a:rPr>
              <a:t> </a:t>
            </a:r>
            <a:r>
              <a:rPr kumimoji="1" lang="zh-TW" altLang="en-US" sz="5400" b="1" dirty="0">
                <a:solidFill>
                  <a:srgbClr val="FFC000"/>
                </a:solidFill>
                <a:latin typeface="Microsoft YaHei UI Light" panose="020B0502040204020203" pitchFamily="34" charset="-122"/>
                <a:ea typeface="Microsoft YaHei UI Light" panose="020B0502040204020203" pitchFamily="34" charset="-122"/>
              </a:rPr>
              <a:t>“出死入生”  </a:t>
            </a:r>
            <a:endParaRPr kumimoji="1" lang="en-US" altLang="zh-TW" sz="5400" b="1" dirty="0">
              <a:solidFill>
                <a:srgbClr val="FFC000"/>
              </a:solidFill>
              <a:latin typeface="Microsoft YaHei UI Light" panose="020B0502040204020203" pitchFamily="34" charset="-122"/>
              <a:ea typeface="Microsoft YaHei UI Light" panose="020B0502040204020203" pitchFamily="34" charset="-122"/>
            </a:endParaRPr>
          </a:p>
          <a:p>
            <a:pPr algn="ctr"/>
            <a:r>
              <a:rPr kumimoji="1" lang="en" altLang="zh-TW" sz="4400" b="1" dirty="0">
                <a:latin typeface="Microsoft YaHei UI Light" panose="020B0502040204020203" pitchFamily="34" charset="-122"/>
                <a:ea typeface="Microsoft YaHei UI Light" panose="020B0502040204020203" pitchFamily="34" charset="-122"/>
              </a:rPr>
              <a:t>Choosing Jesus is to pass </a:t>
            </a:r>
          </a:p>
          <a:p>
            <a:pPr algn="ctr"/>
            <a:r>
              <a:rPr kumimoji="1" lang="en" altLang="zh-TW" sz="4400" b="1" dirty="0">
                <a:latin typeface="Microsoft YaHei UI Light" panose="020B0502040204020203" pitchFamily="34" charset="-122"/>
                <a:ea typeface="Microsoft YaHei UI Light" panose="020B0502040204020203" pitchFamily="34" charset="-122"/>
              </a:rPr>
              <a:t>from death to life.</a:t>
            </a:r>
            <a:endParaRPr kumimoji="1" lang="en" altLang="zh-TW" sz="54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2131444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一張含有 標誌 的圖片&#10;&#10;自動產生的描述">
            <a:extLst>
              <a:ext uri="{FF2B5EF4-FFF2-40B4-BE49-F238E27FC236}">
                <a16:creationId xmlns:a16="http://schemas.microsoft.com/office/drawing/2014/main" id="{99BF232A-1266-8A4B-A93E-FB40C48BFF7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79296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887568" y="984769"/>
            <a:ext cx="10416863" cy="526297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众人都犯了罪四种看法  </a:t>
            </a:r>
            <a:endParaRPr kumimoji="1" lang="en-US" altLang="zh-TW" sz="4800" b="1" dirty="0">
              <a:solidFill>
                <a:srgbClr val="FFC000"/>
              </a:solidFill>
              <a:latin typeface="Microsoft YaHei UI Light" panose="020B0502040204020203" pitchFamily="34" charset="-122"/>
              <a:ea typeface="Microsoft YaHei UI Light" panose="020B0502040204020203" pitchFamily="34" charset="-122"/>
            </a:endParaRPr>
          </a:p>
          <a:p>
            <a:pPr algn="ctr"/>
            <a:r>
              <a:rPr kumimoji="1" lang="en" altLang="zh-TW" sz="4800" b="1" dirty="0">
                <a:latin typeface="Microsoft YaHei UI Light" panose="020B0502040204020203" pitchFamily="34" charset="-122"/>
                <a:ea typeface="Microsoft YaHei UI Light" panose="020B0502040204020203" pitchFamily="34" charset="-122"/>
              </a:rPr>
              <a:t>Four views on "All sinned."</a:t>
            </a:r>
          </a:p>
          <a:p>
            <a:r>
              <a:rPr kumimoji="1" lang="en" altLang="zh-TW" sz="4800" b="1" dirty="0">
                <a:latin typeface="Microsoft YaHei UI Light" panose="020B0502040204020203" pitchFamily="34" charset="-122"/>
                <a:ea typeface="Microsoft YaHei UI Light" panose="020B0502040204020203" pitchFamily="34" charset="-122"/>
              </a:rPr>
              <a:t>1: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字意论</a:t>
            </a:r>
            <a:r>
              <a:rPr kumimoji="1" lang="zh-TW" altLang="en-US" sz="4800" b="1" dirty="0">
                <a:latin typeface="Microsoft YaHei UI Light" panose="020B0502040204020203" pitchFamily="34" charset="-122"/>
                <a:ea typeface="Microsoft YaHei UI Light" panose="020B0502040204020203" pitchFamily="34" charset="-122"/>
              </a:rPr>
              <a:t> </a:t>
            </a:r>
            <a:r>
              <a:rPr kumimoji="1" lang="en-US" altLang="zh-TW" sz="4800" b="1" dirty="0">
                <a:latin typeface="Microsoft YaHei UI Light" panose="020B0502040204020203" pitchFamily="34" charset="-122"/>
                <a:ea typeface="Microsoft YaHei UI Light" panose="020B0502040204020203" pitchFamily="34" charset="-122"/>
              </a:rPr>
              <a:t>(</a:t>
            </a:r>
            <a:r>
              <a:rPr kumimoji="1" lang="en" altLang="zh-TW" sz="4800" b="1" dirty="0">
                <a:latin typeface="Microsoft YaHei UI Light" panose="020B0502040204020203" pitchFamily="34" charset="-122"/>
                <a:ea typeface="Microsoft YaHei UI Light" panose="020B0502040204020203" pitchFamily="34" charset="-122"/>
              </a:rPr>
              <a:t>Literal theory)</a:t>
            </a:r>
          </a:p>
          <a:p>
            <a:r>
              <a:rPr kumimoji="1" lang="en" altLang="zh-TW" sz="4800" b="1" dirty="0">
                <a:latin typeface="Microsoft YaHei UI Light" panose="020B0502040204020203" pitchFamily="34" charset="-122"/>
                <a:ea typeface="Microsoft YaHei UI Light" panose="020B0502040204020203" pitchFamily="34" charset="-122"/>
              </a:rPr>
              <a:t>2: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原罪论</a:t>
            </a:r>
            <a:r>
              <a:rPr kumimoji="1" lang="zh-TW" altLang="en-US" sz="4800" b="1" dirty="0">
                <a:latin typeface="Microsoft YaHei UI Light" panose="020B0502040204020203" pitchFamily="34" charset="-122"/>
                <a:ea typeface="Microsoft YaHei UI Light" panose="020B0502040204020203" pitchFamily="34" charset="-122"/>
              </a:rPr>
              <a:t> </a:t>
            </a:r>
            <a:r>
              <a:rPr kumimoji="1" lang="en-US" altLang="zh-TW" sz="4800" b="1" dirty="0">
                <a:latin typeface="Microsoft YaHei UI Light" panose="020B0502040204020203" pitchFamily="34" charset="-122"/>
                <a:ea typeface="Microsoft YaHei UI Light" panose="020B0502040204020203" pitchFamily="34" charset="-122"/>
              </a:rPr>
              <a:t>(</a:t>
            </a:r>
            <a:r>
              <a:rPr kumimoji="1" lang="en" altLang="zh-TW" sz="4800" b="1" dirty="0">
                <a:latin typeface="Microsoft YaHei UI Light" panose="020B0502040204020203" pitchFamily="34" charset="-122"/>
                <a:ea typeface="Microsoft YaHei UI Light" panose="020B0502040204020203" pitchFamily="34" charset="-122"/>
              </a:rPr>
              <a:t>Original Sin theory )</a:t>
            </a:r>
          </a:p>
          <a:p>
            <a:r>
              <a:rPr kumimoji="1" lang="en" altLang="zh-TW" sz="4800" b="1" dirty="0">
                <a:latin typeface="Microsoft YaHei UI Light" panose="020B0502040204020203" pitchFamily="34" charset="-122"/>
                <a:ea typeface="Microsoft YaHei UI Light" panose="020B0502040204020203" pitchFamily="34" charset="-122"/>
              </a:rPr>
              <a:t>3: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整体论</a:t>
            </a:r>
            <a:r>
              <a:rPr kumimoji="1" lang="zh-TW" altLang="en-US" sz="4800" b="1" dirty="0">
                <a:latin typeface="Microsoft YaHei UI Light" panose="020B0502040204020203" pitchFamily="34" charset="-122"/>
                <a:ea typeface="Microsoft YaHei UI Light" panose="020B0502040204020203" pitchFamily="34" charset="-122"/>
              </a:rPr>
              <a:t> </a:t>
            </a:r>
            <a:r>
              <a:rPr kumimoji="1" lang="en-US" altLang="zh-TW" sz="4800" b="1" dirty="0">
                <a:latin typeface="Microsoft YaHei UI Light" panose="020B0502040204020203" pitchFamily="34" charset="-122"/>
                <a:ea typeface="Microsoft YaHei UI Light" panose="020B0502040204020203" pitchFamily="34" charset="-122"/>
              </a:rPr>
              <a:t>(</a:t>
            </a:r>
            <a:r>
              <a:rPr kumimoji="1" lang="en" altLang="zh-TW" sz="4800" b="1" dirty="0">
                <a:latin typeface="Microsoft YaHei UI Light" panose="020B0502040204020203" pitchFamily="34" charset="-122"/>
                <a:ea typeface="Microsoft YaHei UI Light" panose="020B0502040204020203" pitchFamily="34" charset="-122"/>
              </a:rPr>
              <a:t>Corporate theory) </a:t>
            </a:r>
          </a:p>
          <a:p>
            <a:r>
              <a:rPr kumimoji="1" lang="en" altLang="zh-TW" sz="4800" b="1" dirty="0">
                <a:latin typeface="Microsoft YaHei UI Light" panose="020B0502040204020203" pitchFamily="34" charset="-122"/>
                <a:ea typeface="Microsoft YaHei UI Light" panose="020B0502040204020203" pitchFamily="34" charset="-122"/>
              </a:rPr>
              <a:t>4: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立约论 </a:t>
            </a:r>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源头论。宗族论</a:t>
            </a:r>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 </a:t>
            </a:r>
          </a:p>
          <a:p>
            <a:pPr lvl="6"/>
            <a:r>
              <a:rPr kumimoji="1" lang="en" altLang="zh-TW" sz="4800" b="1" dirty="0">
                <a:latin typeface="Microsoft YaHei UI Light" panose="020B0502040204020203" pitchFamily="34" charset="-122"/>
                <a:ea typeface="Microsoft YaHei UI Light" panose="020B0502040204020203" pitchFamily="34" charset="-122"/>
              </a:rPr>
              <a:t>Federal Headship theory </a:t>
            </a:r>
          </a:p>
        </p:txBody>
      </p:sp>
    </p:spTree>
    <p:extLst>
      <p:ext uri="{BB962C8B-B14F-4D97-AF65-F5344CB8AC3E}">
        <p14:creationId xmlns:p14="http://schemas.microsoft.com/office/powerpoint/2010/main" val="3476179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26907" y="407361"/>
            <a:ext cx="10028768" cy="526297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latin typeface="Microsoft YaHei UI Light" panose="020B0502040204020203" pitchFamily="34" charset="-122"/>
                <a:ea typeface="Microsoft YaHei UI Light" panose="020B0502040204020203" pitchFamily="34" charset="-122"/>
              </a:rPr>
              <a:t>罗马书 </a:t>
            </a:r>
            <a:r>
              <a:rPr kumimoji="1" lang="en" altLang="zh-TW" sz="4800" b="1" dirty="0">
                <a:latin typeface="Microsoft YaHei UI Light" panose="020B0502040204020203" pitchFamily="34" charset="-122"/>
                <a:ea typeface="Microsoft YaHei UI Light" panose="020B0502040204020203" pitchFamily="34" charset="-122"/>
              </a:rPr>
              <a:t>Romans </a:t>
            </a:r>
            <a:r>
              <a:rPr kumimoji="1" lang="en-US" altLang="zh-TW" sz="4800" b="1" dirty="0">
                <a:latin typeface="Microsoft YaHei UI Light" panose="020B0502040204020203" pitchFamily="34" charset="-122"/>
                <a:ea typeface="Microsoft YaHei UI Light" panose="020B0502040204020203" pitchFamily="34" charset="-122"/>
              </a:rPr>
              <a:t>5:13</a:t>
            </a:r>
          </a:p>
          <a:p>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13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没有律法之先，罪已经在世上，但没有律法，罪也不算罪。</a:t>
            </a:r>
            <a:endParaRPr kumimoji="1" lang="en-US" altLang="zh-TW" sz="4800" b="1" dirty="0">
              <a:solidFill>
                <a:srgbClr val="FFC000"/>
              </a:solidFill>
              <a:latin typeface="Microsoft YaHei UI Light" panose="020B0502040204020203" pitchFamily="34" charset="-122"/>
              <a:ea typeface="Microsoft YaHei UI Light" panose="020B0502040204020203" pitchFamily="34" charset="-122"/>
            </a:endParaRPr>
          </a:p>
          <a:p>
            <a:r>
              <a:rPr kumimoji="1" lang="en-US" altLang="zh-TW" sz="4800" b="1" dirty="0">
                <a:latin typeface="Microsoft YaHei UI Light" panose="020B0502040204020203" pitchFamily="34" charset="-122"/>
                <a:ea typeface="Microsoft YaHei UI Light" panose="020B0502040204020203" pitchFamily="34" charset="-122"/>
              </a:rPr>
              <a:t>13 Certainly sin was in the world before the Law was given,[k] but no record of sin is kept when there is no Law.</a:t>
            </a:r>
          </a:p>
        </p:txBody>
      </p:sp>
    </p:spTree>
    <p:extLst>
      <p:ext uri="{BB962C8B-B14F-4D97-AF65-F5344CB8AC3E}">
        <p14:creationId xmlns:p14="http://schemas.microsoft.com/office/powerpoint/2010/main" val="1042744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75537" y="705312"/>
            <a:ext cx="10028768" cy="378565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latin typeface="Microsoft YaHei UI Light" panose="020B0502040204020203" pitchFamily="34" charset="-122"/>
                <a:ea typeface="Microsoft YaHei UI Light" panose="020B0502040204020203" pitchFamily="34" charset="-122"/>
              </a:rPr>
              <a:t>罗马书 </a:t>
            </a:r>
            <a:r>
              <a:rPr kumimoji="1" lang="en" altLang="zh-TW" sz="4800" b="1" dirty="0">
                <a:latin typeface="Microsoft YaHei UI Light" panose="020B0502040204020203" pitchFamily="34" charset="-122"/>
                <a:ea typeface="Microsoft YaHei UI Light" panose="020B0502040204020203" pitchFamily="34" charset="-122"/>
              </a:rPr>
              <a:t>Romans </a:t>
            </a:r>
            <a:r>
              <a:rPr kumimoji="1" lang="en-US" altLang="zh-TW" sz="4800" b="1" dirty="0">
                <a:latin typeface="Microsoft YaHei UI Light" panose="020B0502040204020203" pitchFamily="34" charset="-122"/>
                <a:ea typeface="Microsoft YaHei UI Light" panose="020B0502040204020203" pitchFamily="34" charset="-122"/>
              </a:rPr>
              <a:t>5:14</a:t>
            </a:r>
          </a:p>
          <a:p>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14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然而从亚当到摩西，死就做了王，连那些不与亚当犯一样罪过的，也在它的权下。亚当乃是那以后要来之人的预像。</a:t>
            </a:r>
            <a:endParaRPr kumimoji="1" lang="en-US" altLang="zh-TW" sz="4800" b="1" dirty="0">
              <a:solidFill>
                <a:srgbClr val="FFC000"/>
              </a:solidFill>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2717229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26907" y="407361"/>
            <a:ext cx="10028768" cy="600164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latin typeface="Microsoft YaHei UI Light" panose="020B0502040204020203" pitchFamily="34" charset="-122"/>
                <a:ea typeface="Microsoft YaHei UI Light" panose="020B0502040204020203" pitchFamily="34" charset="-122"/>
              </a:rPr>
              <a:t>罗马书 </a:t>
            </a:r>
            <a:r>
              <a:rPr kumimoji="1" lang="en" altLang="zh-TW" sz="4800" b="1" dirty="0">
                <a:latin typeface="Microsoft YaHei UI Light" panose="020B0502040204020203" pitchFamily="34" charset="-122"/>
                <a:ea typeface="Microsoft YaHei UI Light" panose="020B0502040204020203" pitchFamily="34" charset="-122"/>
              </a:rPr>
              <a:t>Romans </a:t>
            </a:r>
            <a:r>
              <a:rPr kumimoji="1" lang="en-US" altLang="zh-TW" sz="4800" b="1" dirty="0">
                <a:latin typeface="Microsoft YaHei UI Light" panose="020B0502040204020203" pitchFamily="34" charset="-122"/>
                <a:ea typeface="Microsoft YaHei UI Light" panose="020B0502040204020203" pitchFamily="34" charset="-122"/>
              </a:rPr>
              <a:t>5:14</a:t>
            </a:r>
          </a:p>
          <a:p>
            <a:r>
              <a:rPr kumimoji="1" lang="en-US" altLang="zh-TW" sz="4800" b="1" dirty="0">
                <a:latin typeface="Microsoft YaHei UI Light" panose="020B0502040204020203" pitchFamily="34" charset="-122"/>
                <a:ea typeface="Microsoft YaHei UI Light" panose="020B0502040204020203" pitchFamily="34" charset="-122"/>
              </a:rPr>
              <a:t>14 Nevertheless, death ruled from the time of Adam to Moses, even over those who did not sin in the same way Adam did when he disobeyed.[m] He is a foreshadowing of the one who would come.</a:t>
            </a:r>
          </a:p>
        </p:txBody>
      </p:sp>
    </p:spTree>
    <p:extLst>
      <p:ext uri="{BB962C8B-B14F-4D97-AF65-F5344CB8AC3E}">
        <p14:creationId xmlns:p14="http://schemas.microsoft.com/office/powerpoint/2010/main" val="146358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75537" y="705312"/>
            <a:ext cx="10028768" cy="378565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latin typeface="Microsoft YaHei UI Light" panose="020B0502040204020203" pitchFamily="34" charset="-122"/>
                <a:ea typeface="Microsoft YaHei UI Light" panose="020B0502040204020203" pitchFamily="34" charset="-122"/>
              </a:rPr>
              <a:t>罗马书 </a:t>
            </a:r>
            <a:r>
              <a:rPr kumimoji="1" lang="en" altLang="zh-TW" sz="4800" b="1" dirty="0">
                <a:latin typeface="Microsoft YaHei UI Light" panose="020B0502040204020203" pitchFamily="34" charset="-122"/>
                <a:ea typeface="Microsoft YaHei UI Light" panose="020B0502040204020203" pitchFamily="34" charset="-122"/>
              </a:rPr>
              <a:t>Romans </a:t>
            </a:r>
            <a:r>
              <a:rPr kumimoji="1" lang="en-US" altLang="zh-TW" sz="4800" b="1" dirty="0">
                <a:latin typeface="Microsoft YaHei UI Light" panose="020B0502040204020203" pitchFamily="34" charset="-122"/>
                <a:ea typeface="Microsoft YaHei UI Light" panose="020B0502040204020203" pitchFamily="34" charset="-122"/>
              </a:rPr>
              <a:t>5:15</a:t>
            </a:r>
          </a:p>
          <a:p>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 </a:t>
            </a:r>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15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只是过犯不如恩赐。若因一人的过犯，众人都死了，何况神的恩典与那因耶稣基督一人恩典中的赏赐，岂不更加倍地临到众人吗？ </a:t>
            </a:r>
            <a:endParaRPr kumimoji="1" lang="en-US" altLang="zh-TW" sz="4800" b="1" dirty="0">
              <a:solidFill>
                <a:srgbClr val="FFC000"/>
              </a:solidFill>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343113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75537" y="705312"/>
            <a:ext cx="10028768" cy="557075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latin typeface="Microsoft YaHei UI Light" panose="020B0502040204020203" pitchFamily="34" charset="-122"/>
                <a:ea typeface="Microsoft YaHei UI Light" panose="020B0502040204020203" pitchFamily="34" charset="-122"/>
              </a:rPr>
              <a:t>罗马书 </a:t>
            </a:r>
            <a:r>
              <a:rPr kumimoji="1" lang="en" altLang="zh-TW" sz="4800" b="1" dirty="0">
                <a:latin typeface="Microsoft YaHei UI Light" panose="020B0502040204020203" pitchFamily="34" charset="-122"/>
                <a:ea typeface="Microsoft YaHei UI Light" panose="020B0502040204020203" pitchFamily="34" charset="-122"/>
              </a:rPr>
              <a:t>Romans </a:t>
            </a:r>
            <a:r>
              <a:rPr kumimoji="1" lang="en-US" altLang="zh-TW" sz="4800" b="1" dirty="0">
                <a:latin typeface="Microsoft YaHei UI Light" panose="020B0502040204020203" pitchFamily="34" charset="-122"/>
                <a:ea typeface="Microsoft YaHei UI Light" panose="020B0502040204020203" pitchFamily="34" charset="-122"/>
              </a:rPr>
              <a:t>5:15</a:t>
            </a:r>
          </a:p>
          <a:p>
            <a:r>
              <a:rPr kumimoji="1" lang="en" altLang="zh-TW" sz="4400" b="1" dirty="0">
                <a:latin typeface="Microsoft YaHei UI Light" panose="020B0502040204020203" pitchFamily="34" charset="-122"/>
                <a:ea typeface="Microsoft YaHei UI Light" panose="020B0502040204020203" pitchFamily="34" charset="-122"/>
              </a:rPr>
              <a:t>15 But God’s free gift is not like Adam’s offense.  For if many people died as the result of one man’s offense, how much more have God’s grace and the free gift given through the kindness of one man, Jesus the Messiah,  been showered on many people! </a:t>
            </a:r>
            <a:r>
              <a:rPr kumimoji="1" lang="zh-TW" altLang="en-US" sz="4400" b="1" dirty="0">
                <a:latin typeface="Microsoft YaHei UI Light" panose="020B0502040204020203" pitchFamily="34" charset="-122"/>
                <a:ea typeface="Microsoft YaHei UI Light" panose="020B0502040204020203" pitchFamily="34" charset="-122"/>
              </a:rPr>
              <a:t> </a:t>
            </a:r>
            <a:endParaRPr kumimoji="1" lang="en-US" altLang="zh-TW" sz="44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1100078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一張含有 標誌 的圖片&#10;&#10;自動產生的描述">
            <a:extLst>
              <a:ext uri="{FF2B5EF4-FFF2-40B4-BE49-F238E27FC236}">
                <a16:creationId xmlns:a16="http://schemas.microsoft.com/office/drawing/2014/main" id="{99BF232A-1266-8A4B-A93E-FB40C48BFF7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856526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體">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天體</Template>
  <TotalTime>1252</TotalTime>
  <Words>1143</Words>
  <Application>Microsoft Macintosh PowerPoint</Application>
  <PresentationFormat>寬螢幕</PresentationFormat>
  <Paragraphs>63</Paragraphs>
  <Slides>26</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26</vt:i4>
      </vt:variant>
    </vt:vector>
  </HeadingPairs>
  <TitlesOfParts>
    <vt:vector size="32" baseType="lpstr">
      <vt:lpstr>Heiti SC Medium</vt:lpstr>
      <vt:lpstr>Microsoft YaHei UI Light</vt:lpstr>
      <vt:lpstr>Arial</vt:lpstr>
      <vt:lpstr>Calibri</vt:lpstr>
      <vt:lpstr>Calibri Light</vt:lpstr>
      <vt:lpstr>天體</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162</cp:revision>
  <cp:lastPrinted>2020-07-03T15:17:22Z</cp:lastPrinted>
  <dcterms:created xsi:type="dcterms:W3CDTF">2020-05-19T23:40:13Z</dcterms:created>
  <dcterms:modified xsi:type="dcterms:W3CDTF">2020-09-23T18:29:36Z</dcterms:modified>
</cp:coreProperties>
</file>