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1223" r:id="rId2"/>
    <p:sldId id="1282" r:id="rId3"/>
    <p:sldId id="1280" r:id="rId4"/>
    <p:sldId id="1281" r:id="rId5"/>
    <p:sldId id="1283" r:id="rId6"/>
    <p:sldId id="1284" r:id="rId7"/>
    <p:sldId id="1285" r:id="rId8"/>
    <p:sldId id="1272" r:id="rId9"/>
    <p:sldId id="1273" r:id="rId10"/>
    <p:sldId id="1274" r:id="rId11"/>
    <p:sldId id="1275" r:id="rId12"/>
    <p:sldId id="1276" r:id="rId13"/>
    <p:sldId id="1286" r:id="rId14"/>
    <p:sldId id="1288" r:id="rId15"/>
    <p:sldId id="1287" r:id="rId16"/>
    <p:sldId id="1289" r:id="rId17"/>
    <p:sldId id="1290" r:id="rId18"/>
    <p:sldId id="1292" r:id="rId19"/>
    <p:sldId id="1293" r:id="rId20"/>
    <p:sldId id="1291" r:id="rId21"/>
    <p:sldId id="1294" r:id="rId22"/>
    <p:sldId id="1295" r:id="rId23"/>
    <p:sldId id="1296" r:id="rId24"/>
    <p:sldId id="1277" r:id="rId25"/>
    <p:sldId id="1278" r:id="rId26"/>
    <p:sldId id="1297" r:id="rId27"/>
    <p:sldId id="1298" r:id="rId28"/>
    <p:sldId id="1299" r:id="rId29"/>
    <p:sldId id="1302" r:id="rId30"/>
    <p:sldId id="1303" r:id="rId31"/>
    <p:sldId id="1300" r:id="rId32"/>
    <p:sldId id="1279" r:id="rId33"/>
    <p:sldId id="1301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22B7"/>
    <a:srgbClr val="22318F"/>
    <a:srgbClr val="002BA0"/>
    <a:srgbClr val="003CD5"/>
    <a:srgbClr val="2E28FF"/>
    <a:srgbClr val="A8B1C0"/>
    <a:srgbClr val="0831A9"/>
    <a:srgbClr val="2C5D98"/>
    <a:srgbClr val="3366FF"/>
    <a:srgbClr val="091F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79" autoAdjust="0"/>
    <p:restoredTop sz="94716" autoAdjust="0"/>
  </p:normalViewPr>
  <p:slideViewPr>
    <p:cSldViewPr snapToGrid="0" snapToObjects="1">
      <p:cViewPr>
        <p:scale>
          <a:sx n="90" d="100"/>
          <a:sy n="90" d="100"/>
        </p:scale>
        <p:origin x="-1296" y="-8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A0AEE-4565-084F-A696-10A1FD8A6C27}" type="datetimeFigureOut">
              <a:rPr kumimoji="1" lang="zh-TW" altLang="en-US" smtClean="0"/>
              <a:pPr/>
              <a:t>10/2/19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74DAF-65E7-D047-8C33-B8491D262FA5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40174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7A0F1-FDB9-7241-9F5B-CB12893B22E4}" type="datetimeFigureOut">
              <a:rPr kumimoji="1" lang="zh-TW" altLang="en-US" smtClean="0"/>
              <a:pPr/>
              <a:t>10/2/19</a:t>
            </a:fld>
            <a:endParaRPr kumimoji="1"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zh-CN"/>
              <a:t>Click to edit Master text styles</a:t>
            </a:r>
          </a:p>
          <a:p>
            <a:pPr lvl="1"/>
            <a:r>
              <a:rPr kumimoji="1" lang="en-US" altLang="zh-CN"/>
              <a:t>Second level</a:t>
            </a:r>
          </a:p>
          <a:p>
            <a:pPr lvl="2"/>
            <a:r>
              <a:rPr kumimoji="1" lang="en-US" altLang="zh-CN"/>
              <a:t>Third level</a:t>
            </a:r>
          </a:p>
          <a:p>
            <a:pPr lvl="3"/>
            <a:r>
              <a:rPr kumimoji="1" lang="en-US" altLang="zh-CN"/>
              <a:t>Fourth level</a:t>
            </a:r>
          </a:p>
          <a:p>
            <a:pPr lvl="4"/>
            <a:r>
              <a:rPr kumimoji="1" lang="en-US" altLang="zh-CN"/>
              <a:t>Fifth level</a:t>
            </a:r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F90CC-B9DA-BD46-BB89-0F3544CA585E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9774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10/2/19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10/2/19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10/2/19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10/2/19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10/2/19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10/2/19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10/2/19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10/2/19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10/2/19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10/2/19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TW" dirty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10/2/19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pPr/>
              <a:t>10/2/19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4.jpeg"/><Relationship Id="rId5" Type="http://schemas.microsoft.com/office/2007/relationships/hdphoto" Target="../media/hdphoto6.wdp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6.png"/><Relationship Id="rId5" Type="http://schemas.microsoft.com/office/2007/relationships/hdphoto" Target="../media/hdphoto7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3.jpeg"/><Relationship Id="rId5" Type="http://schemas.microsoft.com/office/2007/relationships/hdphoto" Target="../media/hdphoto5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317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423" y="1015333"/>
            <a:ext cx="7800687" cy="212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zh-TW" altLang="en-US" sz="6600" b="1" spc="600" dirty="0" smtClean="0">
                <a:solidFill>
                  <a:srgbClr val="FFFF00"/>
                </a:solidFill>
                <a:effectLst>
                  <a:glow rad="101600">
                    <a:srgbClr val="091F07">
                      <a:alpha val="75000"/>
                    </a:srgbClr>
                  </a:glow>
                </a:effectLst>
                <a:latin typeface="Yu Gothic UI Semibold" pitchFamily="34" charset="-128"/>
                <a:ea typeface="Yu Gothic UI Semibold" pitchFamily="34" charset="-128"/>
                <a:cs typeface="Arial Unicode MS"/>
              </a:rPr>
              <a:t>震撼人心的信息</a:t>
            </a:r>
            <a:endParaRPr kumimoji="1" lang="en-US" altLang="zh-TW" sz="6600" b="1" spc="600" dirty="0" smtClean="0">
              <a:solidFill>
                <a:srgbClr val="FFFF00"/>
              </a:solidFill>
              <a:effectLst>
                <a:glow rad="101600">
                  <a:srgbClr val="091F07">
                    <a:alpha val="75000"/>
                  </a:srgbClr>
                </a:glow>
              </a:effectLst>
              <a:latin typeface="Yu Gothic UI Semibold" pitchFamily="34" charset="-128"/>
              <a:ea typeface="Yu Gothic UI Semibold" pitchFamily="34" charset="-128"/>
              <a:cs typeface="Arial Unicode MS"/>
            </a:endParaRPr>
          </a:p>
          <a:p>
            <a:pPr algn="ctr">
              <a:lnSpc>
                <a:spcPct val="90000"/>
              </a:lnSpc>
            </a:pPr>
            <a:r>
              <a:rPr kumimoji="1" lang="en-US" altLang="zh-TW" sz="4000" b="1" spc="600" dirty="0">
                <a:effectLst>
                  <a:glow rad="101600">
                    <a:srgbClr val="091F07">
                      <a:alpha val="75000"/>
                    </a:srgbClr>
                  </a:glow>
                </a:effectLst>
                <a:latin typeface="Arial Unicode MS"/>
                <a:ea typeface="华文细黑"/>
                <a:cs typeface="Arial Unicode MS"/>
              </a:rPr>
              <a:t>What a Shocking Message to the Heart</a:t>
            </a:r>
            <a:endParaRPr kumimoji="1" lang="en-US" altLang="zh-TW" sz="4000" b="1" spc="600" dirty="0" smtClean="0">
              <a:effectLst>
                <a:glow rad="101600">
                  <a:srgbClr val="091F07">
                    <a:alpha val="75000"/>
                  </a:srgbClr>
                </a:glow>
              </a:effectLst>
              <a:latin typeface="Arial Unicode MS"/>
              <a:ea typeface="华文细黑"/>
              <a:cs typeface="Arial Unicode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97112" y="4214167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400" dirty="0" smtClean="0">
                <a:latin typeface="Heiti TC Light"/>
                <a:ea typeface="Heiti TC Light"/>
                <a:cs typeface="Heiti TC Light"/>
              </a:rPr>
              <a:t>房正豪牧師</a:t>
            </a:r>
            <a:endParaRPr kumimoji="1" lang="zh-CN" altLang="en-US" sz="2400" dirty="0"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1326987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4" name="Picture 3" descr="IMG_6231.jpe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10" y="287967"/>
            <a:ext cx="4134556" cy="6191020"/>
          </a:xfrm>
          <a:prstGeom prst="rect">
            <a:avLst/>
          </a:prstGeom>
        </p:spPr>
      </p:pic>
      <p:pic>
        <p:nvPicPr>
          <p:cNvPr id="5" name="Picture 4" descr="IMG_6232.jpe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614" y="283347"/>
            <a:ext cx="4011164" cy="6195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5246" y="5431669"/>
            <a:ext cx="5648839" cy="7694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sz="4400" dirty="0">
                <a:latin typeface="Heiti TC Light"/>
                <a:ea typeface="Heiti TC Light"/>
                <a:cs typeface="Heiti TC Light"/>
              </a:rPr>
              <a:t>Anticipating Eternity</a:t>
            </a:r>
            <a:endParaRPr kumimoji="1" lang="zh-CN" altLang="en-US" sz="4400" dirty="0"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51227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667" y="2736800"/>
            <a:ext cx="8438443" cy="339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「棺」</a:t>
            </a:r>
            <a:r>
              <a:rPr kumimoji="1" lang="en-US" altLang="zh-TW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 </a:t>
            </a:r>
            <a:r>
              <a:rPr kumimoji="1" lang="en-US" altLang="zh-TW" sz="3600" b="1" dirty="0" smtClean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Coffin</a:t>
            </a:r>
            <a:r>
              <a:rPr kumimoji="1" lang="en-US" altLang="zh-TW" sz="36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, </a:t>
            </a:r>
            <a:r>
              <a:rPr kumimoji="1" lang="en-US" altLang="zh-TW" sz="3600" b="1" dirty="0" smtClean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 Chinese </a:t>
            </a:r>
            <a:r>
              <a:rPr kumimoji="1" lang="en-US" altLang="zh-TW" sz="36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word "Guan" </a:t>
            </a:r>
            <a:endParaRPr kumimoji="1" lang="en-US" altLang="zh-TW" sz="3600" b="1" dirty="0" smtClean="0">
              <a:solidFill>
                <a:srgbClr val="FFFFFF"/>
              </a:solidFill>
              <a:effectLst>
                <a:glow rad="127000">
                  <a:schemeClr val="bg1"/>
                </a:glow>
              </a:effectLst>
              <a:latin typeface="Yu Gothic UI Semibold" pitchFamily="34" charset="-128"/>
              <a:ea typeface="Yu Gothic UI Semibold" pitchFamily="34" charset="-128"/>
              <a:cs typeface="Heiti TC Light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3600" b="1" dirty="0" smtClean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sounds </a:t>
            </a:r>
            <a:r>
              <a:rPr kumimoji="1" lang="en-US" altLang="zh-TW" sz="36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like Government officials, means power and authority. </a:t>
            </a:r>
            <a:endParaRPr kumimoji="1" lang="en-US" altLang="zh-TW" sz="3600" b="1" dirty="0" smtClean="0">
              <a:solidFill>
                <a:srgbClr val="FFFFFF"/>
              </a:solidFill>
              <a:effectLst>
                <a:glow rad="127000">
                  <a:schemeClr val="bg1"/>
                </a:glow>
              </a:effectLst>
              <a:latin typeface="Yu Gothic UI Semibold" pitchFamily="34" charset="-128"/>
              <a:ea typeface="Yu Gothic UI Semibold" pitchFamily="34" charset="-128"/>
              <a:cs typeface="Heiti TC Light"/>
            </a:endParaRPr>
          </a:p>
          <a:p>
            <a:pPr algn="ctr">
              <a:lnSpc>
                <a:spcPct val="120000"/>
              </a:lnSpc>
            </a:pPr>
            <a:r>
              <a:rPr kumimoji="1" lang="zh-TW" altLang="en-US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「材」</a:t>
            </a:r>
            <a:r>
              <a:rPr kumimoji="1" lang="en-US" altLang="zh-TW" sz="3600" b="1" dirty="0" smtClean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 </a:t>
            </a:r>
            <a:r>
              <a:rPr kumimoji="1" lang="en-US" altLang="zh-TW" sz="36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Chinese word "</a:t>
            </a:r>
            <a:r>
              <a:rPr kumimoji="1" lang="en-US" altLang="zh-TW" sz="3600" b="1" dirty="0" err="1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Cai</a:t>
            </a:r>
            <a:r>
              <a:rPr kumimoji="1" lang="en-US" altLang="zh-TW" sz="36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" </a:t>
            </a:r>
            <a:endParaRPr kumimoji="1" lang="en-US" altLang="zh-TW" sz="3600" b="1" dirty="0" smtClean="0">
              <a:solidFill>
                <a:srgbClr val="FFFFFF"/>
              </a:solidFill>
              <a:effectLst>
                <a:glow rad="127000">
                  <a:schemeClr val="bg1"/>
                </a:glow>
              </a:effectLst>
              <a:latin typeface="Yu Gothic UI Semibold" pitchFamily="34" charset="-128"/>
              <a:ea typeface="Yu Gothic UI Semibold" pitchFamily="34" charset="-128"/>
              <a:cs typeface="Heiti TC Light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3600" b="1" dirty="0" smtClean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sounds </a:t>
            </a:r>
            <a:r>
              <a:rPr kumimoji="1" lang="en-US" altLang="zh-TW" sz="36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like money and fortune.</a:t>
            </a:r>
            <a:endParaRPr kumimoji="1" lang="en-US" altLang="zh-TW" sz="3600" b="1" dirty="0" smtClean="0">
              <a:solidFill>
                <a:srgbClr val="FFFFFF"/>
              </a:solidFill>
              <a:effectLst>
                <a:glow rad="127000">
                  <a:schemeClr val="bg1"/>
                </a:glow>
              </a:effectLst>
              <a:latin typeface="Yu Gothic UI Semibold" pitchFamily="34" charset="-128"/>
              <a:ea typeface="Yu Gothic UI Semibold" pitchFamily="34" charset="-128"/>
              <a:cs typeface="Heiti TC Light"/>
            </a:endParaRPr>
          </a:p>
        </p:txBody>
      </p:sp>
      <p:pic>
        <p:nvPicPr>
          <p:cNvPr id="4" name="Picture 3" descr="IMG_6233.jpe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907">
                        <a14:foregroundMark x1="42311" y1="34709" x2="42311" y2="34709"/>
                        <a14:backgroundMark x1="35259" y1="38865" x2="35259" y2="38865"/>
                        <a14:backgroundMark x1="13694" y1="62652" x2="13694" y2="62652"/>
                        <a14:backgroundMark x1="13694" y1="62652" x2="13694" y2="62652"/>
                        <a14:backgroundMark x1="39854" y1="34436" x2="39854" y2="34436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4" t="10524" r="2447" b="11555"/>
          <a:stretch/>
        </p:blipFill>
        <p:spPr>
          <a:xfrm>
            <a:off x="5971916" y="885449"/>
            <a:ext cx="1632762" cy="16389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64717" y="647006"/>
            <a:ext cx="562122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zh-TW" altLang="en-US" sz="4800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棺材</a:t>
            </a:r>
            <a:r>
              <a:rPr kumimoji="1" lang="en-US" altLang="zh-TW" sz="4800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 - </a:t>
            </a:r>
            <a:r>
              <a:rPr kumimoji="1" lang="zh-TW" altLang="en-US" sz="4800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升官發財</a:t>
            </a:r>
            <a:endParaRPr kumimoji="1" lang="en-US" altLang="zh-TW" sz="4800" dirty="0" smtClean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 algn="r"/>
            <a:r>
              <a:rPr kumimoji="1" lang="en-US" altLang="zh-CN" sz="3600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Coffin (word play)</a:t>
            </a:r>
          </a:p>
          <a:p>
            <a:pPr algn="r"/>
            <a:r>
              <a:rPr kumimoji="1" lang="en-US" altLang="zh-CN" sz="3600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- Promotion &amp; Riches</a:t>
            </a:r>
            <a:endParaRPr kumimoji="1" lang="zh-CN" altLang="en-US" sz="3600" dirty="0">
              <a:effectLst>
                <a:glow rad="101600">
                  <a:schemeClr val="bg1"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51227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8113" y="1255133"/>
            <a:ext cx="8678332" cy="3395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60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總有一天等到你</a:t>
            </a:r>
            <a:endParaRPr kumimoji="1" lang="en-US" altLang="zh-TW" sz="6000" b="1" dirty="0" smtClean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Yu Gothic UI Semibold" pitchFamily="34" charset="-128"/>
              <a:ea typeface="Yu Gothic UI Semibold" pitchFamily="34" charset="-128"/>
              <a:cs typeface="Heiti TC Light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40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I can wait, </a:t>
            </a:r>
            <a:endParaRPr kumimoji="1" lang="en-US" altLang="zh-TW" sz="4000" b="1" dirty="0" smtClean="0">
              <a:solidFill>
                <a:srgbClr val="FFFFFF"/>
              </a:solidFill>
              <a:effectLst>
                <a:glow rad="127000">
                  <a:schemeClr val="bg1"/>
                </a:glow>
              </a:effectLst>
              <a:latin typeface="Yu Gothic UI Semibold" pitchFamily="34" charset="-128"/>
              <a:ea typeface="Yu Gothic UI Semibold" pitchFamily="34" charset="-128"/>
              <a:cs typeface="Heiti TC Light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4000" b="1" dirty="0" smtClean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one </a:t>
            </a:r>
            <a:r>
              <a:rPr kumimoji="1" lang="en-US" altLang="zh-TW" sz="40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of those days </a:t>
            </a:r>
            <a:endParaRPr kumimoji="1" lang="en-US" altLang="zh-TW" sz="4000" b="1" dirty="0" smtClean="0">
              <a:solidFill>
                <a:srgbClr val="FFFFFF"/>
              </a:solidFill>
              <a:effectLst>
                <a:glow rad="127000">
                  <a:schemeClr val="bg1"/>
                </a:glow>
              </a:effectLst>
              <a:latin typeface="Yu Gothic UI Semibold" pitchFamily="34" charset="-128"/>
              <a:ea typeface="Yu Gothic UI Semibold" pitchFamily="34" charset="-128"/>
              <a:cs typeface="Heiti TC Light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4000" b="1" dirty="0" smtClean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I </a:t>
            </a:r>
            <a:r>
              <a:rPr kumimoji="1" lang="en-US" altLang="zh-TW" sz="40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will get you.</a:t>
            </a:r>
            <a:endParaRPr kumimoji="1" lang="en-US" altLang="zh-TW" sz="4000" b="1" dirty="0" smtClean="0">
              <a:solidFill>
                <a:srgbClr val="FFFFFF"/>
              </a:solidFill>
              <a:effectLst>
                <a:glow rad="127000">
                  <a:schemeClr val="bg1"/>
                </a:glow>
              </a:effectLst>
              <a:latin typeface="Yu Gothic UI Semibold" pitchFamily="34" charset="-128"/>
              <a:ea typeface="Yu Gothic UI Semibold" pitchFamily="34" charset="-128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51227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7778" y="295533"/>
            <a:ext cx="7953519" cy="5942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使徒行傳</a:t>
            </a:r>
            <a:r>
              <a:rPr kumimoji="1" lang="en-US" altLang="zh-TW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 2: 25-28</a:t>
            </a:r>
          </a:p>
          <a:p>
            <a:pPr>
              <a:lnSpc>
                <a:spcPct val="120000"/>
              </a:lnSpc>
            </a:pPr>
            <a:r>
              <a:rPr kumimoji="1" lang="en-US" altLang="zh-TW" sz="4400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25 </a:t>
            </a:r>
            <a:r>
              <a:rPr kumimoji="1" lang="zh-TW" altLang="en-US" sz="44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大卫指着他说</a:t>
            </a:r>
            <a:r>
              <a:rPr kumimoji="1" lang="zh-TW" altLang="en-US" sz="4400" b="1" dirty="0" smtClean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：我看见</a:t>
            </a:r>
            <a:r>
              <a:rPr kumimoji="1" lang="zh-TW" altLang="en-US" sz="44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主常在我眼前，他在我右边，叫我不至于摇动。 </a:t>
            </a:r>
            <a:endParaRPr kumimoji="1" lang="en-US" altLang="zh-TW" sz="4400" b="1" dirty="0" smtClean="0">
              <a:solidFill>
                <a:srgbClr val="FFFF00"/>
              </a:solidFill>
              <a:latin typeface="Heiti TC Light"/>
              <a:ea typeface="Heiti TC Light"/>
              <a:cs typeface="Heiti TC Light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4400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26 </a:t>
            </a:r>
            <a:r>
              <a:rPr kumimoji="1" lang="zh-TW" altLang="en-US" sz="44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所以我心里欢喜，</a:t>
            </a:r>
            <a:r>
              <a:rPr kumimoji="1" lang="zh-TW" altLang="en-US" sz="4400" b="1" dirty="0" smtClean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我的灵快乐</a:t>
            </a:r>
            <a:r>
              <a:rPr kumimoji="1" lang="zh-TW" altLang="en-US" sz="44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，并且我的肉身要安居在指望中</a:t>
            </a:r>
            <a:r>
              <a:rPr kumimoji="1" lang="zh-TW" altLang="en-US" sz="4400" b="1" dirty="0" smtClean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；</a:t>
            </a:r>
            <a:endParaRPr kumimoji="1" lang="en-US" altLang="zh-TW" sz="4800" b="1" dirty="0" smtClean="0">
              <a:solidFill>
                <a:srgbClr val="FFFF00"/>
              </a:solidFill>
              <a:effectLst/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2874251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7778" y="295533"/>
            <a:ext cx="7953519" cy="5129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使徒行傳</a:t>
            </a:r>
            <a:r>
              <a:rPr kumimoji="1" lang="en-US" altLang="zh-TW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 2: 25-28</a:t>
            </a:r>
          </a:p>
          <a:p>
            <a:pPr>
              <a:lnSpc>
                <a:spcPct val="120000"/>
              </a:lnSpc>
            </a:pPr>
            <a:r>
              <a:rPr kumimoji="1" lang="en-US" altLang="zh-TW" sz="4400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27 </a:t>
            </a:r>
            <a:r>
              <a:rPr kumimoji="1" lang="zh-TW" altLang="en-US" sz="44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因你必不将我的灵魂撇在阴间，也不叫你的圣者见朽坏。 </a:t>
            </a:r>
            <a:r>
              <a:rPr kumimoji="1" lang="en-US" altLang="zh-TW" sz="4400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28 </a:t>
            </a:r>
            <a:r>
              <a:rPr kumimoji="1" lang="zh-TW" altLang="en-US" sz="44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你已将生命的道路指示我，必叫我因见你</a:t>
            </a:r>
            <a:r>
              <a:rPr kumimoji="1" lang="zh-TW" altLang="en-US" sz="4400" b="1" dirty="0" smtClean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的面得着满</a:t>
            </a:r>
            <a:r>
              <a:rPr kumimoji="1" lang="zh-TW" altLang="en-US" sz="44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足的快乐。</a:t>
            </a:r>
            <a:endParaRPr kumimoji="1" lang="en-US" altLang="zh-TW" sz="4800" b="1" dirty="0" smtClean="0">
              <a:solidFill>
                <a:srgbClr val="FFFF00"/>
              </a:solidFill>
              <a:effectLst/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731872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1890" y="27422"/>
            <a:ext cx="7953519" cy="6239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TW" sz="5400" b="1" dirty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Acts 2</a:t>
            </a:r>
            <a:r>
              <a:rPr kumimoji="1" lang="en-US" altLang="zh-TW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: 25-28</a:t>
            </a:r>
          </a:p>
          <a:p>
            <a:pPr>
              <a:lnSpc>
                <a:spcPct val="120000"/>
              </a:lnSpc>
            </a:pPr>
            <a:r>
              <a:rPr kumimoji="1" lang="en-US" altLang="zh-TW" sz="40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25 </a:t>
            </a:r>
            <a:r>
              <a:rPr kumimoji="1" lang="en-US" altLang="zh-TW" sz="4000" b="1" dirty="0">
                <a:latin typeface="Heiti TC Light"/>
                <a:ea typeface="Heiti TC Light"/>
                <a:cs typeface="Heiti TC Light"/>
              </a:rPr>
              <a:t>David said about him</a:t>
            </a:r>
            <a:r>
              <a:rPr kumimoji="1" lang="en-US" altLang="zh-TW" sz="4000" b="1" dirty="0" smtClean="0">
                <a:latin typeface="Heiti TC Light"/>
                <a:ea typeface="Heiti TC Light"/>
                <a:cs typeface="Heiti TC Light"/>
              </a:rPr>
              <a:t>:</a:t>
            </a:r>
            <a:endParaRPr kumimoji="1" lang="en-US" altLang="zh-TW" sz="4000" b="1" dirty="0">
              <a:latin typeface="Heiti TC Light"/>
              <a:ea typeface="Heiti TC Light"/>
              <a:cs typeface="Heiti TC Light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4000" b="1" dirty="0">
                <a:latin typeface="Heiti TC Light"/>
                <a:ea typeface="Heiti TC Light"/>
                <a:cs typeface="Heiti TC Light"/>
              </a:rPr>
              <a:t>“‘I saw the Lord always before </a:t>
            </a:r>
            <a:r>
              <a:rPr kumimoji="1" lang="en-US" altLang="zh-TW" sz="4000" b="1" dirty="0" smtClean="0">
                <a:latin typeface="Heiti TC Light"/>
                <a:ea typeface="Heiti TC Light"/>
                <a:cs typeface="Heiti TC Light"/>
              </a:rPr>
              <a:t>me. Because </a:t>
            </a:r>
            <a:r>
              <a:rPr kumimoji="1" lang="en-US" altLang="zh-TW" sz="4000" b="1" dirty="0">
                <a:latin typeface="Heiti TC Light"/>
                <a:ea typeface="Heiti TC Light"/>
                <a:cs typeface="Heiti TC Light"/>
              </a:rPr>
              <a:t>he is at my right hand</a:t>
            </a:r>
            <a:r>
              <a:rPr kumimoji="1" lang="en-US" altLang="zh-TW" sz="4000" b="1" dirty="0" smtClean="0">
                <a:latin typeface="Heiti TC Light"/>
                <a:ea typeface="Heiti TC Light"/>
                <a:cs typeface="Heiti TC Light"/>
              </a:rPr>
              <a:t>,  </a:t>
            </a:r>
            <a:r>
              <a:rPr kumimoji="1" lang="en-US" altLang="zh-TW" sz="4000" b="1" dirty="0">
                <a:latin typeface="Heiti TC Light"/>
                <a:ea typeface="Heiti TC Light"/>
                <a:cs typeface="Heiti TC Light"/>
              </a:rPr>
              <a:t>I will not be shaken.</a:t>
            </a:r>
          </a:p>
          <a:p>
            <a:pPr>
              <a:lnSpc>
                <a:spcPct val="120000"/>
              </a:lnSpc>
            </a:pPr>
            <a:r>
              <a:rPr kumimoji="1" lang="en-US" altLang="zh-TW" sz="40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26 </a:t>
            </a:r>
            <a:r>
              <a:rPr kumimoji="1" lang="en-US" altLang="zh-TW" sz="4000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Therefore my heart is glad and my tongue rejoices</a:t>
            </a:r>
            <a:r>
              <a:rPr kumimoji="1" lang="en-US" altLang="zh-TW" sz="4000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; my </a:t>
            </a:r>
            <a:r>
              <a:rPr kumimoji="1" lang="en-US" altLang="zh-TW" sz="4000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body also will rest in hope</a:t>
            </a:r>
            <a:r>
              <a:rPr kumimoji="1" lang="en-US" altLang="zh-TW" sz="4000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,</a:t>
            </a:r>
            <a:endParaRPr kumimoji="1" lang="en-US" altLang="zh-TW" sz="4000" b="1" dirty="0">
              <a:solidFill>
                <a:srgbClr val="FFFFFF"/>
              </a:solidFill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6841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1890" y="154422"/>
            <a:ext cx="7953519" cy="6239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TW" sz="5400" b="1" dirty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Acts 2</a:t>
            </a:r>
            <a:r>
              <a:rPr kumimoji="1" lang="en-US" altLang="zh-TW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: 25-28</a:t>
            </a:r>
          </a:p>
          <a:p>
            <a:pPr>
              <a:lnSpc>
                <a:spcPct val="120000"/>
              </a:lnSpc>
            </a:pPr>
            <a:r>
              <a:rPr kumimoji="1" lang="en-US" altLang="zh-TW" sz="4000" b="1" dirty="0" smtClean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27 </a:t>
            </a:r>
            <a:r>
              <a:rPr kumimoji="1" lang="en-US" altLang="zh-TW" sz="4000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because you will not abandon me to the realm of the dead</a:t>
            </a:r>
            <a:r>
              <a:rPr kumimoji="1" lang="en-US" altLang="zh-TW" sz="4000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, you </a:t>
            </a:r>
            <a:r>
              <a:rPr kumimoji="1" lang="en-US" altLang="zh-TW" sz="4000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will not let your holy one see decay.</a:t>
            </a:r>
          </a:p>
          <a:p>
            <a:pPr>
              <a:lnSpc>
                <a:spcPct val="120000"/>
              </a:lnSpc>
            </a:pPr>
            <a:r>
              <a:rPr kumimoji="1" lang="en-US" altLang="zh-TW" sz="40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28 </a:t>
            </a:r>
            <a:r>
              <a:rPr kumimoji="1" lang="en-US" altLang="zh-TW" sz="4000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You have made known to me the paths of life</a:t>
            </a:r>
            <a:r>
              <a:rPr kumimoji="1" lang="en-US" altLang="zh-TW" sz="4000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; you </a:t>
            </a:r>
            <a:r>
              <a:rPr kumimoji="1" lang="en-US" altLang="zh-TW" sz="4000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will fill me with joy in your presence.</a:t>
            </a:r>
            <a:r>
              <a:rPr kumimoji="1" lang="en-US" altLang="zh-TW" sz="4000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’</a:t>
            </a:r>
            <a:endParaRPr kumimoji="1" lang="en-US" altLang="zh-TW" sz="4000" b="1" dirty="0">
              <a:solidFill>
                <a:srgbClr val="FFFFFF"/>
              </a:solidFill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2901110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444" y="295533"/>
            <a:ext cx="8630853" cy="5942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使徒行傳</a:t>
            </a:r>
            <a:r>
              <a:rPr kumimoji="1" lang="en-US" altLang="zh-TW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 2: 29-33</a:t>
            </a:r>
          </a:p>
          <a:p>
            <a:pPr>
              <a:lnSpc>
                <a:spcPct val="120000"/>
              </a:lnSpc>
            </a:pPr>
            <a:r>
              <a:rPr kumimoji="1" lang="en-US" altLang="zh-TW" sz="4400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29 </a:t>
            </a:r>
            <a:r>
              <a:rPr kumimoji="1" lang="zh-TW" altLang="en-US" sz="44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弟兄们，先祖大卫的事，我可以明明地对你们说，他死了，也葬埋了，并且他的坟墓直到今日还在我们这里。 </a:t>
            </a:r>
            <a:r>
              <a:rPr kumimoji="1" lang="en-US" altLang="zh-TW" sz="4400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30 </a:t>
            </a:r>
            <a:r>
              <a:rPr kumimoji="1" lang="zh-TW" altLang="en-US" sz="44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大卫既是先知，又晓得神曾向他起誓，要从他的后裔中立一位坐在他的宝座上</a:t>
            </a:r>
            <a:r>
              <a:rPr kumimoji="1" lang="zh-TW" altLang="en-US" sz="4400" b="1" dirty="0" smtClean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，</a:t>
            </a:r>
            <a:endParaRPr kumimoji="1" lang="en-US" altLang="zh-TW" sz="4800" b="1" dirty="0" smtClean="0">
              <a:solidFill>
                <a:srgbClr val="FFFF00"/>
              </a:solidFill>
              <a:effectLst/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1540361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556" y="295533"/>
            <a:ext cx="8616741" cy="5129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使徒行傳</a:t>
            </a:r>
            <a:r>
              <a:rPr kumimoji="1" lang="en-US" altLang="zh-TW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 2: 29-33</a:t>
            </a:r>
          </a:p>
          <a:p>
            <a:pPr>
              <a:lnSpc>
                <a:spcPct val="120000"/>
              </a:lnSpc>
            </a:pPr>
            <a:r>
              <a:rPr kumimoji="1" lang="en-US" altLang="zh-TW" sz="4400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31 </a:t>
            </a:r>
            <a:r>
              <a:rPr kumimoji="1" lang="zh-TW" altLang="en-US" sz="44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就预先看明这事，讲论基督复活说：他的灵魂不撇在阴间，他的肉身也不见朽坏。 </a:t>
            </a:r>
            <a:endParaRPr kumimoji="1" lang="en-US" altLang="zh-TW" sz="4400" b="1" dirty="0" smtClean="0">
              <a:solidFill>
                <a:srgbClr val="FFFF00"/>
              </a:solidFill>
              <a:latin typeface="Heiti TC Light"/>
              <a:ea typeface="Heiti TC Light"/>
              <a:cs typeface="Heiti TC Light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4400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32 </a:t>
            </a:r>
            <a:r>
              <a:rPr kumimoji="1" lang="zh-TW" altLang="en-US" sz="44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这耶稣，神已经叫他复活了，我们都为这事作见证</a:t>
            </a:r>
            <a:r>
              <a:rPr kumimoji="1" lang="zh-TW" altLang="en-US" sz="4400" b="1" dirty="0" smtClean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。</a:t>
            </a:r>
            <a:endParaRPr kumimoji="1" lang="en-US" altLang="zh-TW" sz="4800" b="1" dirty="0" smtClean="0">
              <a:solidFill>
                <a:srgbClr val="FFFF00"/>
              </a:solidFill>
              <a:effectLst/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0176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556" y="295533"/>
            <a:ext cx="8616741" cy="3504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使徒行傳</a:t>
            </a:r>
            <a:r>
              <a:rPr kumimoji="1" lang="en-US" altLang="zh-TW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 2: 29-33</a:t>
            </a:r>
          </a:p>
          <a:p>
            <a:pPr>
              <a:lnSpc>
                <a:spcPct val="120000"/>
              </a:lnSpc>
            </a:pPr>
            <a:r>
              <a:rPr kumimoji="1" lang="en-US" altLang="zh-TW" sz="4400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33 </a:t>
            </a:r>
            <a:r>
              <a:rPr kumimoji="1" lang="zh-TW" altLang="en-US" sz="44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他既被神的</a:t>
            </a:r>
            <a:r>
              <a:rPr kumimoji="1" lang="zh-TW" altLang="en-US" sz="4400" b="1" dirty="0" smtClean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右手高举，</a:t>
            </a:r>
            <a:r>
              <a:rPr kumimoji="1" lang="zh-TW" altLang="en-US" sz="44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又从父受了所应许的圣灵，就把你们所看见、所听见的浇灌下来。</a:t>
            </a:r>
            <a:endParaRPr kumimoji="1" lang="en-US" altLang="zh-TW" sz="4800" b="1" dirty="0" smtClean="0">
              <a:solidFill>
                <a:srgbClr val="FFFF00"/>
              </a:solidFill>
              <a:effectLst/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287340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7778" y="295533"/>
            <a:ext cx="7953519" cy="5129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使徒行傳</a:t>
            </a:r>
            <a:r>
              <a:rPr kumimoji="1" lang="en-US" altLang="zh-TW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 2: 22-24</a:t>
            </a:r>
          </a:p>
          <a:p>
            <a:pPr>
              <a:lnSpc>
                <a:spcPct val="120000"/>
              </a:lnSpc>
            </a:pPr>
            <a:r>
              <a:rPr kumimoji="1" lang="en-US" altLang="zh-TW" sz="4400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22 </a:t>
            </a:r>
            <a:r>
              <a:rPr kumimoji="1" lang="zh-TW" altLang="en-US" sz="44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以色列人哪，请听我的话：神借着拿撒勒人耶稣在你们中间施行异能、奇事、神迹，将他证明出来，这是你们自己知道的</a:t>
            </a:r>
            <a:r>
              <a:rPr kumimoji="1" lang="zh-TW" altLang="en-US" sz="4400" b="1" dirty="0" smtClean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。</a:t>
            </a:r>
            <a:endParaRPr kumimoji="1" lang="en-US" altLang="zh-TW" sz="4800" b="1" dirty="0" smtClean="0">
              <a:solidFill>
                <a:srgbClr val="FFFF00"/>
              </a:solidFill>
              <a:effectLst/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695119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000" y="-92100"/>
            <a:ext cx="8447409" cy="6978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TW" sz="5400" b="1" dirty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Acts 2</a:t>
            </a:r>
            <a:r>
              <a:rPr kumimoji="1" lang="en-US" altLang="zh-TW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: 29-33</a:t>
            </a:r>
          </a:p>
          <a:p>
            <a:pPr>
              <a:lnSpc>
                <a:spcPct val="120000"/>
              </a:lnSpc>
            </a:pPr>
            <a:r>
              <a:rPr kumimoji="1" lang="en-US" altLang="zh-TW" sz="40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29 </a:t>
            </a:r>
            <a:r>
              <a:rPr kumimoji="1" lang="en-US" altLang="zh-TW" sz="4000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“Fellow Israelites, I can tell you confidently that the patriarch David died and was buried, and his tomb is here to this day. </a:t>
            </a:r>
            <a:r>
              <a:rPr kumimoji="1" lang="en-US" altLang="zh-TW" sz="40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30 </a:t>
            </a:r>
            <a:r>
              <a:rPr kumimoji="1" lang="en-US" altLang="zh-TW" sz="4000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But he was a prophet and knew that God had promised him on oath that he would place one of his descendants on his throne. </a:t>
            </a:r>
          </a:p>
        </p:txBody>
      </p:sp>
    </p:spTree>
    <p:extLst>
      <p:ext uri="{BB962C8B-B14F-4D97-AF65-F5344CB8AC3E}">
        <p14:creationId xmlns:p14="http://schemas.microsoft.com/office/powerpoint/2010/main" val="865017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000" y="27422"/>
            <a:ext cx="8636000" cy="6239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TW" sz="5400" b="1" dirty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Acts 2</a:t>
            </a:r>
            <a:r>
              <a:rPr kumimoji="1" lang="en-US" altLang="zh-TW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: 29-33</a:t>
            </a:r>
          </a:p>
          <a:p>
            <a:pPr>
              <a:lnSpc>
                <a:spcPct val="120000"/>
              </a:lnSpc>
            </a:pPr>
            <a:r>
              <a:rPr kumimoji="1" lang="en-US" altLang="zh-TW" sz="4000" b="1" dirty="0" smtClean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31 </a:t>
            </a:r>
            <a:r>
              <a:rPr kumimoji="1" lang="en-US" altLang="zh-TW" sz="4000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Seeing what was to come, he spoke of the resurrection of the Messiah, that he was not abandoned to the realm of the dead, nor did his body see decay. </a:t>
            </a:r>
            <a:r>
              <a:rPr kumimoji="1" lang="en-US" altLang="zh-TW" sz="40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32 </a:t>
            </a:r>
            <a:r>
              <a:rPr kumimoji="1" lang="en-US" altLang="zh-TW" sz="4000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God has raised this Jesus to life, and we are all witnesses of it. </a:t>
            </a:r>
          </a:p>
        </p:txBody>
      </p:sp>
    </p:spTree>
    <p:extLst>
      <p:ext uri="{BB962C8B-B14F-4D97-AF65-F5344CB8AC3E}">
        <p14:creationId xmlns:p14="http://schemas.microsoft.com/office/powerpoint/2010/main" val="4258413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000" y="27422"/>
            <a:ext cx="8447409" cy="4762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TW" sz="5400" b="1" dirty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Acts 2</a:t>
            </a:r>
            <a:r>
              <a:rPr kumimoji="1" lang="en-US" altLang="zh-TW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: 29-33</a:t>
            </a:r>
          </a:p>
          <a:p>
            <a:pPr>
              <a:lnSpc>
                <a:spcPct val="120000"/>
              </a:lnSpc>
            </a:pPr>
            <a:r>
              <a:rPr kumimoji="1" lang="en-US" altLang="zh-TW" sz="4000" b="1" dirty="0" smtClean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33 </a:t>
            </a:r>
            <a:r>
              <a:rPr kumimoji="1" lang="en-US" altLang="zh-TW" sz="4000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Exalted to the right hand of God, he has received from the Father the promised Holy Spirit and has poured out what you now see and hear. </a:t>
            </a:r>
          </a:p>
        </p:txBody>
      </p:sp>
    </p:spTree>
    <p:extLst>
      <p:ext uri="{BB962C8B-B14F-4D97-AF65-F5344CB8AC3E}">
        <p14:creationId xmlns:p14="http://schemas.microsoft.com/office/powerpoint/2010/main" val="3828389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0778" y="577755"/>
            <a:ext cx="7953519" cy="5129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使徒行傳</a:t>
            </a:r>
            <a:r>
              <a:rPr kumimoji="1" lang="en-US" altLang="zh-TW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 2: 32</a:t>
            </a:r>
          </a:p>
          <a:p>
            <a:pPr>
              <a:lnSpc>
                <a:spcPct val="120000"/>
              </a:lnSpc>
            </a:pPr>
            <a:r>
              <a:rPr kumimoji="1" lang="en-US" altLang="zh-TW" sz="4400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32 </a:t>
            </a:r>
            <a:r>
              <a:rPr kumimoji="1" lang="zh-TW" altLang="en-US" sz="44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这耶稣，神已经叫他复活了，我们都为这事作见证</a:t>
            </a:r>
            <a:r>
              <a:rPr kumimoji="1" lang="zh-TW" altLang="en-US" sz="4400" b="1" dirty="0" smtClean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。</a:t>
            </a:r>
            <a:endParaRPr kumimoji="1" lang="en-US" altLang="zh-TW" sz="4400" b="1" dirty="0" smtClean="0">
              <a:solidFill>
                <a:srgbClr val="FFFF00"/>
              </a:solidFill>
              <a:latin typeface="Heiti TC Light"/>
              <a:ea typeface="Heiti TC Light"/>
              <a:cs typeface="Heiti TC Light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44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32 </a:t>
            </a:r>
            <a:r>
              <a:rPr kumimoji="1" lang="en-US" altLang="zh-TW" sz="4400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God has raised this Jesus to life, and we are all witnesses of it. </a:t>
            </a:r>
            <a:r>
              <a:rPr kumimoji="1" lang="zh-TW" altLang="en-US" sz="4400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 </a:t>
            </a:r>
            <a:endParaRPr kumimoji="1" lang="en-US" altLang="zh-TW" sz="4800" b="1" dirty="0" smtClean="0">
              <a:solidFill>
                <a:srgbClr val="FFFF00"/>
              </a:solidFill>
              <a:effectLst/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135174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8113" y="916466"/>
            <a:ext cx="8678332" cy="3321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48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愛主更深</a:t>
            </a:r>
            <a:endParaRPr kumimoji="1" lang="en-US" altLang="zh-TW" sz="4800" b="1" dirty="0" smtClean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Yu Gothic UI Semibold" pitchFamily="34" charset="-128"/>
              <a:ea typeface="Yu Gothic UI Semibold" pitchFamily="34" charset="-128"/>
              <a:cs typeface="Heiti TC Light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40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Love the Lord deeper</a:t>
            </a:r>
            <a:endParaRPr kumimoji="1" lang="zh-TW" altLang="en-US" sz="4000" b="1" dirty="0" smtClean="0">
              <a:solidFill>
                <a:srgbClr val="FFFFFF"/>
              </a:solidFill>
              <a:effectLst>
                <a:glow rad="127000">
                  <a:schemeClr val="bg1"/>
                </a:glow>
              </a:effectLst>
              <a:latin typeface="Yu Gothic UI Semibold" pitchFamily="34" charset="-128"/>
              <a:ea typeface="Yu Gothic UI Semibold" pitchFamily="34" charset="-128"/>
              <a:cs typeface="Heiti TC Light"/>
            </a:endParaRPr>
          </a:p>
          <a:p>
            <a:pPr algn="ctr">
              <a:lnSpc>
                <a:spcPct val="120000"/>
              </a:lnSpc>
            </a:pPr>
            <a:r>
              <a:rPr kumimoji="1" lang="zh-TW" altLang="en-US" sz="48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愛人更多</a:t>
            </a:r>
            <a:endParaRPr kumimoji="1" lang="en-US" altLang="zh-TW" sz="4800" b="1" dirty="0" smtClean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Yu Gothic UI Semibold" pitchFamily="34" charset="-128"/>
              <a:ea typeface="Yu Gothic UI Semibold" pitchFamily="34" charset="-128"/>
              <a:cs typeface="Heiti TC Light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40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Love more and more people</a:t>
            </a:r>
            <a:endParaRPr kumimoji="1" lang="en-US" altLang="zh-TW" sz="4000" b="1" dirty="0" smtClean="0">
              <a:solidFill>
                <a:srgbClr val="FFFFFF"/>
              </a:solidFill>
              <a:effectLst>
                <a:glow rad="127000">
                  <a:schemeClr val="bg1"/>
                </a:glow>
              </a:effectLst>
              <a:latin typeface="Yu Gothic UI Semibold" pitchFamily="34" charset="-128"/>
              <a:ea typeface="Yu Gothic UI Semibold" pitchFamily="34" charset="-128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51227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8113" y="253244"/>
            <a:ext cx="8678332" cy="612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40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聽了福音以後，人要做兩件事</a:t>
            </a:r>
            <a:endParaRPr kumimoji="1" lang="en-US" altLang="zh-TW" sz="4000" b="1" dirty="0" smtClean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Yu Gothic UI Semibold" pitchFamily="34" charset="-128"/>
              <a:ea typeface="Yu Gothic UI Semibold" pitchFamily="34" charset="-128"/>
              <a:cs typeface="Heiti TC Light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40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	</a:t>
            </a:r>
            <a:r>
              <a:rPr kumimoji="1" lang="en-US" altLang="zh-TW" sz="32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2 Things You must Do </a:t>
            </a:r>
            <a:endParaRPr kumimoji="1" lang="en-US" altLang="zh-TW" sz="3200" b="1" dirty="0" smtClean="0">
              <a:solidFill>
                <a:srgbClr val="FFFFFF"/>
              </a:solidFill>
              <a:effectLst>
                <a:glow rad="127000">
                  <a:schemeClr val="bg1"/>
                </a:glow>
              </a:effectLst>
              <a:latin typeface="Yu Gothic UI Semibold" pitchFamily="34" charset="-128"/>
              <a:ea typeface="Yu Gothic UI Semibold" pitchFamily="34" charset="-128"/>
              <a:cs typeface="Heiti TC Light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3200" b="1" dirty="0" smtClean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after </a:t>
            </a:r>
            <a:r>
              <a:rPr kumimoji="1" lang="en-US" altLang="zh-TW" sz="32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Hearing the Gospel</a:t>
            </a:r>
            <a:endParaRPr kumimoji="1" lang="zh-TW" altLang="en-US" sz="3200" b="1" dirty="0" smtClean="0">
              <a:solidFill>
                <a:srgbClr val="FFFFFF"/>
              </a:solidFill>
              <a:effectLst>
                <a:glow rad="127000">
                  <a:schemeClr val="bg1"/>
                </a:glow>
              </a:effectLst>
              <a:latin typeface="Yu Gothic UI Semibold" pitchFamily="34" charset="-128"/>
              <a:ea typeface="Yu Gothic UI Semibold" pitchFamily="34" charset="-128"/>
              <a:cs typeface="Heiti TC Light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48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1</a:t>
            </a:r>
            <a:r>
              <a:rPr kumimoji="1" lang="zh-TW" altLang="en-US" sz="48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：要真心悔改。</a:t>
            </a:r>
            <a:endParaRPr kumimoji="1" lang="en-US" altLang="zh-TW" sz="4800" b="1" dirty="0" smtClean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Yu Gothic UI Semibold" pitchFamily="34" charset="-128"/>
              <a:ea typeface="Yu Gothic UI Semibold" pitchFamily="34" charset="-128"/>
              <a:cs typeface="Heiti TC Light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40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Repent </a:t>
            </a:r>
            <a:r>
              <a:rPr kumimoji="1" lang="en-US" altLang="zh-TW" sz="4000" b="1" dirty="0" smtClean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Truthfully.</a:t>
            </a:r>
            <a:endParaRPr kumimoji="1" lang="zh-TW" altLang="en-US" sz="4000" b="1" dirty="0" smtClean="0">
              <a:solidFill>
                <a:srgbClr val="FFFFFF"/>
              </a:solidFill>
              <a:effectLst>
                <a:glow rad="127000">
                  <a:schemeClr val="bg1"/>
                </a:glow>
              </a:effectLst>
              <a:latin typeface="Yu Gothic UI Semibold" pitchFamily="34" charset="-128"/>
              <a:ea typeface="Yu Gothic UI Semibold" pitchFamily="34" charset="-128"/>
              <a:cs typeface="Heiti TC Light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48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2</a:t>
            </a:r>
            <a:r>
              <a:rPr kumimoji="1" lang="zh-TW" altLang="en-US" sz="48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：要奉主名受洗。</a:t>
            </a:r>
            <a:endParaRPr kumimoji="1" lang="en-US" altLang="zh-TW" sz="4800" b="1" dirty="0" smtClean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Yu Gothic UI Semibold" pitchFamily="34" charset="-128"/>
              <a:ea typeface="Yu Gothic UI Semibold" pitchFamily="34" charset="-128"/>
              <a:cs typeface="Heiti TC Light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40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Be Baptized in the Name </a:t>
            </a:r>
            <a:endParaRPr kumimoji="1" lang="en-US" altLang="zh-TW" sz="4000" b="1" dirty="0" smtClean="0">
              <a:solidFill>
                <a:srgbClr val="FFFFFF"/>
              </a:solidFill>
              <a:effectLst>
                <a:glow rad="127000">
                  <a:schemeClr val="bg1"/>
                </a:glow>
              </a:effectLst>
              <a:latin typeface="Yu Gothic UI Semibold" pitchFamily="34" charset="-128"/>
              <a:ea typeface="Yu Gothic UI Semibold" pitchFamily="34" charset="-128"/>
              <a:cs typeface="Heiti TC Light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4000" b="1" dirty="0" smtClean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of </a:t>
            </a:r>
            <a:r>
              <a:rPr kumimoji="1" lang="en-US" altLang="zh-TW" sz="40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the </a:t>
            </a:r>
            <a:r>
              <a:rPr kumimoji="1" lang="en-US" altLang="zh-TW" sz="4000" b="1" dirty="0" smtClean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Lord.</a:t>
            </a:r>
          </a:p>
        </p:txBody>
      </p:sp>
    </p:spTree>
    <p:extLst>
      <p:ext uri="{BB962C8B-B14F-4D97-AF65-F5344CB8AC3E}">
        <p14:creationId xmlns:p14="http://schemas.microsoft.com/office/powerpoint/2010/main" val="351227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556" y="295533"/>
            <a:ext cx="8616741" cy="4317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使徒行傳</a:t>
            </a:r>
            <a:r>
              <a:rPr kumimoji="1" lang="en-US" altLang="zh-TW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 2: 41-42</a:t>
            </a:r>
          </a:p>
          <a:p>
            <a:pPr>
              <a:lnSpc>
                <a:spcPct val="120000"/>
              </a:lnSpc>
            </a:pPr>
            <a:r>
              <a:rPr kumimoji="1" lang="en-US" altLang="zh-TW" sz="4400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41 </a:t>
            </a:r>
            <a:r>
              <a:rPr kumimoji="1" lang="zh-TW" altLang="en-US" sz="44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于是，领受他话的人就受了洗，那一天，门徒约添了三千人； </a:t>
            </a:r>
            <a:endParaRPr kumimoji="1" lang="en-US" altLang="zh-TW" sz="4400" b="1" dirty="0" smtClean="0">
              <a:solidFill>
                <a:srgbClr val="FFFF00"/>
              </a:solidFill>
              <a:latin typeface="Heiti TC Light"/>
              <a:ea typeface="Heiti TC Light"/>
              <a:cs typeface="Heiti TC Light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4400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42 </a:t>
            </a:r>
            <a:r>
              <a:rPr kumimoji="1" lang="zh-TW" altLang="en-US" sz="44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都恒心遵守使徒的教训，彼此交接、掰饼、祈祷。</a:t>
            </a:r>
            <a:endParaRPr kumimoji="1" lang="en-US" altLang="zh-TW" sz="4800" b="1" dirty="0" smtClean="0">
              <a:solidFill>
                <a:srgbClr val="FFFF00"/>
              </a:solidFill>
              <a:effectLst/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619826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000" y="27422"/>
            <a:ext cx="8447409" cy="4762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TW" sz="5400" b="1" dirty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Acts 2</a:t>
            </a:r>
            <a:r>
              <a:rPr kumimoji="1" lang="en-US" altLang="zh-TW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: 41-42</a:t>
            </a:r>
          </a:p>
          <a:p>
            <a:pPr>
              <a:lnSpc>
                <a:spcPct val="120000"/>
              </a:lnSpc>
            </a:pPr>
            <a:r>
              <a:rPr kumimoji="1" lang="en-US" altLang="zh-TW" sz="40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41 </a:t>
            </a:r>
            <a:r>
              <a:rPr kumimoji="1" lang="en-US" altLang="zh-TW" sz="4000" b="1" dirty="0">
                <a:latin typeface="Heiti TC Light"/>
                <a:ea typeface="Heiti TC Light"/>
                <a:cs typeface="Heiti TC Light"/>
              </a:rPr>
              <a:t>Those who accepted his message were baptized, and about three thousand were added to their number that day</a:t>
            </a:r>
            <a:r>
              <a:rPr kumimoji="1" lang="en-US" altLang="zh-TW" sz="4000" b="1" dirty="0" smtClean="0">
                <a:latin typeface="Heiti TC Light"/>
                <a:ea typeface="Heiti TC Light"/>
                <a:cs typeface="Heiti TC Light"/>
              </a:rPr>
              <a:t>.</a:t>
            </a:r>
            <a:endParaRPr kumimoji="1" lang="en-US" altLang="zh-TW" sz="4000" b="1" dirty="0">
              <a:latin typeface="Heiti TC Light"/>
              <a:ea typeface="Heiti TC Light"/>
              <a:cs typeface="Heiti TC Light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4000" b="1" dirty="0">
                <a:latin typeface="Heiti TC Light"/>
                <a:ea typeface="Heiti TC Light"/>
                <a:cs typeface="Heiti TC Light"/>
              </a:rPr>
              <a:t>The Fellowship of the </a:t>
            </a:r>
            <a:r>
              <a:rPr kumimoji="1" lang="en-US" altLang="zh-TW" sz="4000" b="1" dirty="0" smtClean="0">
                <a:latin typeface="Heiti TC Light"/>
                <a:ea typeface="Heiti TC Light"/>
                <a:cs typeface="Heiti TC Light"/>
              </a:rPr>
              <a:t>Believers</a:t>
            </a:r>
            <a:endParaRPr kumimoji="1" lang="en-US" altLang="zh-TW" sz="4000" b="1" dirty="0"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2033997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000" y="27422"/>
            <a:ext cx="8447409" cy="4023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TW" sz="5400" b="1" dirty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Acts 2</a:t>
            </a:r>
            <a:r>
              <a:rPr kumimoji="1" lang="en-US" altLang="zh-TW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: 41-42</a:t>
            </a:r>
          </a:p>
          <a:p>
            <a:pPr>
              <a:lnSpc>
                <a:spcPct val="120000"/>
              </a:lnSpc>
            </a:pPr>
            <a:r>
              <a:rPr kumimoji="1" lang="en-US" altLang="zh-TW" sz="4000" b="1" dirty="0" smtClean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42 </a:t>
            </a:r>
            <a:r>
              <a:rPr kumimoji="1" lang="en-US" altLang="zh-TW" sz="4000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They devoted themselves to the apostles’ teaching and to fellowship, to the breaking of bread and to prayer.</a:t>
            </a:r>
          </a:p>
        </p:txBody>
      </p:sp>
    </p:spTree>
    <p:extLst>
      <p:ext uri="{BB962C8B-B14F-4D97-AF65-F5344CB8AC3E}">
        <p14:creationId xmlns:p14="http://schemas.microsoft.com/office/powerpoint/2010/main" val="720176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4" name="Picture 3" descr="螢幕快照 2019-10-02 16.04.4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2" y="570088"/>
            <a:ext cx="7182556" cy="5803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905000" y="570088"/>
            <a:ext cx="5565947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sz="4800" dirty="0"/>
              <a:t>Word of Life: Sweden</a:t>
            </a:r>
            <a:endParaRPr kumimoji="1"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455492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7778" y="295533"/>
            <a:ext cx="7953519" cy="5942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使徒行傳</a:t>
            </a:r>
            <a:r>
              <a:rPr kumimoji="1" lang="en-US" altLang="zh-TW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 2: 22-24</a:t>
            </a:r>
          </a:p>
          <a:p>
            <a:pPr>
              <a:lnSpc>
                <a:spcPct val="120000"/>
              </a:lnSpc>
            </a:pPr>
            <a:r>
              <a:rPr kumimoji="1" lang="en-US" altLang="zh-TW" sz="4400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23 </a:t>
            </a:r>
            <a:r>
              <a:rPr kumimoji="1" lang="zh-TW" altLang="en-US" sz="44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他既按着神的定旨、先见被交于人，你们就借着无法之人的手，把他钉在十字架上杀了。 </a:t>
            </a:r>
            <a:r>
              <a:rPr kumimoji="1" lang="en-US" altLang="zh-TW" sz="4400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24 </a:t>
            </a:r>
            <a:r>
              <a:rPr kumimoji="1" lang="zh-TW" altLang="en-US" sz="44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神却将死的痛苦解释了，叫他复活，因为他原不能被死拘禁。</a:t>
            </a:r>
            <a:endParaRPr kumimoji="1" lang="en-US" altLang="zh-TW" sz="4800" b="1" dirty="0" smtClean="0">
              <a:solidFill>
                <a:srgbClr val="FFFF00"/>
              </a:solidFill>
              <a:effectLst/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519219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3" name="Picture 2" descr="螢幕快照 2019-10-02 16.03.3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61" y="703054"/>
            <a:ext cx="7198784" cy="5435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806222" y="508532"/>
            <a:ext cx="5565947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sz="4800" dirty="0"/>
              <a:t>Word of Life: Sweden</a:t>
            </a:r>
            <a:endParaRPr kumimoji="1"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277213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37866"/>
            <a:ext cx="8763000" cy="5942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使徒行傳</a:t>
            </a:r>
            <a:r>
              <a:rPr kumimoji="1" lang="en-US" altLang="zh-TW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 2: 42</a:t>
            </a:r>
          </a:p>
          <a:p>
            <a:pPr>
              <a:lnSpc>
                <a:spcPct val="120000"/>
              </a:lnSpc>
            </a:pPr>
            <a:r>
              <a:rPr kumimoji="1" lang="en-US" altLang="zh-TW" sz="4400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42 </a:t>
            </a:r>
            <a:r>
              <a:rPr kumimoji="1" lang="zh-TW" altLang="en-US" sz="44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都恒心遵守使徒的教训</a:t>
            </a:r>
            <a:r>
              <a:rPr kumimoji="1" lang="zh-TW" altLang="en-US" sz="4400" b="1" dirty="0" smtClean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，</a:t>
            </a:r>
            <a:endParaRPr kumimoji="1" lang="en-US" altLang="zh-TW" sz="4400" b="1" dirty="0" smtClean="0">
              <a:solidFill>
                <a:srgbClr val="FFFF00"/>
              </a:solidFill>
              <a:latin typeface="Heiti TC Light"/>
              <a:ea typeface="Heiti TC Light"/>
              <a:cs typeface="Heiti TC Light"/>
            </a:endParaRPr>
          </a:p>
          <a:p>
            <a:pPr>
              <a:lnSpc>
                <a:spcPct val="120000"/>
              </a:lnSpc>
            </a:pPr>
            <a:r>
              <a:rPr kumimoji="1" lang="zh-TW" altLang="en-US" sz="4400" b="1" dirty="0" smtClean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彼此</a:t>
            </a:r>
            <a:r>
              <a:rPr kumimoji="1" lang="zh-TW" altLang="en-US" sz="44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交接、掰饼、祈祷</a:t>
            </a:r>
            <a:r>
              <a:rPr kumimoji="1" lang="zh-TW" altLang="en-US" sz="4400" b="1" dirty="0" smtClean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。</a:t>
            </a:r>
            <a:endParaRPr kumimoji="1" lang="en-US" altLang="zh-TW" sz="4400" b="1" dirty="0" smtClean="0">
              <a:solidFill>
                <a:srgbClr val="FFFF00"/>
              </a:solidFill>
              <a:latin typeface="Heiti TC Light"/>
              <a:ea typeface="Heiti TC Light"/>
              <a:cs typeface="Heiti TC Light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44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42 </a:t>
            </a:r>
            <a:r>
              <a:rPr kumimoji="1" lang="en-US" altLang="zh-TW" sz="4400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They devoted themselves to the apostles’ teaching and to fellowship, to the breaking of bread and to prayer.</a:t>
            </a:r>
            <a:endParaRPr kumimoji="1" lang="en-US" altLang="zh-TW" sz="4800" b="1" dirty="0" smtClean="0">
              <a:solidFill>
                <a:srgbClr val="FFFFFF"/>
              </a:solidFill>
              <a:effectLst/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2394445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335" y="702656"/>
            <a:ext cx="8678332" cy="4210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40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震撼人心的信息</a:t>
            </a:r>
            <a:endParaRPr kumimoji="1" lang="en-US" altLang="zh-TW" sz="4000" b="1" dirty="0" smtClean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36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What a Shocking Message </a:t>
            </a:r>
            <a:endParaRPr kumimoji="1" lang="en-US" altLang="zh-TW" sz="3600" b="1" dirty="0" smtClean="0">
              <a:solidFill>
                <a:srgbClr val="FFFFFF"/>
              </a:solidFill>
              <a:effectLst>
                <a:glow rad="127000">
                  <a:schemeClr val="bg1"/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3600" b="1" dirty="0" smtClean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to </a:t>
            </a:r>
            <a:r>
              <a:rPr kumimoji="1" lang="en-US" altLang="zh-TW" sz="36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the </a:t>
            </a:r>
            <a:r>
              <a:rPr kumimoji="1" lang="en-US" altLang="zh-TW" sz="3600" b="1" dirty="0" smtClean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Heart</a:t>
            </a:r>
            <a:endParaRPr kumimoji="1" lang="zh-TW" altLang="en-US" sz="3600" b="1" dirty="0" smtClean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40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1.</a:t>
            </a:r>
            <a:r>
              <a:rPr kumimoji="1" lang="zh-TW" altLang="en-US" sz="40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明白主復活和每人都大有關係？</a:t>
            </a:r>
            <a:endParaRPr kumimoji="1" lang="en-US" altLang="zh-TW" sz="4000" b="1" dirty="0" smtClean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3600" b="1" dirty="0" smtClean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Understanding </a:t>
            </a:r>
            <a:r>
              <a:rPr kumimoji="1" lang="en-US" altLang="zh-TW" sz="36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what the Resurrection of Jesus Mean to Everyone</a:t>
            </a:r>
            <a:r>
              <a:rPr kumimoji="1" lang="en-US" altLang="zh-TW" sz="3600" b="1" dirty="0" smtClean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.</a:t>
            </a:r>
            <a:endParaRPr kumimoji="1" lang="zh-TW" altLang="en-US" sz="3600" b="1" dirty="0" smtClean="0">
              <a:solidFill>
                <a:srgbClr val="FFFFFF"/>
              </a:solidFill>
              <a:effectLst>
                <a:glow rad="127000">
                  <a:schemeClr val="bg1"/>
                </a:glow>
              </a:effectLst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51227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335" y="519211"/>
            <a:ext cx="8678332" cy="4875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TW" sz="40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2.</a:t>
            </a:r>
            <a:r>
              <a:rPr kumimoji="1" lang="zh-TW" altLang="en-US" sz="40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我要預備好自己来宣传福音！</a:t>
            </a:r>
            <a:endParaRPr kumimoji="1" lang="en-US" altLang="zh-TW" sz="4000" b="1" dirty="0" smtClean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3600" b="1" dirty="0" smtClean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I </a:t>
            </a:r>
            <a:r>
              <a:rPr kumimoji="1" lang="en-US" altLang="zh-TW" sz="36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Must Equip Myself </a:t>
            </a:r>
            <a:r>
              <a:rPr kumimoji="1" lang="en-US" altLang="zh-TW" sz="3600" b="1" dirty="0" smtClean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to</a:t>
            </a:r>
          </a:p>
          <a:p>
            <a:pPr algn="ctr">
              <a:lnSpc>
                <a:spcPct val="120000"/>
              </a:lnSpc>
            </a:pPr>
            <a:r>
              <a:rPr kumimoji="1" lang="en-US" altLang="zh-TW" sz="3600" b="1" dirty="0" smtClean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 </a:t>
            </a:r>
            <a:r>
              <a:rPr kumimoji="1" lang="en-US" altLang="zh-TW" sz="36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Share the Gospel!</a:t>
            </a:r>
            <a:endParaRPr kumimoji="1" lang="zh-TW" altLang="en-US" sz="3600" b="1" dirty="0" smtClean="0">
              <a:solidFill>
                <a:srgbClr val="FFFFFF"/>
              </a:solidFill>
              <a:effectLst>
                <a:glow rad="127000">
                  <a:schemeClr val="bg1"/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40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3.</a:t>
            </a:r>
            <a:r>
              <a:rPr kumimoji="1" lang="zh-TW" altLang="en-US" sz="40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人要悔改，奉主名受洗，做主门徒！</a:t>
            </a:r>
            <a:endParaRPr kumimoji="1" lang="en-US" altLang="zh-TW" sz="4000" b="1" dirty="0" smtClean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3600" b="1" dirty="0" smtClean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You </a:t>
            </a:r>
            <a:r>
              <a:rPr kumimoji="1" lang="en-US" altLang="zh-TW" sz="36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Must Repent, get Baptize in Jesus’ Name, and become a Disciple of the Lord!</a:t>
            </a:r>
            <a:endParaRPr kumimoji="1" lang="en-US" altLang="zh-TW" sz="3600" b="1" dirty="0" smtClean="0">
              <a:solidFill>
                <a:srgbClr val="FFFFFF"/>
              </a:solidFill>
              <a:effectLst>
                <a:glow rad="127000">
                  <a:schemeClr val="bg1"/>
                </a:glow>
              </a:effectLst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1768103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1890" y="295533"/>
            <a:ext cx="7953519" cy="6239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TW" sz="5400" b="1" dirty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Acts 2</a:t>
            </a:r>
            <a:r>
              <a:rPr kumimoji="1" lang="en-US" altLang="zh-TW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: 22-24</a:t>
            </a:r>
          </a:p>
          <a:p>
            <a:pPr>
              <a:lnSpc>
                <a:spcPct val="120000"/>
              </a:lnSpc>
            </a:pPr>
            <a:r>
              <a:rPr kumimoji="1" lang="en-US" altLang="zh-TW" sz="40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22 </a:t>
            </a:r>
            <a:r>
              <a:rPr kumimoji="1" lang="en-US" altLang="zh-TW" sz="4000" b="1" dirty="0">
                <a:latin typeface="Heiti TC Light"/>
                <a:ea typeface="Heiti TC Light"/>
                <a:cs typeface="Heiti TC Light"/>
              </a:rPr>
              <a:t>“Fellow Israelites, listen to this: Jesus of Nazareth was a man accredited by God to you by miracles, wonders and signs, which God did among you through him, as you yourselves know.</a:t>
            </a:r>
            <a:r>
              <a:rPr kumimoji="1" lang="en-US" altLang="zh-TW" sz="40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 </a:t>
            </a:r>
            <a:endParaRPr kumimoji="1" lang="en-US" altLang="zh-TW" sz="4000" b="1" dirty="0">
              <a:solidFill>
                <a:srgbClr val="FFFFFF"/>
              </a:solidFill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2907699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1890" y="295533"/>
            <a:ext cx="7953519" cy="5500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TW" sz="5400" b="1" dirty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Acts 2</a:t>
            </a:r>
            <a:r>
              <a:rPr kumimoji="1" lang="en-US" altLang="zh-TW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: 22-24</a:t>
            </a:r>
          </a:p>
          <a:p>
            <a:pPr>
              <a:lnSpc>
                <a:spcPct val="120000"/>
              </a:lnSpc>
            </a:pPr>
            <a:r>
              <a:rPr kumimoji="1" lang="en-US" altLang="zh-TW" sz="4000" b="1" dirty="0" smtClean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23 </a:t>
            </a:r>
            <a:r>
              <a:rPr kumimoji="1" lang="en-US" altLang="zh-TW" sz="4000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This man was handed over to you by God’s deliberate plan and foreknowledge; and you, with the help of wicked men,[d] put him to death by nailing him to the cross.</a:t>
            </a:r>
            <a:r>
              <a:rPr kumimoji="1" lang="en-US" altLang="zh-TW" sz="40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 </a:t>
            </a:r>
            <a:endParaRPr kumimoji="1" lang="en-US" altLang="zh-TW" sz="4000" b="1" dirty="0">
              <a:solidFill>
                <a:srgbClr val="FFFFFF"/>
              </a:solidFill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643599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1890" y="295533"/>
            <a:ext cx="7953519" cy="4762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TW" sz="5400" b="1" dirty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Acts 2</a:t>
            </a:r>
            <a:r>
              <a:rPr kumimoji="1" lang="en-US" altLang="zh-TW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: 22-24</a:t>
            </a:r>
          </a:p>
          <a:p>
            <a:pPr>
              <a:lnSpc>
                <a:spcPct val="120000"/>
              </a:lnSpc>
            </a:pPr>
            <a:r>
              <a:rPr kumimoji="1" lang="en-US" altLang="zh-TW" sz="4000" b="1" dirty="0" smtClean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24 </a:t>
            </a:r>
            <a:r>
              <a:rPr kumimoji="1" lang="en-US" altLang="zh-TW" sz="4000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But God raised him from the dead, freeing him from the agony of death, because it was impossible for death to keep its hold on him.</a:t>
            </a:r>
          </a:p>
        </p:txBody>
      </p:sp>
    </p:spTree>
    <p:extLst>
      <p:ext uri="{BB962C8B-B14F-4D97-AF65-F5344CB8AC3E}">
        <p14:creationId xmlns:p14="http://schemas.microsoft.com/office/powerpoint/2010/main" val="945917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7778" y="126200"/>
            <a:ext cx="7953519" cy="6974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使徒行傳</a:t>
            </a:r>
            <a:r>
              <a:rPr kumimoji="1" lang="en-US" altLang="zh-TW" sz="54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 2: 24</a:t>
            </a:r>
          </a:p>
          <a:p>
            <a:pPr>
              <a:lnSpc>
                <a:spcPct val="120000"/>
              </a:lnSpc>
            </a:pPr>
            <a:r>
              <a:rPr kumimoji="1" lang="en-US" altLang="zh-TW" sz="4400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24 </a:t>
            </a:r>
            <a:r>
              <a:rPr kumimoji="1" lang="zh-TW" altLang="en-US" sz="4400" b="1" dirty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神却将死的痛苦解释了，叫他复活，因为他原不能被死拘禁</a:t>
            </a:r>
            <a:r>
              <a:rPr kumimoji="1" lang="zh-TW" altLang="en-US" sz="4400" b="1" dirty="0" smtClean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。</a:t>
            </a:r>
            <a:endParaRPr kumimoji="1" lang="en-US" altLang="zh-TW" sz="4400" b="1" dirty="0" smtClean="0">
              <a:solidFill>
                <a:srgbClr val="FFFF00"/>
              </a:solidFill>
              <a:latin typeface="Heiti TC Light"/>
              <a:ea typeface="Heiti TC Light"/>
              <a:cs typeface="Heiti TC Light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4400" b="1" dirty="0" smtClean="0">
                <a:solidFill>
                  <a:srgbClr val="FFFF00"/>
                </a:solidFill>
                <a:latin typeface="Heiti TC Light"/>
                <a:ea typeface="Heiti TC Light"/>
                <a:cs typeface="Heiti TC Light"/>
              </a:rPr>
              <a:t>24 </a:t>
            </a:r>
            <a:r>
              <a:rPr kumimoji="1" lang="en-US" altLang="zh-TW" sz="3200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But God raised him from the dead, freeing him from the agony of death, because it was impossible for death to keep its hold on him.</a:t>
            </a:r>
            <a:endParaRPr kumimoji="1" lang="en-US" altLang="zh-TW" sz="4000" b="1" dirty="0">
              <a:solidFill>
                <a:srgbClr val="FFFFFF"/>
              </a:solidFill>
              <a:latin typeface="Heiti TC Light"/>
              <a:ea typeface="Heiti TC Light"/>
              <a:cs typeface="Heiti TC Light"/>
            </a:endParaRPr>
          </a:p>
          <a:p>
            <a:pPr>
              <a:lnSpc>
                <a:spcPct val="120000"/>
              </a:lnSpc>
            </a:pPr>
            <a:endParaRPr kumimoji="1" lang="en-US" altLang="zh-TW" sz="4800" b="1" dirty="0" smtClean="0">
              <a:solidFill>
                <a:srgbClr val="FFFF00"/>
              </a:solidFill>
              <a:effectLst/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766976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8113" y="916466"/>
            <a:ext cx="8678332" cy="420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48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耶穌復活和我有什麼關係？</a:t>
            </a:r>
            <a:endParaRPr kumimoji="1" lang="en-US" altLang="zh-TW" sz="4800" b="1" dirty="0" smtClean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Yu Gothic UI Semibold" pitchFamily="34" charset="-128"/>
              <a:ea typeface="Yu Gothic UI Semibold" pitchFamily="34" charset="-128"/>
              <a:cs typeface="Heiti TC Light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4000" b="1" dirty="0"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What has the Resurrection of Jesus to do with Me?</a:t>
            </a:r>
            <a:endParaRPr kumimoji="1" lang="zh-TW" altLang="en-US" sz="4000" b="1" dirty="0" smtClean="0">
              <a:effectLst>
                <a:glow rad="127000">
                  <a:schemeClr val="bg1"/>
                </a:glow>
              </a:effectLst>
              <a:latin typeface="Yu Gothic UI Semibold" pitchFamily="34" charset="-128"/>
              <a:ea typeface="Yu Gothic UI Semibold" pitchFamily="34" charset="-128"/>
              <a:cs typeface="Heiti TC Light"/>
            </a:endParaRPr>
          </a:p>
          <a:p>
            <a:pPr algn="ctr">
              <a:lnSpc>
                <a:spcPct val="120000"/>
              </a:lnSpc>
            </a:pPr>
            <a:r>
              <a:rPr kumimoji="1" lang="zh-TW" altLang="en-US" sz="48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你的答案是？</a:t>
            </a:r>
            <a:endParaRPr kumimoji="1" lang="en-US" altLang="zh-TW" sz="4800" b="1" dirty="0" smtClean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Yu Gothic UI Semibold" pitchFamily="34" charset="-128"/>
              <a:ea typeface="Yu Gothic UI Semibold" pitchFamily="34" charset="-128"/>
              <a:cs typeface="Heiti TC Light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40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What is your answer?</a:t>
            </a:r>
            <a:endParaRPr kumimoji="1" lang="en-US" altLang="zh-TW" sz="4000" b="1" dirty="0" smtClean="0">
              <a:solidFill>
                <a:srgbClr val="FFFFFF"/>
              </a:solidFill>
              <a:effectLst>
                <a:glow rad="127000">
                  <a:schemeClr val="bg1"/>
                </a:glow>
              </a:effectLst>
              <a:latin typeface="Yu Gothic UI Semibold" pitchFamily="34" charset="-128"/>
              <a:ea typeface="Yu Gothic UI Semibold" pitchFamily="34" charset="-128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51227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9-24 07.55.28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4" name="Picture 3" descr="IMG_6230.jpe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252615"/>
            <a:ext cx="4445000" cy="63367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25905" y="717223"/>
            <a:ext cx="35704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Heiti TC Medium"/>
                <a:ea typeface="Heiti TC Medium"/>
                <a:cs typeface="Heiti TC Medium"/>
              </a:rPr>
              <a:t>What is death?</a:t>
            </a:r>
          </a:p>
        </p:txBody>
      </p:sp>
    </p:spTree>
    <p:extLst>
      <p:ext uri="{BB962C8B-B14F-4D97-AF65-F5344CB8AC3E}">
        <p14:creationId xmlns:p14="http://schemas.microsoft.com/office/powerpoint/2010/main" val="351227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5997</TotalTime>
  <Words>1020</Words>
  <Application>Microsoft Macintosh PowerPoint</Application>
  <PresentationFormat>On-screen Show (4:3)</PresentationFormat>
  <Paragraphs>97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LCCC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Chiu,Jack 邱清忠</dc:creator>
  <cp:lastModifiedBy>Chiu,Jack 邱清忠</cp:lastModifiedBy>
  <cp:revision>980</cp:revision>
  <cp:lastPrinted>2019-07-29T22:41:35Z</cp:lastPrinted>
  <dcterms:created xsi:type="dcterms:W3CDTF">2018-07-03T11:08:25Z</dcterms:created>
  <dcterms:modified xsi:type="dcterms:W3CDTF">2019-10-02T22:50:52Z</dcterms:modified>
</cp:coreProperties>
</file>