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669" r:id="rId3"/>
    <p:sldId id="2665" r:id="rId4"/>
    <p:sldId id="2731" r:id="rId5"/>
    <p:sldId id="2732" r:id="rId6"/>
    <p:sldId id="2733" r:id="rId7"/>
    <p:sldId id="2734" r:id="rId8"/>
    <p:sldId id="2735" r:id="rId9"/>
    <p:sldId id="2629" r:id="rId10"/>
    <p:sldId id="2736" r:id="rId11"/>
    <p:sldId id="2737" r:id="rId12"/>
    <p:sldId id="2738" r:id="rId13"/>
    <p:sldId id="2749" r:id="rId14"/>
    <p:sldId id="2739" r:id="rId15"/>
    <p:sldId id="2740" r:id="rId16"/>
    <p:sldId id="2741" r:id="rId17"/>
    <p:sldId id="2742" r:id="rId18"/>
    <p:sldId id="2743" r:id="rId19"/>
    <p:sldId id="2746" r:id="rId20"/>
    <p:sldId id="2747" r:id="rId21"/>
    <p:sldId id="274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300D33"/>
    <a:srgbClr val="FEC246"/>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0"/>
    <p:restoredTop sz="96327"/>
  </p:normalViewPr>
  <p:slideViewPr>
    <p:cSldViewPr snapToGrid="0" snapToObjects="1">
      <p:cViewPr varScale="1">
        <p:scale>
          <a:sx n="167" d="100"/>
          <a:sy n="167" d="100"/>
        </p:scale>
        <p:origin x="192"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10/5/21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10/5/21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latin typeface="Yu Gothic UI" panose="020B0500000000000000" pitchFamily="34" charset="-128"/>
                <a:ea typeface="Yu Gothic UI" panose="020B0500000000000000" pitchFamily="34" charset="-128"/>
              </a:rPr>
              <a:t>In House</a:t>
            </a:r>
          </a:p>
          <a:p>
            <a:pPr algn="ctr"/>
            <a:r>
              <a:rPr kumimoji="1" lang="en-US" altLang="zh-TW" sz="4400" dirty="0">
                <a:latin typeface="Yu Gothic UI" panose="020B0500000000000000" pitchFamily="34" charset="-128"/>
                <a:ea typeface="Yu Gothic UI" panose="020B0500000000000000" pitchFamily="34" charset="-128"/>
              </a:rPr>
              <a:t>WI-FI Network = Listen Everywhere</a:t>
            </a:r>
          </a:p>
          <a:p>
            <a:pPr algn="ctr"/>
            <a:r>
              <a:rPr kumimoji="1" lang="en-US" altLang="zh-TW" sz="4400" dirty="0">
                <a:latin typeface="Yu Gothic UI" panose="020B0500000000000000" pitchFamily="34" charset="-128"/>
                <a:ea typeface="Yu Gothic UI" panose="020B0500000000000000" pitchFamily="34" charset="-128"/>
              </a:rPr>
              <a:t>Password: 12345678</a:t>
            </a:r>
          </a:p>
          <a:p>
            <a:pPr algn="ctr"/>
            <a:r>
              <a:rPr kumimoji="1" lang="en-US" altLang="zh-TW" sz="4400" dirty="0">
                <a:latin typeface="Yu Gothic UI" panose="020B0500000000000000" pitchFamily="34" charset="-128"/>
                <a:ea typeface="Yu Gothic UI" panose="020B0500000000000000" pitchFamily="34" charset="-128"/>
              </a:rPr>
              <a:t>Open </a:t>
            </a:r>
            <a:r>
              <a:rPr kumimoji="1" lang="en-US" altLang="zh-TW" sz="4400" b="1" dirty="0">
                <a:latin typeface="Yu Gothic UI" panose="020B0500000000000000" pitchFamily="34" charset="-128"/>
                <a:ea typeface="Yu Gothic UI" panose="020B0500000000000000" pitchFamily="34" charset="-128"/>
              </a:rPr>
              <a:t>Listen</a:t>
            </a:r>
            <a:r>
              <a:rPr kumimoji="1" lang="en-US" altLang="zh-TW" sz="4400" dirty="0">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Everywhere </a:t>
            </a:r>
            <a:r>
              <a:rPr kumimoji="1" lang="en-US" altLang="zh-TW" sz="4400" dirty="0">
                <a:latin typeface="Yu Gothic UI" panose="020B0500000000000000" pitchFamily="34" charset="-128"/>
                <a:ea typeface="Yu Gothic UI" panose="020B0500000000000000" pitchFamily="34" charset="-128"/>
              </a:rPr>
              <a:t>App</a:t>
            </a:r>
            <a:endParaRPr kumimoji="1" lang="en-US" altLang="zh-TW" sz="1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34207" y="525601"/>
            <a:ext cx="8975834"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2800" b="1" dirty="0">
                <a:solidFill>
                  <a:srgbClr val="FFFF00"/>
                </a:solidFill>
                <a:latin typeface="Yu Gothic UI" panose="020B0500000000000000" pitchFamily="34" charset="-128"/>
                <a:ea typeface="Yu Gothic UI" panose="020B0500000000000000" pitchFamily="34" charset="-128"/>
              </a:rPr>
              <a:t>圣经盟约的四个意义</a:t>
            </a:r>
            <a:endParaRPr kumimoji="1" lang="en-US" altLang="zh-TW" sz="2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2800" b="1" dirty="0">
                <a:latin typeface="Yu Gothic UI" panose="020B0500000000000000" pitchFamily="34" charset="-128"/>
                <a:ea typeface="Yu Gothic UI" panose="020B0500000000000000" pitchFamily="34" charset="-128"/>
              </a:rPr>
              <a:t>Substance of a Biblical Covenant</a:t>
            </a:r>
          </a:p>
          <a:p>
            <a:pPr>
              <a:tabLst>
                <a:tab pos="1330325" algn="l"/>
              </a:tabLst>
            </a:pPr>
            <a:r>
              <a:rPr kumimoji="1" lang="en-US" altLang="zh-TW" sz="2800" b="1" dirty="0">
                <a:solidFill>
                  <a:srgbClr val="FFFF00"/>
                </a:solidFill>
                <a:latin typeface="Yu Gothic UI" panose="020B0500000000000000" pitchFamily="34" charset="-128"/>
                <a:ea typeface="Yu Gothic UI" panose="020B0500000000000000" pitchFamily="34" charset="-128"/>
              </a:rPr>
              <a:t>1. </a:t>
            </a:r>
            <a:r>
              <a:rPr kumimoji="1" lang="zh-TW" altLang="en-US" sz="2800" b="1" dirty="0">
                <a:solidFill>
                  <a:srgbClr val="FFFF00"/>
                </a:solidFill>
                <a:latin typeface="Yu Gothic UI" panose="020B0500000000000000" pitchFamily="34" charset="-128"/>
                <a:ea typeface="Yu Gothic UI" panose="020B0500000000000000" pitchFamily="34" charset="-128"/>
              </a:rPr>
              <a:t>神彰显出自己是仁慈的君王，他愿意主动与人立约。</a:t>
            </a:r>
          </a:p>
          <a:p>
            <a:pPr>
              <a:tabLst>
                <a:tab pos="1330325" algn="l"/>
              </a:tabLst>
            </a:pPr>
            <a:r>
              <a:rPr kumimoji="1" lang="zh-TW" altLang="en-US" sz="2800" b="1" dirty="0">
                <a:solidFill>
                  <a:srgbClr val="FFFF00"/>
                </a:solidFill>
                <a:latin typeface="Yu Gothic UI" panose="020B0500000000000000" pitchFamily="34" charset="-128"/>
                <a:ea typeface="Yu Gothic UI" panose="020B0500000000000000" pitchFamily="34" charset="-128"/>
              </a:rPr>
              <a:t>   </a:t>
            </a:r>
            <a:r>
              <a:rPr kumimoji="1" lang="en-US" altLang="zh-TW" sz="2800" b="1" dirty="0">
                <a:latin typeface="Yu Gothic UI" panose="020B0500000000000000" pitchFamily="34" charset="-128"/>
                <a:ea typeface="Yu Gothic UI" panose="020B0500000000000000" pitchFamily="34" charset="-128"/>
              </a:rPr>
              <a:t>It demonstrates God as a Merciful King who initiate</a:t>
            </a:r>
          </a:p>
          <a:p>
            <a:pPr>
              <a:tabLst>
                <a:tab pos="1330325" algn="l"/>
              </a:tabLst>
            </a:pPr>
            <a:r>
              <a:rPr kumimoji="1" lang="en-US" altLang="zh-TW" sz="2800" b="1" dirty="0">
                <a:latin typeface="Yu Gothic UI" panose="020B0500000000000000" pitchFamily="34" charset="-128"/>
                <a:ea typeface="Yu Gothic UI" panose="020B0500000000000000" pitchFamily="34" charset="-128"/>
              </a:rPr>
              <a:t>   a covenant with Man.  </a:t>
            </a:r>
          </a:p>
          <a:p>
            <a:pPr>
              <a:tabLst>
                <a:tab pos="1330325" algn="l"/>
              </a:tabLst>
            </a:pPr>
            <a:r>
              <a:rPr kumimoji="1" lang="en-US" altLang="zh-TW" sz="2800" b="1" dirty="0">
                <a:solidFill>
                  <a:srgbClr val="FFFF00"/>
                </a:solidFill>
                <a:latin typeface="Yu Gothic UI" panose="020B0500000000000000" pitchFamily="34" charset="-128"/>
                <a:ea typeface="Yu Gothic UI" panose="020B0500000000000000" pitchFamily="34" charset="-128"/>
              </a:rPr>
              <a:t>2. </a:t>
            </a:r>
            <a:r>
              <a:rPr kumimoji="1" lang="zh-TW" altLang="en-US" sz="2800" b="1" dirty="0">
                <a:solidFill>
                  <a:srgbClr val="FFFF00"/>
                </a:solidFill>
                <a:latin typeface="Yu Gothic UI" panose="020B0500000000000000" pitchFamily="34" charset="-128"/>
                <a:ea typeface="Yu Gothic UI" panose="020B0500000000000000" pitchFamily="34" charset="-128"/>
              </a:rPr>
              <a:t>既然双方都看重盟约，因此人必须要遵守约定。</a:t>
            </a:r>
          </a:p>
          <a:p>
            <a:pPr>
              <a:tabLst>
                <a:tab pos="1330325" algn="l"/>
              </a:tabLst>
            </a:pPr>
            <a:r>
              <a:rPr kumimoji="1" lang="zh-TW" altLang="en-US" sz="2800" b="1" dirty="0">
                <a:solidFill>
                  <a:srgbClr val="FFFF00"/>
                </a:solidFill>
                <a:latin typeface="Yu Gothic UI" panose="020B0500000000000000" pitchFamily="34" charset="-128"/>
                <a:ea typeface="Yu Gothic UI" panose="020B0500000000000000" pitchFamily="34" charset="-128"/>
              </a:rPr>
              <a:t>   </a:t>
            </a:r>
            <a:r>
              <a:rPr kumimoji="1" lang="en-US" altLang="zh-TW" sz="2800" b="1" dirty="0">
                <a:latin typeface="Yu Gothic UI" panose="020B0500000000000000" pitchFamily="34" charset="-128"/>
                <a:ea typeface="Yu Gothic UI" panose="020B0500000000000000" pitchFamily="34" charset="-128"/>
              </a:rPr>
              <a:t>Since both parties value the covenant, Man must</a:t>
            </a:r>
          </a:p>
          <a:p>
            <a:pPr>
              <a:tabLst>
                <a:tab pos="1330325" algn="l"/>
              </a:tabLst>
            </a:pPr>
            <a:r>
              <a:rPr kumimoji="1" lang="en-US" altLang="zh-TW" sz="2800" b="1" dirty="0">
                <a:latin typeface="Yu Gothic UI" panose="020B0500000000000000" pitchFamily="34" charset="-128"/>
                <a:ea typeface="Yu Gothic UI" panose="020B0500000000000000" pitchFamily="34" charset="-128"/>
              </a:rPr>
              <a:t>   obey the Letter of the Covenant.</a:t>
            </a:r>
          </a:p>
          <a:p>
            <a:pPr>
              <a:tabLst>
                <a:tab pos="1330325" algn="l"/>
              </a:tabLst>
            </a:pPr>
            <a:r>
              <a:rPr kumimoji="1" lang="en-US" altLang="zh-TW" sz="2800" b="1" dirty="0">
                <a:solidFill>
                  <a:srgbClr val="FFFF00"/>
                </a:solidFill>
                <a:latin typeface="Yu Gothic UI" panose="020B0500000000000000" pitchFamily="34" charset="-128"/>
                <a:ea typeface="Yu Gothic UI" panose="020B0500000000000000" pitchFamily="34" charset="-128"/>
              </a:rPr>
              <a:t>3. </a:t>
            </a:r>
            <a:r>
              <a:rPr kumimoji="1" lang="zh-TW" altLang="en-US" sz="2800" b="1" dirty="0">
                <a:solidFill>
                  <a:srgbClr val="FFFF00"/>
                </a:solidFill>
                <a:latin typeface="Yu Gothic UI" panose="020B0500000000000000" pitchFamily="34" charset="-128"/>
                <a:ea typeface="Yu Gothic UI" panose="020B0500000000000000" pitchFamily="34" charset="-128"/>
              </a:rPr>
              <a:t>对于毁约不守信用的人神必定惩罚。</a:t>
            </a:r>
          </a:p>
          <a:p>
            <a:pPr>
              <a:tabLst>
                <a:tab pos="1330325" algn="l"/>
              </a:tabLst>
            </a:pPr>
            <a:r>
              <a:rPr kumimoji="1" lang="zh-TW" altLang="en-US" sz="2800" b="1" dirty="0">
                <a:solidFill>
                  <a:srgbClr val="FFFF00"/>
                </a:solidFill>
                <a:latin typeface="Yu Gothic UI" panose="020B0500000000000000" pitchFamily="34" charset="-128"/>
                <a:ea typeface="Yu Gothic UI" panose="020B0500000000000000" pitchFamily="34" charset="-128"/>
              </a:rPr>
              <a:t>   </a:t>
            </a:r>
            <a:r>
              <a:rPr kumimoji="1" lang="en-US" altLang="zh-TW" sz="2800" b="1" dirty="0">
                <a:latin typeface="Yu Gothic UI" panose="020B0500000000000000" pitchFamily="34" charset="-128"/>
                <a:ea typeface="Yu Gothic UI" panose="020B0500000000000000" pitchFamily="34" charset="-128"/>
              </a:rPr>
              <a:t>God will certainly punish those who fail to keep</a:t>
            </a:r>
          </a:p>
          <a:p>
            <a:pPr>
              <a:tabLst>
                <a:tab pos="1330325" algn="l"/>
              </a:tabLst>
            </a:pPr>
            <a:r>
              <a:rPr kumimoji="1" lang="en-US" altLang="zh-TW" sz="2800" b="1" dirty="0">
                <a:latin typeface="Yu Gothic UI" panose="020B0500000000000000" pitchFamily="34" charset="-128"/>
                <a:ea typeface="Yu Gothic UI" panose="020B0500000000000000" pitchFamily="34" charset="-128"/>
              </a:rPr>
              <a:t>   their Promise.</a:t>
            </a:r>
          </a:p>
          <a:p>
            <a:pPr>
              <a:tabLst>
                <a:tab pos="1330325" algn="l"/>
              </a:tabLst>
            </a:pPr>
            <a:r>
              <a:rPr kumimoji="1" lang="en-US" altLang="zh-TW" sz="2800" b="1" dirty="0">
                <a:solidFill>
                  <a:srgbClr val="FFFF00"/>
                </a:solidFill>
                <a:latin typeface="Yu Gothic UI" panose="020B0500000000000000" pitchFamily="34" charset="-128"/>
                <a:ea typeface="Yu Gothic UI" panose="020B0500000000000000" pitchFamily="34" charset="-128"/>
              </a:rPr>
              <a:t>4. </a:t>
            </a:r>
            <a:r>
              <a:rPr kumimoji="1" lang="zh-TW" altLang="en-US" sz="2800" b="1" dirty="0">
                <a:solidFill>
                  <a:srgbClr val="FFFF00"/>
                </a:solidFill>
                <a:latin typeface="Yu Gothic UI" panose="020B0500000000000000" pitchFamily="34" charset="-128"/>
                <a:ea typeface="Yu Gothic UI" panose="020B0500000000000000" pitchFamily="34" charset="-128"/>
              </a:rPr>
              <a:t>对于守约到底的人神必定祝福。</a:t>
            </a:r>
            <a:endParaRPr kumimoji="1" lang="en-US" altLang="zh-TW" sz="2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2800" b="1" dirty="0">
                <a:solidFill>
                  <a:srgbClr val="FFFF00"/>
                </a:solidFill>
                <a:latin typeface="Yu Gothic UI" panose="020B0500000000000000" pitchFamily="34" charset="-128"/>
                <a:ea typeface="Yu Gothic UI" panose="020B0500000000000000" pitchFamily="34" charset="-128"/>
              </a:rPr>
              <a:t>   </a:t>
            </a:r>
            <a:r>
              <a:rPr kumimoji="1" lang="en-US" altLang="zh-TW" sz="2800" b="1" dirty="0">
                <a:latin typeface="Yu Gothic UI" panose="020B0500000000000000" pitchFamily="34" charset="-128"/>
                <a:ea typeface="Yu Gothic UI" panose="020B0500000000000000" pitchFamily="34" charset="-128"/>
              </a:rPr>
              <a:t>God will certainly bless those who fulfill their</a:t>
            </a:r>
          </a:p>
          <a:p>
            <a:pPr>
              <a:tabLst>
                <a:tab pos="1330325" algn="l"/>
              </a:tabLst>
            </a:pPr>
            <a:r>
              <a:rPr kumimoji="1" lang="en-US" altLang="zh-TW" sz="2800" b="1" dirty="0">
                <a:latin typeface="Yu Gothic UI" panose="020B0500000000000000" pitchFamily="34" charset="-128"/>
                <a:ea typeface="Yu Gothic UI" panose="020B0500000000000000" pitchFamily="34" charset="-128"/>
              </a:rPr>
              <a:t>   Promise.</a:t>
            </a:r>
          </a:p>
        </p:txBody>
      </p:sp>
    </p:spTree>
    <p:extLst>
      <p:ext uri="{BB962C8B-B14F-4D97-AF65-F5344CB8AC3E}">
        <p14:creationId xmlns:p14="http://schemas.microsoft.com/office/powerpoint/2010/main" val="352051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94379" y="587349"/>
            <a:ext cx="8975834" cy="538609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旧约：割礼、逾越节。	</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OT: Circumcision, Passover.</a:t>
            </a:r>
          </a:p>
          <a:p>
            <a:pPr algn="ctr">
              <a:tabLst>
                <a:tab pos="1330325" algn="l"/>
              </a:tabLst>
            </a:pPr>
            <a:endParaRPr kumimoji="1" lang="en-US" altLang="zh-TW" sz="4000" b="1" dirty="0">
              <a:latin typeface="Yu Gothic UI" panose="020B0500000000000000" pitchFamily="34" charset="-128"/>
              <a:ea typeface="Yu Gothic UI" panose="020B0500000000000000" pitchFamily="34" charset="-128"/>
            </a:endParaRPr>
          </a:p>
          <a:p>
            <a:pPr algn="ct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新约：洗礼、圣餐。	</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NT: Baptism, Lord’s Supper</a:t>
            </a:r>
          </a:p>
          <a:p>
            <a:pPr algn="ctr">
              <a:tabLst>
                <a:tab pos="1330325" algn="l"/>
              </a:tabLst>
            </a:pPr>
            <a:endParaRPr kumimoji="1" lang="en-US" altLang="zh-TW" sz="40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都是圣约的表记		</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These are Marks of the Covenant</a:t>
            </a:r>
          </a:p>
        </p:txBody>
      </p:sp>
    </p:spTree>
    <p:extLst>
      <p:ext uri="{BB962C8B-B14F-4D97-AF65-F5344CB8AC3E}">
        <p14:creationId xmlns:p14="http://schemas.microsoft.com/office/powerpoint/2010/main" val="357902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569778" y="338068"/>
            <a:ext cx="7052441"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a:solidFill>
                  <a:srgbClr val="FFFF00"/>
                </a:solidFill>
                <a:latin typeface="Yu Gothic UI" panose="020B0500000000000000" pitchFamily="34" charset="-128"/>
                <a:ea typeface="Yu Gothic UI" panose="020B0500000000000000" pitchFamily="34" charset="-128"/>
              </a:rPr>
              <a:t>圣经中的七大约定</a:t>
            </a:r>
          </a:p>
        </p:txBody>
      </p:sp>
      <p:graphicFrame>
        <p:nvGraphicFramePr>
          <p:cNvPr id="3" name="Table 3">
            <a:extLst>
              <a:ext uri="{FF2B5EF4-FFF2-40B4-BE49-F238E27FC236}">
                <a16:creationId xmlns:a16="http://schemas.microsoft.com/office/drawing/2014/main" id="{1C2CA603-24C1-4146-8D8D-1ECDC8ACB3F0}"/>
              </a:ext>
            </a:extLst>
          </p:cNvPr>
          <p:cNvGraphicFramePr>
            <a:graphicFrameLocks noGrp="1"/>
          </p:cNvGraphicFramePr>
          <p:nvPr>
            <p:extLst>
              <p:ext uri="{D42A27DB-BD31-4B8C-83A1-F6EECF244321}">
                <p14:modId xmlns:p14="http://schemas.microsoft.com/office/powerpoint/2010/main" val="2343000863"/>
              </p:ext>
            </p:extLst>
          </p:nvPr>
        </p:nvGraphicFramePr>
        <p:xfrm>
          <a:off x="1268471" y="1194620"/>
          <a:ext cx="9655057" cy="5325312"/>
        </p:xfrm>
        <a:graphic>
          <a:graphicData uri="http://schemas.openxmlformats.org/drawingml/2006/table">
            <a:tbl>
              <a:tblPr firstRow="1" bandRow="1">
                <a:tableStyleId>{5C22544A-7EE6-4342-B048-85BDC9FD1C3A}</a:tableStyleId>
              </a:tblPr>
              <a:tblGrid>
                <a:gridCol w="2207265">
                  <a:extLst>
                    <a:ext uri="{9D8B030D-6E8A-4147-A177-3AD203B41FA5}">
                      <a16:colId xmlns:a16="http://schemas.microsoft.com/office/drawing/2014/main" val="2456273086"/>
                    </a:ext>
                  </a:extLst>
                </a:gridCol>
                <a:gridCol w="3303495">
                  <a:extLst>
                    <a:ext uri="{9D8B030D-6E8A-4147-A177-3AD203B41FA5}">
                      <a16:colId xmlns:a16="http://schemas.microsoft.com/office/drawing/2014/main" val="2972690918"/>
                    </a:ext>
                  </a:extLst>
                </a:gridCol>
                <a:gridCol w="4144297">
                  <a:extLst>
                    <a:ext uri="{9D8B030D-6E8A-4147-A177-3AD203B41FA5}">
                      <a16:colId xmlns:a16="http://schemas.microsoft.com/office/drawing/2014/main" val="159905985"/>
                    </a:ext>
                  </a:extLst>
                </a:gridCol>
              </a:tblGrid>
              <a:tr h="665664">
                <a:tc>
                  <a:txBody>
                    <a:bodyPr/>
                    <a:lstStyle/>
                    <a:p>
                      <a:pPr algn="ctr"/>
                      <a:r>
                        <a:rPr lang="zh-TW" altLang="en-US" sz="2800" b="0">
                          <a:latin typeface="Arial" panose="020B0604020202020204" pitchFamily="34" charset="0"/>
                          <a:ea typeface="Heiti SC Medium" pitchFamily="2" charset="-128"/>
                          <a:cs typeface="Arial" panose="020B0604020202020204" pitchFamily="34" charset="0"/>
                        </a:rPr>
                        <a:t>名称</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a:latin typeface="Arial" panose="020B0604020202020204" pitchFamily="34" charset="0"/>
                          <a:ea typeface="Heiti SC Medium" pitchFamily="2" charset="-128"/>
                          <a:cs typeface="Arial" panose="020B0604020202020204" pitchFamily="34" charset="0"/>
                        </a:rPr>
                        <a:t>对象</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a:latin typeface="Arial" panose="020B0604020202020204" pitchFamily="34" charset="0"/>
                          <a:ea typeface="Heiti SC Medium" pitchFamily="2" charset="-128"/>
                          <a:cs typeface="Arial" panose="020B0604020202020204" pitchFamily="34" charset="0"/>
                        </a:rPr>
                        <a:t>结果</a:t>
                      </a:r>
                      <a:endParaRPr lang="en-US" sz="2800" b="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2606533511"/>
                  </a:ext>
                </a:extLst>
              </a:tr>
              <a:tr h="665664">
                <a:tc>
                  <a:txBody>
                    <a:bodyPr/>
                    <a:lstStyle/>
                    <a:p>
                      <a:r>
                        <a:rPr lang="zh-TW" altLang="en-US" sz="2800" b="0">
                          <a:latin typeface="Arial" panose="020B0604020202020204" pitchFamily="34" charset="0"/>
                          <a:ea typeface="Heiti SC Medium" pitchFamily="2" charset="-128"/>
                          <a:cs typeface="Arial" panose="020B0604020202020204" pitchFamily="34" charset="0"/>
                        </a:rPr>
                        <a:t>行为之约</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dirty="0">
                          <a:latin typeface="Arial" panose="020B0604020202020204" pitchFamily="34" charset="0"/>
                          <a:ea typeface="Heiti SC Medium" pitchFamily="2" charset="-128"/>
                          <a:cs typeface="Arial" panose="020B0604020202020204" pitchFamily="34" charset="0"/>
                        </a:rPr>
                        <a:t>亚当</a:t>
                      </a:r>
                      <a:endParaRPr lang="en-US" sz="2800" b="0" dirty="0">
                        <a:latin typeface="Arial" panose="020B0604020202020204" pitchFamily="34" charset="0"/>
                        <a:ea typeface="Heiti SC Medium" pitchFamily="2" charset="-128"/>
                        <a:cs typeface="Arial" panose="020B0604020202020204" pitchFamily="34" charset="0"/>
                      </a:endParaRPr>
                    </a:p>
                  </a:txBody>
                  <a:tcPr/>
                </a:tc>
                <a:tc>
                  <a:txBody>
                    <a:bodyPr/>
                    <a:lstStyle/>
                    <a:p>
                      <a:r>
                        <a:rPr lang="zh-TW" altLang="en-US" sz="2800" b="0">
                          <a:latin typeface="Arial" panose="020B0604020202020204" pitchFamily="34" charset="0"/>
                          <a:ea typeface="Heiti SC Medium" pitchFamily="2" charset="-128"/>
                          <a:cs typeface="Arial" panose="020B0604020202020204" pitchFamily="34" charset="0"/>
                        </a:rPr>
                        <a:t>亚当违约罪入世界</a:t>
                      </a:r>
                      <a:endParaRPr lang="en-US" sz="2800" b="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4273591528"/>
                  </a:ext>
                </a:extLst>
              </a:tr>
              <a:tr h="665664">
                <a:tc>
                  <a:txBody>
                    <a:bodyPr/>
                    <a:lstStyle/>
                    <a:p>
                      <a:r>
                        <a:rPr lang="zh-TW" altLang="en-US" sz="2800" b="0">
                          <a:latin typeface="Arial" panose="020B0604020202020204" pitchFamily="34" charset="0"/>
                          <a:ea typeface="Heiti SC Medium" pitchFamily="2" charset="-128"/>
                          <a:cs typeface="Arial" panose="020B0604020202020204" pitchFamily="34" charset="0"/>
                        </a:rPr>
                        <a:t>恩典之约</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dirty="0">
                          <a:latin typeface="Arial" panose="020B0604020202020204" pitchFamily="34" charset="0"/>
                          <a:ea typeface="Heiti SC Medium" pitchFamily="2" charset="-128"/>
                          <a:cs typeface="Arial" panose="020B0604020202020204" pitchFamily="34" charset="0"/>
                        </a:rPr>
                        <a:t>预表救主</a:t>
                      </a:r>
                      <a:endParaRPr lang="en-US" sz="2800" b="0" dirty="0">
                        <a:latin typeface="Arial" panose="020B0604020202020204" pitchFamily="34" charset="0"/>
                        <a:ea typeface="Heiti SC Medium" pitchFamily="2" charset="-128"/>
                        <a:cs typeface="Arial" panose="020B0604020202020204" pitchFamily="34" charset="0"/>
                      </a:endParaRPr>
                    </a:p>
                  </a:txBody>
                  <a:tcPr/>
                </a:tc>
                <a:tc>
                  <a:txBody>
                    <a:bodyPr/>
                    <a:lstStyle/>
                    <a:p>
                      <a:r>
                        <a:rPr lang="zh-TW" altLang="en-US" sz="2800" b="0">
                          <a:latin typeface="Arial" panose="020B0604020202020204" pitchFamily="34" charset="0"/>
                          <a:ea typeface="Heiti SC Medium" pitchFamily="2" charset="-128"/>
                          <a:cs typeface="Arial" panose="020B0604020202020204" pitchFamily="34" charset="0"/>
                        </a:rPr>
                        <a:t>给人类带来救恩</a:t>
                      </a:r>
                      <a:endParaRPr lang="en-US" sz="2800" b="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4104231181"/>
                  </a:ext>
                </a:extLst>
              </a:tr>
              <a:tr h="665664">
                <a:tc>
                  <a:txBody>
                    <a:bodyPr/>
                    <a:lstStyle/>
                    <a:p>
                      <a:r>
                        <a:rPr lang="zh-TW" altLang="en-US" sz="2800" b="0">
                          <a:latin typeface="Arial" panose="020B0604020202020204" pitchFamily="34" charset="0"/>
                          <a:ea typeface="Heiti SC Medium" pitchFamily="2" charset="-128"/>
                          <a:cs typeface="Arial" panose="020B0604020202020204" pitchFamily="34" charset="0"/>
                        </a:rPr>
                        <a:t>挪亚之约</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dirty="0">
                          <a:latin typeface="Arial" panose="020B0604020202020204" pitchFamily="34" charset="0"/>
                          <a:ea typeface="Heiti SC Medium" pitchFamily="2" charset="-128"/>
                          <a:cs typeface="Arial" panose="020B0604020202020204" pitchFamily="34" charset="0"/>
                        </a:rPr>
                        <a:t>挪亚（代表）</a:t>
                      </a:r>
                      <a:endParaRPr lang="en-US" sz="2800" b="0" dirty="0">
                        <a:latin typeface="Arial" panose="020B0604020202020204" pitchFamily="34" charset="0"/>
                        <a:ea typeface="Heiti SC Medium" pitchFamily="2" charset="-128"/>
                        <a:cs typeface="Arial" panose="020B0604020202020204" pitchFamily="34" charset="0"/>
                      </a:endParaRPr>
                    </a:p>
                  </a:txBody>
                  <a:tcPr/>
                </a:tc>
                <a:tc>
                  <a:txBody>
                    <a:bodyPr/>
                    <a:lstStyle/>
                    <a:p>
                      <a:r>
                        <a:rPr lang="zh-TW" altLang="en-US" sz="2800" b="0">
                          <a:latin typeface="Arial" panose="020B0604020202020204" pitchFamily="34" charset="0"/>
                          <a:ea typeface="Heiti SC Medium" pitchFamily="2" charset="-128"/>
                          <a:cs typeface="Arial" panose="020B0604020202020204" pitchFamily="34" charset="0"/>
                        </a:rPr>
                        <a:t>挪亚和后代必须遵守</a:t>
                      </a:r>
                      <a:endParaRPr lang="en-US" sz="2800" b="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2770365954"/>
                  </a:ext>
                </a:extLst>
              </a:tr>
              <a:tr h="665664">
                <a:tc>
                  <a:txBody>
                    <a:bodyPr/>
                    <a:lstStyle/>
                    <a:p>
                      <a:r>
                        <a:rPr lang="zh-TW" altLang="en-US" sz="2800" b="0">
                          <a:latin typeface="Arial" panose="020B0604020202020204" pitchFamily="34" charset="0"/>
                          <a:ea typeface="Heiti SC Medium" pitchFamily="2" charset="-128"/>
                          <a:cs typeface="Arial" panose="020B0604020202020204" pitchFamily="34" charset="0"/>
                        </a:rPr>
                        <a:t>亚拉罕之约</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dirty="0">
                          <a:latin typeface="Arial" panose="020B0604020202020204" pitchFamily="34" charset="0"/>
                          <a:ea typeface="Heiti SC Medium" pitchFamily="2" charset="-128"/>
                          <a:cs typeface="Arial" panose="020B0604020202020204" pitchFamily="34" charset="0"/>
                        </a:rPr>
                        <a:t>亚伯拉罕（代表）</a:t>
                      </a:r>
                      <a:endParaRPr lang="en-US" sz="2800" b="0" dirty="0">
                        <a:latin typeface="Arial" panose="020B0604020202020204" pitchFamily="34" charset="0"/>
                        <a:ea typeface="Heiti SC Medium" pitchFamily="2" charset="-128"/>
                        <a:cs typeface="Arial" panose="020B0604020202020204" pitchFamily="34" charset="0"/>
                      </a:endParaRPr>
                    </a:p>
                  </a:txBody>
                  <a:tcPr/>
                </a:tc>
                <a:tc>
                  <a:txBody>
                    <a:bodyPr/>
                    <a:lstStyle/>
                    <a:p>
                      <a:r>
                        <a:rPr lang="zh-TW" altLang="en-US" sz="2800" b="0">
                          <a:latin typeface="Arial" panose="020B0604020202020204" pitchFamily="34" charset="0"/>
                          <a:ea typeface="Heiti SC Medium" pitchFamily="2" charset="-128"/>
                          <a:cs typeface="Arial" panose="020B0604020202020204" pitchFamily="34" charset="0"/>
                        </a:rPr>
                        <a:t>行割礼做记号</a:t>
                      </a:r>
                      <a:endParaRPr lang="en-US" sz="2800" b="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3933381642"/>
                  </a:ext>
                </a:extLst>
              </a:tr>
              <a:tr h="665664">
                <a:tc>
                  <a:txBody>
                    <a:bodyPr/>
                    <a:lstStyle/>
                    <a:p>
                      <a:r>
                        <a:rPr lang="zh-TW" altLang="en-US" sz="2800" b="0">
                          <a:latin typeface="Arial" panose="020B0604020202020204" pitchFamily="34" charset="0"/>
                          <a:ea typeface="Heiti SC Medium" pitchFamily="2" charset="-128"/>
                          <a:cs typeface="Arial" panose="020B0604020202020204" pitchFamily="34" charset="0"/>
                        </a:rPr>
                        <a:t>摩西之约</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dirty="0">
                          <a:latin typeface="Arial" panose="020B0604020202020204" pitchFamily="34" charset="0"/>
                          <a:ea typeface="Heiti SC Medium" pitchFamily="2" charset="-128"/>
                          <a:cs typeface="Arial" panose="020B0604020202020204" pitchFamily="34" charset="0"/>
                        </a:rPr>
                        <a:t>摩西（代表）</a:t>
                      </a:r>
                      <a:endParaRPr lang="en-US" sz="2800" b="0" dirty="0">
                        <a:latin typeface="Arial" panose="020B0604020202020204" pitchFamily="34" charset="0"/>
                        <a:ea typeface="Heiti SC Medium" pitchFamily="2" charset="-128"/>
                        <a:cs typeface="Arial" panose="020B0604020202020204" pitchFamily="34" charset="0"/>
                      </a:endParaRPr>
                    </a:p>
                  </a:txBody>
                  <a:tcPr/>
                </a:tc>
                <a:tc>
                  <a:txBody>
                    <a:bodyPr/>
                    <a:lstStyle/>
                    <a:p>
                      <a:r>
                        <a:rPr lang="zh-TW" altLang="en-US" sz="2800" b="0">
                          <a:latin typeface="Arial" panose="020B0604020202020204" pitchFamily="34" charset="0"/>
                          <a:ea typeface="Heiti SC Medium" pitchFamily="2" charset="-128"/>
                          <a:cs typeface="Arial" panose="020B0604020202020204" pitchFamily="34" charset="0"/>
                        </a:rPr>
                        <a:t>人要守十诫和律法</a:t>
                      </a:r>
                      <a:endParaRPr lang="en-US" sz="2800" b="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3002000162"/>
                  </a:ext>
                </a:extLst>
              </a:tr>
              <a:tr h="665664">
                <a:tc>
                  <a:txBody>
                    <a:bodyPr/>
                    <a:lstStyle/>
                    <a:p>
                      <a:r>
                        <a:rPr lang="zh-TW" altLang="en-US" sz="2800" b="0">
                          <a:latin typeface="Arial" panose="020B0604020202020204" pitchFamily="34" charset="0"/>
                          <a:ea typeface="Heiti SC Medium" pitchFamily="2" charset="-128"/>
                          <a:cs typeface="Arial" panose="020B0604020202020204" pitchFamily="34" charset="0"/>
                        </a:rPr>
                        <a:t>大卫之约</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dirty="0">
                          <a:latin typeface="Arial" panose="020B0604020202020204" pitchFamily="34" charset="0"/>
                          <a:ea typeface="Heiti SC Medium" pitchFamily="2" charset="-128"/>
                          <a:cs typeface="Arial" panose="020B0604020202020204" pitchFamily="34" charset="0"/>
                        </a:rPr>
                        <a:t>大卫（代表）</a:t>
                      </a:r>
                      <a:endParaRPr lang="en-US" sz="2800" b="0" dirty="0">
                        <a:latin typeface="Arial" panose="020B0604020202020204" pitchFamily="34" charset="0"/>
                        <a:ea typeface="Heiti SC Medium" pitchFamily="2" charset="-128"/>
                        <a:cs typeface="Arial" panose="020B0604020202020204" pitchFamily="34" charset="0"/>
                      </a:endParaRPr>
                    </a:p>
                  </a:txBody>
                  <a:tcPr/>
                </a:tc>
                <a:tc>
                  <a:txBody>
                    <a:bodyPr/>
                    <a:lstStyle/>
                    <a:p>
                      <a:r>
                        <a:rPr lang="zh-TW" altLang="en-US" sz="2800" b="0">
                          <a:latin typeface="Arial" panose="020B0604020202020204" pitchFamily="34" charset="0"/>
                          <a:ea typeface="Heiti SC Medium" pitchFamily="2" charset="-128"/>
                          <a:cs typeface="Arial" panose="020B0604020202020204" pitchFamily="34" charset="0"/>
                        </a:rPr>
                        <a:t>预表永远大君王掌权</a:t>
                      </a:r>
                      <a:endParaRPr lang="en-US" sz="2800" b="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2979624008"/>
                  </a:ext>
                </a:extLst>
              </a:tr>
              <a:tr h="665664">
                <a:tc>
                  <a:txBody>
                    <a:bodyPr/>
                    <a:lstStyle/>
                    <a:p>
                      <a:r>
                        <a:rPr lang="zh-TW" altLang="en-US" sz="2800" b="0">
                          <a:latin typeface="Arial" panose="020B0604020202020204" pitchFamily="34" charset="0"/>
                          <a:ea typeface="Heiti SC Medium" pitchFamily="2" charset="-128"/>
                          <a:cs typeface="Arial" panose="020B0604020202020204" pitchFamily="34" charset="0"/>
                        </a:rPr>
                        <a:t>新约</a:t>
                      </a:r>
                      <a:endParaRPr lang="en-US" sz="2800" b="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zh-TW" altLang="en-US" sz="2800" b="0" dirty="0">
                          <a:latin typeface="Arial" panose="020B0604020202020204" pitchFamily="34" charset="0"/>
                          <a:ea typeface="Heiti SC Medium" pitchFamily="2" charset="-128"/>
                          <a:cs typeface="Arial" panose="020B0604020202020204" pitchFamily="34" charset="0"/>
                        </a:rPr>
                        <a:t>主的十架舍身流血</a:t>
                      </a:r>
                      <a:endParaRPr lang="en-US" sz="2800" b="0" dirty="0">
                        <a:latin typeface="Arial" panose="020B0604020202020204" pitchFamily="34" charset="0"/>
                        <a:ea typeface="Heiti SC Medium" pitchFamily="2" charset="-128"/>
                        <a:cs typeface="Arial" panose="020B0604020202020204" pitchFamily="34" charset="0"/>
                      </a:endParaRPr>
                    </a:p>
                  </a:txBody>
                  <a:tcPr/>
                </a:tc>
                <a:tc>
                  <a:txBody>
                    <a:bodyPr/>
                    <a:lstStyle/>
                    <a:p>
                      <a:r>
                        <a:rPr lang="zh-TW" altLang="en-US" sz="2800" b="0" dirty="0">
                          <a:latin typeface="Arial" panose="020B0604020202020204" pitchFamily="34" charset="0"/>
                          <a:ea typeface="Heiti SC Medium" pitchFamily="2" charset="-128"/>
                          <a:cs typeface="Arial" panose="020B0604020202020204" pitchFamily="34" charset="0"/>
                        </a:rPr>
                        <a:t>信主的人得新生命得永生</a:t>
                      </a:r>
                      <a:endParaRPr lang="en-US" sz="2800" b="0" dirty="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940282487"/>
                  </a:ext>
                </a:extLst>
              </a:tr>
            </a:tbl>
          </a:graphicData>
        </a:graphic>
      </p:graphicFrame>
    </p:spTree>
    <p:extLst>
      <p:ext uri="{BB962C8B-B14F-4D97-AF65-F5344CB8AC3E}">
        <p14:creationId xmlns:p14="http://schemas.microsoft.com/office/powerpoint/2010/main" val="4262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569778" y="338068"/>
            <a:ext cx="7052441"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b="1">
                <a:solidFill>
                  <a:srgbClr val="FFFF00"/>
                </a:solidFill>
                <a:latin typeface="Yu Gothic UI" panose="020B0500000000000000" pitchFamily="34" charset="-128"/>
                <a:ea typeface="Yu Gothic UI" panose="020B0500000000000000" pitchFamily="34" charset="-128"/>
              </a:rPr>
              <a:t>7 Covenants of the Bible</a:t>
            </a:r>
            <a:endParaRPr kumimoji="1" lang="zh-TW" altLang="en-US" sz="3600" b="1">
              <a:solidFill>
                <a:srgbClr val="FFFF00"/>
              </a:solidFill>
              <a:latin typeface="Yu Gothic UI" panose="020B0500000000000000" pitchFamily="34" charset="-128"/>
              <a:ea typeface="Yu Gothic UI" panose="020B0500000000000000" pitchFamily="34" charset="-128"/>
            </a:endParaRPr>
          </a:p>
        </p:txBody>
      </p:sp>
      <p:graphicFrame>
        <p:nvGraphicFramePr>
          <p:cNvPr id="3" name="Table 3">
            <a:extLst>
              <a:ext uri="{FF2B5EF4-FFF2-40B4-BE49-F238E27FC236}">
                <a16:creationId xmlns:a16="http://schemas.microsoft.com/office/drawing/2014/main" id="{1C2CA603-24C1-4146-8D8D-1ECDC8ACB3F0}"/>
              </a:ext>
            </a:extLst>
          </p:cNvPr>
          <p:cNvGraphicFramePr>
            <a:graphicFrameLocks noGrp="1"/>
          </p:cNvGraphicFramePr>
          <p:nvPr>
            <p:extLst>
              <p:ext uri="{D42A27DB-BD31-4B8C-83A1-F6EECF244321}">
                <p14:modId xmlns:p14="http://schemas.microsoft.com/office/powerpoint/2010/main" val="176306881"/>
              </p:ext>
            </p:extLst>
          </p:nvPr>
        </p:nvGraphicFramePr>
        <p:xfrm>
          <a:off x="1268469" y="1225100"/>
          <a:ext cx="9655057" cy="4976870"/>
        </p:xfrm>
        <a:graphic>
          <a:graphicData uri="http://schemas.openxmlformats.org/drawingml/2006/table">
            <a:tbl>
              <a:tblPr firstRow="1" bandRow="1">
                <a:tableStyleId>{5C22544A-7EE6-4342-B048-85BDC9FD1C3A}</a:tableStyleId>
              </a:tblPr>
              <a:tblGrid>
                <a:gridCol w="3207995">
                  <a:extLst>
                    <a:ext uri="{9D8B030D-6E8A-4147-A177-3AD203B41FA5}">
                      <a16:colId xmlns:a16="http://schemas.microsoft.com/office/drawing/2014/main" val="2456273086"/>
                    </a:ext>
                  </a:extLst>
                </a:gridCol>
                <a:gridCol w="2066574">
                  <a:extLst>
                    <a:ext uri="{9D8B030D-6E8A-4147-A177-3AD203B41FA5}">
                      <a16:colId xmlns:a16="http://schemas.microsoft.com/office/drawing/2014/main" val="2972690918"/>
                    </a:ext>
                  </a:extLst>
                </a:gridCol>
                <a:gridCol w="4380488">
                  <a:extLst>
                    <a:ext uri="{9D8B030D-6E8A-4147-A177-3AD203B41FA5}">
                      <a16:colId xmlns:a16="http://schemas.microsoft.com/office/drawing/2014/main" val="159905985"/>
                    </a:ext>
                  </a:extLst>
                </a:gridCol>
              </a:tblGrid>
              <a:tr h="515607">
                <a:tc>
                  <a:txBody>
                    <a:bodyPr/>
                    <a:lstStyle/>
                    <a:p>
                      <a:pPr algn="ctr"/>
                      <a:r>
                        <a:rPr lang="en-US" altLang="zh-TW" sz="2400" b="0" dirty="0">
                          <a:latin typeface="Arial" panose="020B0604020202020204" pitchFamily="34" charset="0"/>
                          <a:ea typeface="Heiti SC Medium" pitchFamily="2" charset="-128"/>
                          <a:cs typeface="Arial" panose="020B0604020202020204" pitchFamily="34" charset="0"/>
                        </a:rPr>
                        <a:t>Title</a:t>
                      </a:r>
                      <a:endParaRPr lang="en-US" sz="2400" b="0" dirty="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en-US" altLang="zh-TW" sz="2400" b="0" dirty="0">
                          <a:latin typeface="Arial" panose="020B0604020202020204" pitchFamily="34" charset="0"/>
                          <a:ea typeface="Heiti SC Medium" pitchFamily="2" charset="-128"/>
                          <a:cs typeface="Arial" panose="020B0604020202020204" pitchFamily="34" charset="0"/>
                        </a:rPr>
                        <a:t>With Who</a:t>
                      </a:r>
                      <a:endParaRPr lang="en-US" sz="2400" b="0" dirty="0">
                        <a:latin typeface="Arial" panose="020B0604020202020204" pitchFamily="34" charset="0"/>
                        <a:ea typeface="Heiti SC Medium" pitchFamily="2" charset="-128"/>
                        <a:cs typeface="Arial" panose="020B0604020202020204" pitchFamily="34" charset="0"/>
                      </a:endParaRPr>
                    </a:p>
                  </a:txBody>
                  <a:tcPr/>
                </a:tc>
                <a:tc>
                  <a:txBody>
                    <a:bodyPr/>
                    <a:lstStyle/>
                    <a:p>
                      <a:pPr algn="ctr"/>
                      <a:r>
                        <a:rPr lang="en-US" altLang="zh-TW" sz="2400" b="0" dirty="0">
                          <a:latin typeface="Arial" panose="020B0604020202020204" pitchFamily="34" charset="0"/>
                          <a:ea typeface="Heiti SC Medium" pitchFamily="2" charset="-128"/>
                          <a:cs typeface="Arial" panose="020B0604020202020204" pitchFamily="34" charset="0"/>
                        </a:rPr>
                        <a:t>Result</a:t>
                      </a:r>
                      <a:endParaRPr lang="en-US" sz="2400" b="0" dirty="0">
                        <a:latin typeface="Arial" panose="020B0604020202020204" pitchFamily="34" charset="0"/>
                        <a:ea typeface="Heiti SC Medium" pitchFamily="2" charset="-128"/>
                        <a:cs typeface="Arial" panose="020B0604020202020204" pitchFamily="34" charset="0"/>
                      </a:endParaRPr>
                    </a:p>
                  </a:txBody>
                  <a:tcPr/>
                </a:tc>
                <a:extLst>
                  <a:ext uri="{0D108BD9-81ED-4DB2-BD59-A6C34878D82A}">
                    <a16:rowId xmlns:a16="http://schemas.microsoft.com/office/drawing/2014/main" val="2606533511"/>
                  </a:ext>
                </a:extLst>
              </a:tr>
              <a:tr h="678699">
                <a:tc>
                  <a:txBody>
                    <a:bodyPr/>
                    <a:lstStyle/>
                    <a:p>
                      <a:r>
                        <a:rPr lang="en-US" sz="2000" kern="1200" dirty="0">
                          <a:solidFill>
                            <a:schemeClr val="dk1"/>
                          </a:solidFill>
                          <a:effectLst/>
                          <a:latin typeface="Yu Gothic UI" panose="020B0500000000000000" pitchFamily="34" charset="-128"/>
                          <a:ea typeface="Yu Gothic UI" panose="020B0500000000000000" pitchFamily="34" charset="-128"/>
                          <a:cs typeface="+mn-cs"/>
                        </a:rPr>
                        <a:t>The Covenant of Deeds</a:t>
                      </a:r>
                    </a:p>
                  </a:txBody>
                  <a:tcPr/>
                </a:tc>
                <a:tc>
                  <a:txBody>
                    <a:bodyPr/>
                    <a:lstStyle/>
                    <a:p>
                      <a:pPr algn="ctr"/>
                      <a:r>
                        <a:rPr lang="en-US" altLang="zh-TW" sz="2000" b="1" dirty="0">
                          <a:latin typeface="Yu Gothic UI" panose="020B0500000000000000" pitchFamily="34" charset="-128"/>
                          <a:ea typeface="Yu Gothic UI" panose="020B0500000000000000" pitchFamily="34" charset="-128"/>
                          <a:cs typeface="Arial" panose="020B0604020202020204" pitchFamily="34" charset="0"/>
                        </a:rPr>
                        <a:t>Adam</a:t>
                      </a:r>
                      <a:endParaRPr lang="en-US" sz="2000" b="1" dirty="0">
                        <a:latin typeface="Yu Gothic UI" panose="020B0500000000000000" pitchFamily="34" charset="-128"/>
                        <a:ea typeface="Yu Gothic UI" panose="020B0500000000000000" pitchFamily="34" charset="-128"/>
                        <a:cs typeface="Arial" panose="020B0604020202020204" pitchFamily="34" charset="0"/>
                      </a:endParaRPr>
                    </a:p>
                  </a:txBody>
                  <a:tcPr/>
                </a:tc>
                <a:tc>
                  <a:txBody>
                    <a:bodyPr/>
                    <a:lstStyle/>
                    <a:p>
                      <a:r>
                        <a:rPr lang="en-US" sz="2000" kern="1200">
                          <a:solidFill>
                            <a:schemeClr val="dk1"/>
                          </a:solidFill>
                          <a:effectLst/>
                          <a:latin typeface="Yu Gothic UI" panose="020B0500000000000000" pitchFamily="34" charset="-128"/>
                          <a:ea typeface="Yu Gothic UI" panose="020B0500000000000000" pitchFamily="34" charset="-128"/>
                          <a:cs typeface="+mn-cs"/>
                        </a:rPr>
                        <a:t>Adam disobey covenant sin entered the world.</a:t>
                      </a:r>
                    </a:p>
                  </a:txBody>
                  <a:tcPr/>
                </a:tc>
                <a:extLst>
                  <a:ext uri="{0D108BD9-81ED-4DB2-BD59-A6C34878D82A}">
                    <a16:rowId xmlns:a16="http://schemas.microsoft.com/office/drawing/2014/main" val="4273591528"/>
                  </a:ext>
                </a:extLst>
              </a:tr>
              <a:tr h="644450">
                <a:tc>
                  <a:txBody>
                    <a:bodyPr/>
                    <a:lstStyle/>
                    <a:p>
                      <a:r>
                        <a:rPr lang="en-US" sz="2000" kern="1200">
                          <a:solidFill>
                            <a:schemeClr val="dk1"/>
                          </a:solidFill>
                          <a:effectLst/>
                          <a:latin typeface="Yu Gothic UI" panose="020B0500000000000000" pitchFamily="34" charset="-128"/>
                          <a:ea typeface="Yu Gothic UI" panose="020B0500000000000000" pitchFamily="34" charset="-128"/>
                          <a:cs typeface="+mn-cs"/>
                        </a:rPr>
                        <a:t>The Covenant of Grace</a:t>
                      </a:r>
                    </a:p>
                  </a:txBody>
                  <a:tcPr/>
                </a:tc>
                <a:tc>
                  <a:txBody>
                    <a:bodyPr/>
                    <a:lstStyle/>
                    <a:p>
                      <a:pPr algn="ctr"/>
                      <a:r>
                        <a:rPr lang="en-US" altLang="zh-TW" sz="2000" b="1" dirty="0">
                          <a:latin typeface="Yu Gothic UI" panose="020B0500000000000000" pitchFamily="34" charset="-128"/>
                          <a:ea typeface="Yu Gothic UI" panose="020B0500000000000000" pitchFamily="34" charset="-128"/>
                          <a:cs typeface="Arial" panose="020B0604020202020204" pitchFamily="34" charset="0"/>
                        </a:rPr>
                        <a:t>Savor</a:t>
                      </a:r>
                      <a:endParaRPr lang="en-US" sz="2000" b="1" dirty="0">
                        <a:latin typeface="Yu Gothic UI" panose="020B0500000000000000" pitchFamily="34" charset="-128"/>
                        <a:ea typeface="Yu Gothic UI" panose="020B0500000000000000" pitchFamily="34" charset="-128"/>
                        <a:cs typeface="Arial" panose="020B0604020202020204" pitchFamily="34" charset="0"/>
                      </a:endParaRPr>
                    </a:p>
                  </a:txBody>
                  <a:tcPr/>
                </a:tc>
                <a:tc>
                  <a:txBody>
                    <a:bodyPr/>
                    <a:lstStyle/>
                    <a:p>
                      <a:r>
                        <a:rPr lang="en-US" altLang="zh-TW" sz="2000" b="0" dirty="0">
                          <a:latin typeface="Yu Gothic UI" panose="020B0500000000000000" pitchFamily="34" charset="-128"/>
                          <a:ea typeface="Yu Gothic UI" panose="020B0500000000000000" pitchFamily="34" charset="-128"/>
                          <a:cs typeface="Arial" panose="020B0604020202020204" pitchFamily="34" charset="0"/>
                        </a:rPr>
                        <a:t>salvation</a:t>
                      </a:r>
                      <a:endParaRPr lang="en-US" sz="2000" b="0" dirty="0">
                        <a:latin typeface="Yu Gothic UI" panose="020B0500000000000000" pitchFamily="34" charset="-128"/>
                        <a:ea typeface="Yu Gothic UI" panose="020B0500000000000000" pitchFamily="34" charset="-128"/>
                        <a:cs typeface="Arial" panose="020B0604020202020204" pitchFamily="34" charset="0"/>
                      </a:endParaRPr>
                    </a:p>
                  </a:txBody>
                  <a:tcPr/>
                </a:tc>
                <a:extLst>
                  <a:ext uri="{0D108BD9-81ED-4DB2-BD59-A6C34878D82A}">
                    <a16:rowId xmlns:a16="http://schemas.microsoft.com/office/drawing/2014/main" val="4104231181"/>
                  </a:ext>
                </a:extLst>
              </a:tr>
              <a:tr h="644450">
                <a:tc>
                  <a:txBody>
                    <a:bodyPr/>
                    <a:lstStyle/>
                    <a:p>
                      <a:r>
                        <a:rPr lang="en-US" sz="2000" kern="1200">
                          <a:solidFill>
                            <a:schemeClr val="dk1"/>
                          </a:solidFill>
                          <a:effectLst/>
                          <a:latin typeface="Yu Gothic UI" panose="020B0500000000000000" pitchFamily="34" charset="-128"/>
                          <a:ea typeface="Yu Gothic UI" panose="020B0500000000000000" pitchFamily="34" charset="-128"/>
                          <a:cs typeface="+mn-cs"/>
                        </a:rPr>
                        <a:t>The Covenant of Noah</a:t>
                      </a:r>
                    </a:p>
                  </a:txBody>
                  <a:tcPr/>
                </a:tc>
                <a:tc>
                  <a:txBody>
                    <a:bodyPr/>
                    <a:lstStyle/>
                    <a:p>
                      <a:pPr algn="ctr"/>
                      <a:r>
                        <a:rPr lang="en-US" altLang="zh-TW" sz="2000" b="1" dirty="0">
                          <a:latin typeface="Yu Gothic UI" panose="020B0500000000000000" pitchFamily="34" charset="-128"/>
                          <a:ea typeface="Yu Gothic UI" panose="020B0500000000000000" pitchFamily="34" charset="-128"/>
                          <a:cs typeface="Arial" panose="020B0604020202020204" pitchFamily="34" charset="0"/>
                        </a:rPr>
                        <a:t>Noah</a:t>
                      </a:r>
                      <a:endParaRPr lang="en-US" sz="2000" b="1" dirty="0">
                        <a:latin typeface="Yu Gothic UI" panose="020B0500000000000000" pitchFamily="34" charset="-128"/>
                        <a:ea typeface="Yu Gothic UI" panose="020B0500000000000000" pitchFamily="34" charset="-128"/>
                        <a:cs typeface="Arial" panose="020B0604020202020204" pitchFamily="34" charset="0"/>
                      </a:endParaRPr>
                    </a:p>
                  </a:txBody>
                  <a:tcPr/>
                </a:tc>
                <a:tc>
                  <a:txBody>
                    <a:bodyPr/>
                    <a:lstStyle/>
                    <a:p>
                      <a:r>
                        <a:rPr lang="en-US" altLang="zh-TW" sz="2000" b="0">
                          <a:latin typeface="Yu Gothic UI" panose="020B0500000000000000" pitchFamily="34" charset="-128"/>
                          <a:ea typeface="Yu Gothic UI" panose="020B0500000000000000" pitchFamily="34" charset="-128"/>
                          <a:cs typeface="Arial" panose="020B0604020202020204" pitchFamily="34" charset="0"/>
                        </a:rPr>
                        <a:t>Noah descendent must obey the low</a:t>
                      </a:r>
                      <a:endParaRPr lang="en-US" sz="2000" b="0">
                        <a:latin typeface="Yu Gothic UI" panose="020B0500000000000000" pitchFamily="34" charset="-128"/>
                        <a:ea typeface="Yu Gothic UI" panose="020B0500000000000000" pitchFamily="34" charset="-128"/>
                        <a:cs typeface="Arial" panose="020B0604020202020204" pitchFamily="34" charset="0"/>
                      </a:endParaRPr>
                    </a:p>
                  </a:txBody>
                  <a:tcPr/>
                </a:tc>
                <a:extLst>
                  <a:ext uri="{0D108BD9-81ED-4DB2-BD59-A6C34878D82A}">
                    <a16:rowId xmlns:a16="http://schemas.microsoft.com/office/drawing/2014/main" val="2770365954"/>
                  </a:ext>
                </a:extLst>
              </a:tr>
              <a:tr h="540635">
                <a:tc>
                  <a:txBody>
                    <a:bodyPr/>
                    <a:lstStyle/>
                    <a:p>
                      <a:r>
                        <a:rPr lang="en-US" sz="2000" kern="1200">
                          <a:solidFill>
                            <a:schemeClr val="dk1"/>
                          </a:solidFill>
                          <a:effectLst/>
                          <a:latin typeface="Yu Gothic UI" panose="020B0500000000000000" pitchFamily="34" charset="-128"/>
                          <a:ea typeface="Yu Gothic UI" panose="020B0500000000000000" pitchFamily="34" charset="-128"/>
                          <a:cs typeface="+mn-cs"/>
                        </a:rPr>
                        <a:t>The Covenant of Abraham</a:t>
                      </a:r>
                    </a:p>
                  </a:txBody>
                  <a:tcPr/>
                </a:tc>
                <a:tc>
                  <a:txBody>
                    <a:bodyPr/>
                    <a:lstStyle/>
                    <a:p>
                      <a:pPr algn="ctr"/>
                      <a:r>
                        <a:rPr lang="en-US" altLang="zh-TW" sz="2000" b="1" dirty="0">
                          <a:latin typeface="Yu Gothic UI" panose="020B0500000000000000" pitchFamily="34" charset="-128"/>
                          <a:ea typeface="Yu Gothic UI" panose="020B0500000000000000" pitchFamily="34" charset="-128"/>
                          <a:cs typeface="Arial" panose="020B0604020202020204" pitchFamily="34" charset="0"/>
                        </a:rPr>
                        <a:t>Abraham</a:t>
                      </a:r>
                      <a:endParaRPr lang="en-US" sz="2000" b="1" dirty="0">
                        <a:latin typeface="Yu Gothic UI" panose="020B0500000000000000" pitchFamily="34" charset="-128"/>
                        <a:ea typeface="Yu Gothic UI" panose="020B0500000000000000" pitchFamily="34" charset="-128"/>
                        <a:cs typeface="Arial" panose="020B0604020202020204" pitchFamily="34" charset="0"/>
                      </a:endParaRPr>
                    </a:p>
                  </a:txBody>
                  <a:tcPr/>
                </a:tc>
                <a:tc>
                  <a:txBody>
                    <a:bodyPr/>
                    <a:lstStyle/>
                    <a:p>
                      <a:r>
                        <a:rPr lang="en-US" altLang="zh-TW" sz="2000" b="0">
                          <a:latin typeface="Yu Gothic UI" panose="020B0500000000000000" pitchFamily="34" charset="-128"/>
                          <a:ea typeface="Yu Gothic UI" panose="020B0500000000000000" pitchFamily="34" charset="-128"/>
                          <a:cs typeface="Arial" panose="020B0604020202020204" pitchFamily="34" charset="0"/>
                        </a:rPr>
                        <a:t>Circumcision(Sign)</a:t>
                      </a:r>
                      <a:endParaRPr lang="en-US" sz="2000" b="0">
                        <a:latin typeface="Yu Gothic UI" panose="020B0500000000000000" pitchFamily="34" charset="-128"/>
                        <a:ea typeface="Yu Gothic UI" panose="020B0500000000000000" pitchFamily="34" charset="-128"/>
                        <a:cs typeface="Arial" panose="020B0604020202020204" pitchFamily="34" charset="0"/>
                      </a:endParaRPr>
                    </a:p>
                  </a:txBody>
                  <a:tcPr/>
                </a:tc>
                <a:extLst>
                  <a:ext uri="{0D108BD9-81ED-4DB2-BD59-A6C34878D82A}">
                    <a16:rowId xmlns:a16="http://schemas.microsoft.com/office/drawing/2014/main" val="3933381642"/>
                  </a:ext>
                </a:extLst>
              </a:tr>
              <a:tr h="678699">
                <a:tc>
                  <a:txBody>
                    <a:bodyPr/>
                    <a:lstStyle/>
                    <a:p>
                      <a:r>
                        <a:rPr lang="en-US" sz="2000" kern="1200">
                          <a:solidFill>
                            <a:schemeClr val="dk1"/>
                          </a:solidFill>
                          <a:effectLst/>
                          <a:latin typeface="Yu Gothic UI" panose="020B0500000000000000" pitchFamily="34" charset="-128"/>
                          <a:ea typeface="Yu Gothic UI" panose="020B0500000000000000" pitchFamily="34" charset="-128"/>
                          <a:cs typeface="+mn-cs"/>
                        </a:rPr>
                        <a:t>The Covenant of Moses</a:t>
                      </a:r>
                    </a:p>
                  </a:txBody>
                  <a:tcPr/>
                </a:tc>
                <a:tc>
                  <a:txBody>
                    <a:bodyPr/>
                    <a:lstStyle/>
                    <a:p>
                      <a:pPr algn="ctr"/>
                      <a:r>
                        <a:rPr lang="en-US" altLang="zh-TW" sz="2000" b="1" dirty="0">
                          <a:latin typeface="Yu Gothic UI" panose="020B0500000000000000" pitchFamily="34" charset="-128"/>
                          <a:ea typeface="Yu Gothic UI" panose="020B0500000000000000" pitchFamily="34" charset="-128"/>
                          <a:cs typeface="Arial" panose="020B0604020202020204" pitchFamily="34" charset="0"/>
                        </a:rPr>
                        <a:t>Moses</a:t>
                      </a:r>
                      <a:endParaRPr lang="en-US" sz="2000" b="1" dirty="0">
                        <a:latin typeface="Yu Gothic UI" panose="020B0500000000000000" pitchFamily="34" charset="-128"/>
                        <a:ea typeface="Yu Gothic UI" panose="020B0500000000000000" pitchFamily="34" charset="-128"/>
                        <a:cs typeface="Arial" panose="020B0604020202020204" pitchFamily="34" charset="0"/>
                      </a:endParaRPr>
                    </a:p>
                  </a:txBody>
                  <a:tcPr/>
                </a:tc>
                <a:tc>
                  <a:txBody>
                    <a:bodyPr/>
                    <a:lstStyle/>
                    <a:p>
                      <a:r>
                        <a:rPr lang="en-US" altLang="zh-TW" sz="2000" b="0">
                          <a:latin typeface="Yu Gothic UI" panose="020B0500000000000000" pitchFamily="34" charset="-128"/>
                          <a:ea typeface="Yu Gothic UI" panose="020B0500000000000000" pitchFamily="34" charset="-128"/>
                          <a:cs typeface="Arial" panose="020B0604020202020204" pitchFamily="34" charset="0"/>
                        </a:rPr>
                        <a:t>People need to obey </a:t>
                      </a:r>
                    </a:p>
                    <a:p>
                      <a:r>
                        <a:rPr lang="en-US" altLang="zh-TW" sz="2000" b="0">
                          <a:latin typeface="Yu Gothic UI" panose="020B0500000000000000" pitchFamily="34" charset="-128"/>
                          <a:ea typeface="Yu Gothic UI" panose="020B0500000000000000" pitchFamily="34" charset="-128"/>
                          <a:cs typeface="Arial" panose="020B0604020202020204" pitchFamily="34" charset="0"/>
                        </a:rPr>
                        <a:t>Ten Commandments</a:t>
                      </a:r>
                      <a:endParaRPr lang="en-US" sz="2000" b="0">
                        <a:latin typeface="Yu Gothic UI" panose="020B0500000000000000" pitchFamily="34" charset="-128"/>
                        <a:ea typeface="Yu Gothic UI" panose="020B0500000000000000" pitchFamily="34" charset="-128"/>
                        <a:cs typeface="Arial" panose="020B0604020202020204" pitchFamily="34" charset="0"/>
                      </a:endParaRPr>
                    </a:p>
                  </a:txBody>
                  <a:tcPr/>
                </a:tc>
                <a:extLst>
                  <a:ext uri="{0D108BD9-81ED-4DB2-BD59-A6C34878D82A}">
                    <a16:rowId xmlns:a16="http://schemas.microsoft.com/office/drawing/2014/main" val="3002000162"/>
                  </a:ext>
                </a:extLst>
              </a:tr>
              <a:tr h="585198">
                <a:tc>
                  <a:txBody>
                    <a:bodyPr/>
                    <a:lstStyle/>
                    <a:p>
                      <a:r>
                        <a:rPr lang="en-US" sz="2000" kern="1200">
                          <a:solidFill>
                            <a:schemeClr val="dk1"/>
                          </a:solidFill>
                          <a:effectLst/>
                          <a:latin typeface="Yu Gothic UI" panose="020B0500000000000000" pitchFamily="34" charset="-128"/>
                          <a:ea typeface="Yu Gothic UI" panose="020B0500000000000000" pitchFamily="34" charset="-128"/>
                          <a:cs typeface="+mn-cs"/>
                        </a:rPr>
                        <a:t>The Covenant of David</a:t>
                      </a:r>
                    </a:p>
                  </a:txBody>
                  <a:tcPr/>
                </a:tc>
                <a:tc>
                  <a:txBody>
                    <a:bodyPr/>
                    <a:lstStyle/>
                    <a:p>
                      <a:pPr algn="ctr"/>
                      <a:r>
                        <a:rPr lang="en-US" altLang="zh-TW" sz="2000" b="1" dirty="0">
                          <a:latin typeface="Yu Gothic UI" panose="020B0500000000000000" pitchFamily="34" charset="-128"/>
                          <a:ea typeface="Yu Gothic UI" panose="020B0500000000000000" pitchFamily="34" charset="-128"/>
                          <a:cs typeface="Arial" panose="020B0604020202020204" pitchFamily="34" charset="0"/>
                        </a:rPr>
                        <a:t>David</a:t>
                      </a:r>
                      <a:endParaRPr lang="en-US" sz="2000" b="1" dirty="0">
                        <a:latin typeface="Yu Gothic UI" panose="020B0500000000000000" pitchFamily="34" charset="-128"/>
                        <a:ea typeface="Yu Gothic UI" panose="020B0500000000000000" pitchFamily="34" charset="-128"/>
                        <a:cs typeface="Arial" panose="020B0604020202020204" pitchFamily="34" charset="0"/>
                      </a:endParaRPr>
                    </a:p>
                  </a:txBody>
                  <a:tcPr/>
                </a:tc>
                <a:tc>
                  <a:txBody>
                    <a:bodyPr/>
                    <a:lstStyle/>
                    <a:p>
                      <a:r>
                        <a:rPr lang="en-US" altLang="zh-TW" sz="2000" b="0" dirty="0">
                          <a:latin typeface="Yu Gothic UI" panose="020B0500000000000000" pitchFamily="34" charset="-128"/>
                          <a:ea typeface="Yu Gothic UI" panose="020B0500000000000000" pitchFamily="34" charset="-128"/>
                          <a:cs typeface="Arial" panose="020B0604020202020204" pitchFamily="34" charset="0"/>
                        </a:rPr>
                        <a:t>Pre-express the future King-Jesus.</a:t>
                      </a:r>
                      <a:endParaRPr lang="en-US" sz="2000" b="0" dirty="0">
                        <a:latin typeface="Yu Gothic UI" panose="020B0500000000000000" pitchFamily="34" charset="-128"/>
                        <a:ea typeface="Yu Gothic UI" panose="020B0500000000000000" pitchFamily="34" charset="-128"/>
                        <a:cs typeface="Arial" panose="020B0604020202020204" pitchFamily="34" charset="0"/>
                      </a:endParaRPr>
                    </a:p>
                  </a:txBody>
                  <a:tcPr/>
                </a:tc>
                <a:extLst>
                  <a:ext uri="{0D108BD9-81ED-4DB2-BD59-A6C34878D82A}">
                    <a16:rowId xmlns:a16="http://schemas.microsoft.com/office/drawing/2014/main" val="2979624008"/>
                  </a:ext>
                </a:extLst>
              </a:tr>
              <a:tr h="644450">
                <a:tc>
                  <a:txBody>
                    <a:bodyPr/>
                    <a:lstStyle/>
                    <a:p>
                      <a:r>
                        <a:rPr lang="en-US" sz="2000" kern="1200">
                          <a:solidFill>
                            <a:schemeClr val="dk1"/>
                          </a:solidFill>
                          <a:effectLst/>
                          <a:latin typeface="Yu Gothic UI" panose="020B0500000000000000" pitchFamily="34" charset="-128"/>
                          <a:ea typeface="Yu Gothic UI" panose="020B0500000000000000" pitchFamily="34" charset="-128"/>
                          <a:cs typeface="+mn-cs"/>
                        </a:rPr>
                        <a:t>New Covenant</a:t>
                      </a:r>
                    </a:p>
                  </a:txBody>
                  <a:tcPr/>
                </a:tc>
                <a:tc>
                  <a:txBody>
                    <a:bodyPr/>
                    <a:lstStyle/>
                    <a:p>
                      <a:pPr algn="ctr"/>
                      <a:r>
                        <a:rPr lang="en-US" altLang="zh-TW" sz="2000" b="1" dirty="0">
                          <a:latin typeface="Yu Gothic UI" panose="020B0500000000000000" pitchFamily="34" charset="-128"/>
                          <a:ea typeface="Yu Gothic UI" panose="020B0500000000000000" pitchFamily="34" charset="-128"/>
                          <a:cs typeface="Arial" panose="020B0604020202020204" pitchFamily="34" charset="0"/>
                        </a:rPr>
                        <a:t>Jesu’s Cross</a:t>
                      </a:r>
                      <a:endParaRPr lang="en-US" sz="2000" b="1" dirty="0">
                        <a:latin typeface="Yu Gothic UI" panose="020B0500000000000000" pitchFamily="34" charset="-128"/>
                        <a:ea typeface="Yu Gothic UI" panose="020B0500000000000000" pitchFamily="34" charset="-128"/>
                        <a:cs typeface="Arial" panose="020B0604020202020204" pitchFamily="34" charset="0"/>
                      </a:endParaRPr>
                    </a:p>
                  </a:txBody>
                  <a:tcPr/>
                </a:tc>
                <a:tc>
                  <a:txBody>
                    <a:bodyPr/>
                    <a:lstStyle/>
                    <a:p>
                      <a:r>
                        <a:rPr lang="en-US" altLang="zh-TW" sz="2000" b="0" dirty="0">
                          <a:latin typeface="Yu Gothic UI" panose="020B0500000000000000" pitchFamily="34" charset="-128"/>
                          <a:ea typeface="Yu Gothic UI" panose="020B0500000000000000" pitchFamily="34" charset="-128"/>
                          <a:cs typeface="Arial" panose="020B0604020202020204" pitchFamily="34" charset="0"/>
                        </a:rPr>
                        <a:t>Believers get new life and eternity.</a:t>
                      </a:r>
                      <a:endParaRPr lang="en-US" sz="2000" b="0" dirty="0">
                        <a:latin typeface="Yu Gothic UI" panose="020B0500000000000000" pitchFamily="34" charset="-128"/>
                        <a:ea typeface="Yu Gothic UI" panose="020B0500000000000000" pitchFamily="34" charset="-128"/>
                        <a:cs typeface="Arial" panose="020B0604020202020204" pitchFamily="34" charset="0"/>
                      </a:endParaRPr>
                    </a:p>
                  </a:txBody>
                  <a:tcPr/>
                </a:tc>
                <a:extLst>
                  <a:ext uri="{0D108BD9-81ED-4DB2-BD59-A6C34878D82A}">
                    <a16:rowId xmlns:a16="http://schemas.microsoft.com/office/drawing/2014/main" val="940282487"/>
                  </a:ext>
                </a:extLst>
              </a:tr>
            </a:tbl>
          </a:graphicData>
        </a:graphic>
      </p:graphicFrame>
    </p:spTree>
    <p:extLst>
      <p:ext uri="{BB962C8B-B14F-4D97-AF65-F5344CB8AC3E}">
        <p14:creationId xmlns:p14="http://schemas.microsoft.com/office/powerpoint/2010/main" val="59454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80230" y="305068"/>
            <a:ext cx="9378686"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a:solidFill>
                  <a:srgbClr val="FFC000"/>
                </a:solidFill>
                <a:latin typeface="Yu Gothic UI" panose="020B0500000000000000" pitchFamily="34" charset="-128"/>
                <a:ea typeface="Yu Gothic UI" panose="020B0500000000000000" pitchFamily="34" charset="-128"/>
              </a:rPr>
              <a:t>啟 示 錄 </a:t>
            </a:r>
            <a:r>
              <a:rPr kumimoji="1" lang="en-US" altLang="zh-TW" sz="4000" b="1">
                <a:latin typeface="Yu Gothic UI" panose="020B0500000000000000" pitchFamily="34" charset="-128"/>
                <a:ea typeface="Yu Gothic UI" panose="020B0500000000000000" pitchFamily="34" charset="-128"/>
              </a:rPr>
              <a:t>Revelation</a:t>
            </a:r>
            <a:r>
              <a:rPr kumimoji="1" lang="en-US" altLang="zh-TW" sz="4000" b="1">
                <a:solidFill>
                  <a:srgbClr val="FFC000"/>
                </a:solidFill>
                <a:latin typeface="Yu Gothic UI" panose="020B0500000000000000" pitchFamily="34" charset="-128"/>
                <a:ea typeface="Yu Gothic UI" panose="020B0500000000000000" pitchFamily="34" charset="-128"/>
              </a:rPr>
              <a:t> 22:18-20</a:t>
            </a:r>
          </a:p>
          <a:p>
            <a:pPr>
              <a:tabLst>
                <a:tab pos="1330325" algn="l"/>
              </a:tabLst>
            </a:pPr>
            <a:r>
              <a:rPr kumimoji="1" lang="en-US" altLang="zh-TW" sz="4000" b="1">
                <a:solidFill>
                  <a:srgbClr val="FFC000"/>
                </a:solidFill>
                <a:latin typeface="Yu Gothic UI" panose="020B0500000000000000" pitchFamily="34" charset="-128"/>
                <a:ea typeface="Yu Gothic UI" panose="020B0500000000000000" pitchFamily="34" charset="-128"/>
              </a:rPr>
              <a:t>18 </a:t>
            </a:r>
            <a:r>
              <a:rPr kumimoji="1" lang="zh-TW" altLang="en-US" sz="4000" b="1">
                <a:solidFill>
                  <a:srgbClr val="FFC000"/>
                </a:solidFill>
                <a:latin typeface="Yu Gothic UI" panose="020B0500000000000000" pitchFamily="34" charset="-128"/>
                <a:ea typeface="Yu Gothic UI" panose="020B0500000000000000" pitchFamily="34" charset="-128"/>
              </a:rPr>
              <a:t>我 向 一 切 听 见 这 书 上 预 言 的 作 见 证 ， 若 有 人 在 这 预 言 上 加 添 甚 麽 ， 神 必 将 写 在 这 书 上 的 灾 祸 加 在 他 身 上 ；</a:t>
            </a:r>
          </a:p>
          <a:p>
            <a:pPr>
              <a:tabLst>
                <a:tab pos="1330325" algn="l"/>
              </a:tabLst>
            </a:pPr>
            <a:r>
              <a:rPr kumimoji="1" lang="en-US" altLang="zh-TW" sz="4000" b="1">
                <a:latin typeface="Yu Gothic UI" panose="020B0500000000000000" pitchFamily="34" charset="-128"/>
                <a:ea typeface="Yu Gothic UI" panose="020B0500000000000000" pitchFamily="34" charset="-128"/>
              </a:rPr>
              <a:t>18 I warn everyone who hears the words of the prophecy of this scroll: If anyone adds anything to them, God will add to that person the plagues described in this scroll. </a:t>
            </a:r>
          </a:p>
        </p:txBody>
      </p:sp>
    </p:spTree>
    <p:extLst>
      <p:ext uri="{BB962C8B-B14F-4D97-AF65-F5344CB8AC3E}">
        <p14:creationId xmlns:p14="http://schemas.microsoft.com/office/powerpoint/2010/main" val="322107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a:solidFill>
                  <a:srgbClr val="FFC000"/>
                </a:solidFill>
                <a:latin typeface="Yu Gothic UI" panose="020B0500000000000000" pitchFamily="34" charset="-128"/>
                <a:ea typeface="Yu Gothic UI" panose="020B0500000000000000" pitchFamily="34" charset="-128"/>
              </a:rPr>
              <a:t>19 </a:t>
            </a:r>
            <a:r>
              <a:rPr kumimoji="1" lang="zh-TW" altLang="en-US" sz="4000" b="1">
                <a:solidFill>
                  <a:srgbClr val="FFC000"/>
                </a:solidFill>
                <a:latin typeface="Yu Gothic UI" panose="020B0500000000000000" pitchFamily="34" charset="-128"/>
                <a:ea typeface="Yu Gothic UI" panose="020B0500000000000000" pitchFamily="34" charset="-128"/>
              </a:rPr>
              <a:t>这 书 上 的 预 言 ， 若 有 人 删 去 甚 麽 ， 神 必 从 这 书 上 所 写 的 生 命 树 和 圣 城 删 去 他 的 分 。</a:t>
            </a:r>
          </a:p>
          <a:p>
            <a:pPr>
              <a:tabLst>
                <a:tab pos="1330325" algn="l"/>
              </a:tabLst>
            </a:pPr>
            <a:r>
              <a:rPr kumimoji="1" lang="en-US" altLang="zh-TW" sz="4000" b="1">
                <a:latin typeface="Yu Gothic UI" panose="020B0500000000000000" pitchFamily="34" charset="-128"/>
                <a:ea typeface="Yu Gothic UI" panose="020B0500000000000000" pitchFamily="34" charset="-128"/>
              </a:rPr>
              <a:t>19 And if anyone takes words away from this scroll of prophecy, God will take away from that person any share in the tree of life and in the Holy City, which are described in this scroll.</a:t>
            </a:r>
          </a:p>
        </p:txBody>
      </p:sp>
    </p:spTree>
    <p:extLst>
      <p:ext uri="{BB962C8B-B14F-4D97-AF65-F5344CB8AC3E}">
        <p14:creationId xmlns:p14="http://schemas.microsoft.com/office/powerpoint/2010/main" val="80330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a:solidFill>
                  <a:srgbClr val="FFC000"/>
                </a:solidFill>
                <a:latin typeface="Yu Gothic UI" panose="020B0500000000000000" pitchFamily="34" charset="-128"/>
                <a:ea typeface="Yu Gothic UI" panose="020B0500000000000000" pitchFamily="34" charset="-128"/>
              </a:rPr>
              <a:t>20 </a:t>
            </a:r>
            <a:r>
              <a:rPr kumimoji="1" lang="zh-TW" altLang="en-US" sz="4000" b="1">
                <a:solidFill>
                  <a:srgbClr val="FFC000"/>
                </a:solidFill>
                <a:latin typeface="Yu Gothic UI" panose="020B0500000000000000" pitchFamily="34" charset="-128"/>
                <a:ea typeface="Yu Gothic UI" panose="020B0500000000000000" pitchFamily="34" charset="-128"/>
              </a:rPr>
              <a:t>证 明 这 事 的 说 ： 是 了 ， 我 必 快 来 ！ 阿 们 ！ 主 耶 稣 阿 ， 我 愿 你 来 ！</a:t>
            </a:r>
            <a:r>
              <a:rPr kumimoji="1" lang="en-US" altLang="zh-TW" sz="4000" b="1">
                <a:latin typeface="Yu Gothic UI" panose="020B0500000000000000" pitchFamily="34" charset="-128"/>
                <a:ea typeface="Yu Gothic UI" panose="020B0500000000000000" pitchFamily="34" charset="-128"/>
              </a:rPr>
              <a:t>20 He who testifies to these things says, “Yes, I am coming soon.”</a:t>
            </a:r>
          </a:p>
          <a:p>
            <a:pPr>
              <a:tabLst>
                <a:tab pos="1330325" algn="l"/>
              </a:tabLst>
            </a:pPr>
            <a:r>
              <a:rPr kumimoji="1" lang="en-US" altLang="zh-TW" sz="4000" b="1">
                <a:latin typeface="Yu Gothic UI" panose="020B0500000000000000" pitchFamily="34" charset="-128"/>
                <a:ea typeface="Yu Gothic UI" panose="020B0500000000000000" pitchFamily="34" charset="-128"/>
              </a:rPr>
              <a:t>Amen. Come, Lord Jesus.</a:t>
            </a:r>
            <a:endParaRPr kumimoji="1" lang="zh-TW" altLang="en-US" sz="40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45497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80230" y="462723"/>
            <a:ext cx="9378686"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a:solidFill>
                  <a:srgbClr val="FFC000"/>
                </a:solidFill>
                <a:latin typeface="Yu Gothic UI" panose="020B0500000000000000" pitchFamily="34" charset="-128"/>
                <a:ea typeface="Yu Gothic UI" panose="020B0500000000000000" pitchFamily="34" charset="-128"/>
              </a:rPr>
              <a:t>加 拉 太 書 </a:t>
            </a:r>
            <a:r>
              <a:rPr kumimoji="1" lang="en-US" altLang="zh-TW" sz="4400" b="1">
                <a:latin typeface="Yu Gothic UI" panose="020B0500000000000000" pitchFamily="34" charset="-128"/>
                <a:ea typeface="Yu Gothic UI" panose="020B0500000000000000" pitchFamily="34" charset="-128"/>
              </a:rPr>
              <a:t>Galatians</a:t>
            </a:r>
            <a:r>
              <a:rPr kumimoji="1" lang="en-US" altLang="zh-TW" sz="4400" b="1">
                <a:solidFill>
                  <a:srgbClr val="FFC000"/>
                </a:solidFill>
                <a:latin typeface="Yu Gothic UI" panose="020B0500000000000000" pitchFamily="34" charset="-128"/>
                <a:ea typeface="Yu Gothic UI" panose="020B0500000000000000" pitchFamily="34" charset="-128"/>
              </a:rPr>
              <a:t> 5:5-6</a:t>
            </a:r>
          </a:p>
          <a:p>
            <a:pPr>
              <a:tabLst>
                <a:tab pos="1330325" algn="l"/>
              </a:tabLst>
            </a:pPr>
            <a:r>
              <a:rPr kumimoji="1" lang="en-US" altLang="zh-TW" sz="4400" b="1">
                <a:solidFill>
                  <a:srgbClr val="FFC000"/>
                </a:solidFill>
                <a:latin typeface="Yu Gothic UI" panose="020B0500000000000000" pitchFamily="34" charset="-128"/>
                <a:ea typeface="Yu Gothic UI" panose="020B0500000000000000" pitchFamily="34" charset="-128"/>
              </a:rPr>
              <a:t>5 </a:t>
            </a:r>
            <a:r>
              <a:rPr kumimoji="1" lang="zh-TW" altLang="en-US" sz="4400" b="1">
                <a:solidFill>
                  <a:srgbClr val="FFC000"/>
                </a:solidFill>
                <a:latin typeface="Yu Gothic UI" panose="020B0500000000000000" pitchFamily="34" charset="-128"/>
                <a:ea typeface="Yu Gothic UI" panose="020B0500000000000000" pitchFamily="34" charset="-128"/>
              </a:rPr>
              <a:t>我 们 靠 着 圣 灵 ， 凭 着 信 心 ， 等 候 所 盼 望 的 义 。</a:t>
            </a:r>
          </a:p>
          <a:p>
            <a:pPr>
              <a:tabLst>
                <a:tab pos="1330325" algn="l"/>
              </a:tabLst>
            </a:pPr>
            <a:r>
              <a:rPr kumimoji="1" lang="en-US" altLang="zh-TW" sz="4400" b="1">
                <a:latin typeface="Yu Gothic UI" panose="020B0500000000000000" pitchFamily="34" charset="-128"/>
                <a:ea typeface="Yu Gothic UI" panose="020B0500000000000000" pitchFamily="34" charset="-128"/>
              </a:rPr>
              <a:t>5 For through the Spirit we eagerly await by faith the righteousness for which we hope. </a:t>
            </a:r>
          </a:p>
        </p:txBody>
      </p:sp>
    </p:spTree>
    <p:extLst>
      <p:ext uri="{BB962C8B-B14F-4D97-AF65-F5344CB8AC3E}">
        <p14:creationId xmlns:p14="http://schemas.microsoft.com/office/powerpoint/2010/main" val="95931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80230" y="504764"/>
            <a:ext cx="9378686"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a:solidFill>
                  <a:srgbClr val="FFC000"/>
                </a:solidFill>
                <a:latin typeface="Yu Gothic UI" panose="020B0500000000000000" pitchFamily="34" charset="-128"/>
                <a:ea typeface="Yu Gothic UI" panose="020B0500000000000000" pitchFamily="34" charset="-128"/>
              </a:rPr>
              <a:t>6 </a:t>
            </a:r>
            <a:r>
              <a:rPr kumimoji="1" lang="zh-TW" altLang="en-US" sz="4400" b="1">
                <a:solidFill>
                  <a:srgbClr val="FFC000"/>
                </a:solidFill>
                <a:latin typeface="Yu Gothic UI" panose="020B0500000000000000" pitchFamily="34" charset="-128"/>
                <a:ea typeface="Yu Gothic UI" panose="020B0500000000000000" pitchFamily="34" charset="-128"/>
              </a:rPr>
              <a:t>原 来 在 基 督 耶 稣 里 ， 受 割 礼 不 受 割 礼 全 无 功 效 ， 惟 独 使 人 生 发 仁 爱 的 信 心 才 有 功 效 。</a:t>
            </a:r>
            <a:r>
              <a:rPr kumimoji="1" lang="en-US" altLang="zh-TW" sz="4400" b="1">
                <a:solidFill>
                  <a:srgbClr val="FFC000"/>
                </a:solidFill>
                <a:latin typeface="Yu Gothic UI" panose="020B0500000000000000" pitchFamily="34" charset="-128"/>
                <a:ea typeface="Yu Gothic UI" panose="020B0500000000000000" pitchFamily="34" charset="-128"/>
              </a:rPr>
              <a:t> </a:t>
            </a:r>
          </a:p>
          <a:p>
            <a:pPr>
              <a:tabLst>
                <a:tab pos="1330325" algn="l"/>
              </a:tabLst>
            </a:pPr>
            <a:r>
              <a:rPr kumimoji="1" lang="en-US" altLang="zh-TW" sz="4400" b="1">
                <a:latin typeface="Yu Gothic UI" panose="020B0500000000000000" pitchFamily="34" charset="-128"/>
                <a:ea typeface="Yu Gothic UI" panose="020B0500000000000000" pitchFamily="34" charset="-128"/>
              </a:rPr>
              <a:t>6 For in Christ Jesus neither circumcision nor uncircumcision has any value. The only thing that counts is faith expressing itself through love.</a:t>
            </a:r>
          </a:p>
        </p:txBody>
      </p:sp>
    </p:spTree>
    <p:extLst>
      <p:ext uri="{BB962C8B-B14F-4D97-AF65-F5344CB8AC3E}">
        <p14:creationId xmlns:p14="http://schemas.microsoft.com/office/powerpoint/2010/main" val="53646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80230" y="462723"/>
            <a:ext cx="9378686"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a:solidFill>
                  <a:srgbClr val="FFC000"/>
                </a:solidFill>
                <a:latin typeface="Yu Gothic UI" panose="020B0500000000000000" pitchFamily="34" charset="-128"/>
                <a:ea typeface="Yu Gothic UI" panose="020B0500000000000000" pitchFamily="34" charset="-128"/>
              </a:rPr>
              <a:t>羅 馬 書 </a:t>
            </a:r>
            <a:r>
              <a:rPr kumimoji="1" lang="en-US" altLang="zh-TW" sz="4400" b="1">
                <a:latin typeface="Yu Gothic UI" panose="020B0500000000000000" pitchFamily="34" charset="-128"/>
                <a:ea typeface="Yu Gothic UI" panose="020B0500000000000000" pitchFamily="34" charset="-128"/>
              </a:rPr>
              <a:t>Romans</a:t>
            </a:r>
            <a:r>
              <a:rPr kumimoji="1" lang="en-US" altLang="zh-TW" sz="4400" b="1">
                <a:solidFill>
                  <a:srgbClr val="FFC000"/>
                </a:solidFill>
                <a:latin typeface="Yu Gothic UI" panose="020B0500000000000000" pitchFamily="34" charset="-128"/>
                <a:ea typeface="Yu Gothic UI" panose="020B0500000000000000" pitchFamily="34" charset="-128"/>
              </a:rPr>
              <a:t> 3:29-30</a:t>
            </a:r>
          </a:p>
          <a:p>
            <a:pPr>
              <a:tabLst>
                <a:tab pos="1330325" algn="l"/>
              </a:tabLst>
            </a:pPr>
            <a:r>
              <a:rPr kumimoji="1" lang="en-US" altLang="zh-TW" sz="4400" b="1">
                <a:solidFill>
                  <a:srgbClr val="FFC000"/>
                </a:solidFill>
                <a:latin typeface="Yu Gothic UI" panose="020B0500000000000000" pitchFamily="34" charset="-128"/>
                <a:ea typeface="Yu Gothic UI" panose="020B0500000000000000" pitchFamily="34" charset="-128"/>
              </a:rPr>
              <a:t>29 </a:t>
            </a:r>
            <a:r>
              <a:rPr kumimoji="1" lang="zh-TW" altLang="en-US" sz="4400" b="1">
                <a:solidFill>
                  <a:srgbClr val="FFC000"/>
                </a:solidFill>
                <a:latin typeface="Yu Gothic UI" panose="020B0500000000000000" pitchFamily="34" charset="-128"/>
                <a:ea typeface="Yu Gothic UI" panose="020B0500000000000000" pitchFamily="34" charset="-128"/>
              </a:rPr>
              <a:t>难 道 神 只 作 犹 太 人 的 神 麽 ？ 不 也 是 作 外 邦 人 的 神 麽 ？ 是 的 ， 也 作 外 邦 人 的 神 。</a:t>
            </a:r>
          </a:p>
          <a:p>
            <a:pPr>
              <a:tabLst>
                <a:tab pos="1330325" algn="l"/>
              </a:tabLst>
            </a:pPr>
            <a:r>
              <a:rPr kumimoji="1" lang="en-US" altLang="zh-TW" sz="4400" b="1">
                <a:latin typeface="Yu Gothic UI" panose="020B0500000000000000" pitchFamily="34" charset="-128"/>
                <a:ea typeface="Yu Gothic UI" panose="020B0500000000000000" pitchFamily="34" charset="-128"/>
              </a:rPr>
              <a:t>29 Or is God the God of Jews only? Is he not the God of Gentiles too? Yes, of Gentiles too, </a:t>
            </a:r>
          </a:p>
        </p:txBody>
      </p:sp>
    </p:spTree>
    <p:extLst>
      <p:ext uri="{BB962C8B-B14F-4D97-AF65-F5344CB8AC3E}">
        <p14:creationId xmlns:p14="http://schemas.microsoft.com/office/powerpoint/2010/main" val="206310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92365BC-FA96-1F46-8D10-051CF9E1C7C6}"/>
              </a:ext>
            </a:extLst>
          </p:cNvPr>
          <p:cNvPicPr>
            <a:picLocks noChangeAspect="1"/>
          </p:cNvPicPr>
          <p:nvPr/>
        </p:nvPicPr>
        <p:blipFill>
          <a:blip r:embed="rId2"/>
          <a:stretch>
            <a:fillRect/>
          </a:stretch>
        </p:blipFill>
        <p:spPr>
          <a:xfrm>
            <a:off x="0" y="0"/>
            <a:ext cx="12155942" cy="6858000"/>
          </a:xfrm>
          <a:prstGeom prst="rect">
            <a:avLst/>
          </a:prstGeom>
        </p:spPr>
      </p:pic>
      <p:sp>
        <p:nvSpPr>
          <p:cNvPr id="6" name="文字方塊 6">
            <a:extLst>
              <a:ext uri="{FF2B5EF4-FFF2-40B4-BE49-F238E27FC236}">
                <a16:creationId xmlns:a16="http://schemas.microsoft.com/office/drawing/2014/main" id="{7FB2DC64-171C-F34E-9151-19F6E08A8FB9}"/>
              </a:ext>
            </a:extLst>
          </p:cNvPr>
          <p:cNvSpPr txBox="1"/>
          <p:nvPr/>
        </p:nvSpPr>
        <p:spPr>
          <a:xfrm>
            <a:off x="4475022" y="4799303"/>
            <a:ext cx="3205898" cy="954107"/>
          </a:xfrm>
          <a:prstGeom prst="rect">
            <a:avLst/>
          </a:prstGeom>
          <a:noFill/>
          <a:effectLst>
            <a:glow>
              <a:srgbClr val="790C00"/>
            </a:glow>
          </a:effectLst>
        </p:spPr>
        <p:txBody>
          <a:bodyPr wrap="square" rtlCol="0">
            <a:spAutoFit/>
          </a:bodyPr>
          <a:lstStyle/>
          <a:p>
            <a:pPr algn="ctr"/>
            <a:r>
              <a:rPr lang="zh-TW" altLang="en-US" sz="2800" b="1" dirty="0">
                <a:solidFill>
                  <a:schemeClr val="bg1"/>
                </a:solidFill>
                <a:latin typeface="Yu Gothic UI" panose="020B0500000000000000" pitchFamily="34" charset="-128"/>
                <a:ea typeface="Yu Gothic UI" panose="020B0500000000000000" pitchFamily="34" charset="-128"/>
              </a:rPr>
              <a:t>房正豪牧師</a:t>
            </a:r>
            <a:endParaRPr lang="en-US" altLang="zh-TW" sz="2800" b="1" dirty="0">
              <a:solidFill>
                <a:schemeClr val="bg1"/>
              </a:solidFill>
              <a:latin typeface="Yu Gothic UI" panose="020B0500000000000000" pitchFamily="34" charset="-128"/>
              <a:ea typeface="Yu Gothic UI" panose="020B0500000000000000" pitchFamily="34" charset="-128"/>
            </a:endParaRPr>
          </a:p>
          <a:p>
            <a:pPr algn="ctr"/>
            <a:r>
              <a:rPr lang="en-US" altLang="zh-TW" sz="2800" b="1" dirty="0">
                <a:solidFill>
                  <a:schemeClr val="bg1"/>
                </a:solidFill>
                <a:latin typeface="Yu Gothic UI" panose="020B0500000000000000" pitchFamily="34" charset="-128"/>
                <a:ea typeface="Yu Gothic UI" panose="020B0500000000000000" pitchFamily="34" charset="-128"/>
              </a:rPr>
              <a:t>Rev. Steven Fang</a:t>
            </a:r>
            <a:endParaRPr kumimoji="1" lang="zh-TW" altLang="en-US" sz="2800" b="1" dirty="0">
              <a:ln w="10160">
                <a:solidFill>
                  <a:schemeClr val="accent5"/>
                </a:solidFill>
                <a:prstDash val="solid"/>
              </a:ln>
              <a:solidFill>
                <a:schemeClr val="bg1"/>
              </a:solidFill>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3397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80230" y="462723"/>
            <a:ext cx="9378686"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a:solidFill>
                  <a:srgbClr val="FFC000"/>
                </a:solidFill>
                <a:latin typeface="Yu Gothic UI" panose="020B0500000000000000" pitchFamily="34" charset="-128"/>
                <a:ea typeface="Yu Gothic UI" panose="020B0500000000000000" pitchFamily="34" charset="-128"/>
              </a:rPr>
              <a:t>30 </a:t>
            </a:r>
            <a:r>
              <a:rPr kumimoji="1" lang="zh-TW" altLang="en-US" sz="4400" b="1">
                <a:solidFill>
                  <a:srgbClr val="FFC000"/>
                </a:solidFill>
                <a:latin typeface="Yu Gothic UI" panose="020B0500000000000000" pitchFamily="34" charset="-128"/>
                <a:ea typeface="Yu Gothic UI" panose="020B0500000000000000" pitchFamily="34" charset="-128"/>
              </a:rPr>
              <a:t>神 既 是 一 位 ， 他 就 要 因 信 称 那 受 割 礼 的 为 义 ， 也 要 因 信 称 那 未 受 割 礼 的 为 义 。</a:t>
            </a:r>
            <a:endParaRPr kumimoji="1" lang="en-US" altLang="zh-TW" sz="4400" b="1">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a:latin typeface="Yu Gothic UI" panose="020B0500000000000000" pitchFamily="34" charset="-128"/>
                <a:ea typeface="Yu Gothic UI" panose="020B0500000000000000" pitchFamily="34" charset="-128"/>
              </a:rPr>
              <a:t>30 since there is only one God, who will justify the circumcised by faith and the uncircumcised through that same faith.</a:t>
            </a:r>
            <a:endParaRPr kumimoji="1" lang="zh-TW" altLang="en-US" sz="44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6709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a:solidFill>
                  <a:srgbClr val="FFC000"/>
                </a:solidFill>
                <a:latin typeface="Yu Gothic UI" panose="020B0500000000000000" pitchFamily="34" charset="-128"/>
                <a:ea typeface="Yu Gothic UI" panose="020B0500000000000000" pitchFamily="34" charset="-128"/>
              </a:rPr>
              <a:t>約 書 亞 記 </a:t>
            </a:r>
            <a:r>
              <a:rPr kumimoji="1" lang="en-US" altLang="zh-TW" sz="4000" b="1">
                <a:latin typeface="Yu Gothic UI" panose="020B0500000000000000" pitchFamily="34" charset="-128"/>
                <a:ea typeface="Yu Gothic UI" panose="020B0500000000000000" pitchFamily="34" charset="-128"/>
              </a:rPr>
              <a:t>Joshua</a:t>
            </a:r>
            <a:r>
              <a:rPr kumimoji="1" lang="en-US" altLang="zh-TW" sz="4000" b="1">
                <a:solidFill>
                  <a:srgbClr val="FFC000"/>
                </a:solidFill>
                <a:latin typeface="Yu Gothic UI" panose="020B0500000000000000" pitchFamily="34" charset="-128"/>
                <a:ea typeface="Yu Gothic UI" panose="020B0500000000000000" pitchFamily="34" charset="-128"/>
              </a:rPr>
              <a:t> 5:9</a:t>
            </a:r>
          </a:p>
          <a:p>
            <a:pPr>
              <a:tabLst>
                <a:tab pos="1330325" algn="l"/>
              </a:tabLst>
            </a:pPr>
            <a:r>
              <a:rPr kumimoji="1" lang="en-US" altLang="zh-TW" sz="4400" b="1">
                <a:solidFill>
                  <a:srgbClr val="FFC000"/>
                </a:solidFill>
                <a:latin typeface="Yu Gothic UI" panose="020B0500000000000000" pitchFamily="34" charset="-128"/>
                <a:ea typeface="Yu Gothic UI" panose="020B0500000000000000" pitchFamily="34" charset="-128"/>
              </a:rPr>
              <a:t>9 </a:t>
            </a:r>
            <a:r>
              <a:rPr kumimoji="1" lang="zh-TW" altLang="en-US" sz="4400" b="1">
                <a:solidFill>
                  <a:srgbClr val="FFC000"/>
                </a:solidFill>
                <a:latin typeface="Yu Gothic UI" panose="020B0500000000000000" pitchFamily="34" charset="-128"/>
                <a:ea typeface="Yu Gothic UI" panose="020B0500000000000000" pitchFamily="34" charset="-128"/>
              </a:rPr>
              <a:t>耶 和 华 对 约 书 亚 说 ： 我 今 日 将 埃 及 的 羞 辱 从 你 们 身 上 辊 去 了 。 因 此 ， 那 地 方 名 叫 </a:t>
            </a:r>
            <a:r>
              <a:rPr kumimoji="1" lang="zh-TW" altLang="en-US" sz="4400" b="1">
                <a:solidFill>
                  <a:srgbClr val="FFFF00"/>
                </a:solidFill>
                <a:latin typeface="Yu Gothic UI" panose="020B0500000000000000" pitchFamily="34" charset="-128"/>
                <a:ea typeface="Yu Gothic UI" panose="020B0500000000000000" pitchFamily="34" charset="-128"/>
              </a:rPr>
              <a:t>「吉 甲」 </a:t>
            </a:r>
            <a:endParaRPr kumimoji="1" lang="en-US" altLang="zh-TW" sz="4400" b="1">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a:latin typeface="Yu Gothic UI" panose="020B0500000000000000" pitchFamily="34" charset="-128"/>
                <a:ea typeface="Yu Gothic UI" panose="020B0500000000000000" pitchFamily="34" charset="-128"/>
              </a:rPr>
              <a:t>9 Then the Lord said to Joshua, “Today I have rolled away the reproach of Egypt from you.” So the place has been called </a:t>
            </a:r>
            <a:r>
              <a:rPr kumimoji="1" lang="zh-TW" altLang="en-US" sz="4400" b="1">
                <a:solidFill>
                  <a:srgbClr val="FFFF00"/>
                </a:solidFill>
                <a:latin typeface="Yu Gothic UI" panose="020B0500000000000000" pitchFamily="34" charset="-128"/>
                <a:ea typeface="Yu Gothic UI" panose="020B0500000000000000" pitchFamily="34" charset="-128"/>
              </a:rPr>
              <a:t>「</a:t>
            </a:r>
            <a:r>
              <a:rPr kumimoji="1" lang="en-US" altLang="zh-TW" sz="4400" b="1">
                <a:solidFill>
                  <a:srgbClr val="FFFF00"/>
                </a:solidFill>
                <a:latin typeface="Yu Gothic UI" panose="020B0500000000000000" pitchFamily="34" charset="-128"/>
                <a:ea typeface="Yu Gothic UI" panose="020B0500000000000000" pitchFamily="34" charset="-128"/>
              </a:rPr>
              <a:t>Gilgal</a:t>
            </a:r>
            <a:r>
              <a:rPr kumimoji="1" lang="zh-TW" altLang="en-US" sz="4400" b="1">
                <a:solidFill>
                  <a:srgbClr val="FFFF00"/>
                </a:solidFill>
                <a:latin typeface="Yu Gothic UI" panose="020B0500000000000000" pitchFamily="34" charset="-128"/>
                <a:ea typeface="Yu Gothic UI" panose="020B0500000000000000" pitchFamily="34" charset="-128"/>
              </a:rPr>
              <a:t>」 </a:t>
            </a:r>
            <a:r>
              <a:rPr kumimoji="1" lang="en-US" altLang="zh-TW" sz="4400" b="1">
                <a:latin typeface="Yu Gothic UI" panose="020B0500000000000000" pitchFamily="34" charset="-128"/>
                <a:ea typeface="Yu Gothic UI" panose="020B0500000000000000" pitchFamily="34" charset="-128"/>
              </a:rPr>
              <a:t>to this day.</a:t>
            </a:r>
            <a:endParaRPr kumimoji="1" lang="zh-TW" altLang="en-US" sz="44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5949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5:1-3</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1 </a:t>
            </a:r>
            <a:r>
              <a:rPr kumimoji="1" lang="zh-TW" altLang="en-US" sz="3200" b="1">
                <a:solidFill>
                  <a:srgbClr val="FFC000"/>
                </a:solidFill>
                <a:latin typeface="Yu Gothic UI" panose="020B0500000000000000" pitchFamily="34" charset="-128"/>
                <a:ea typeface="Yu Gothic UI" panose="020B0500000000000000" pitchFamily="34" charset="-128"/>
              </a:rPr>
              <a:t>约 但 河 西 亚 摩 利 人 的 诸 王 和 靠 海 迦 南 人 的 诸 王 ， 听 见 耶 和 华 在 以 色 列 人 前 面 使 约 但 河 的 水 乾 了 ， 等 到 我 们 过 去 ， 他 们 的 心 因 以 色 列 人 的 缘 故 就 消 化 了 ， 不 再 有 胆 气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 Now when all the Amorite kings west of the Jordan and all the Canaanite kings along the coast heard how the Lord had dried up the Jordan before the Israelites until they[a] had crossed over, their hearts melted in fear and they no longer had the courage to face the Israelites.</a:t>
            </a:r>
            <a:endParaRPr kumimoji="1" lang="zh-TW" altLang="en-US" sz="32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9137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90436" y="416914"/>
            <a:ext cx="9378686"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 </a:t>
            </a:r>
            <a:r>
              <a:rPr kumimoji="1" lang="zh-TW" altLang="en-US" sz="3600" b="1">
                <a:solidFill>
                  <a:srgbClr val="FFC000"/>
                </a:solidFill>
                <a:latin typeface="Yu Gothic UI" panose="020B0500000000000000" pitchFamily="34" charset="-128"/>
                <a:ea typeface="Yu Gothic UI" panose="020B0500000000000000" pitchFamily="34" charset="-128"/>
              </a:rPr>
              <a:t>那 时 ， 耶 和 华 吩 咐 约 书 亚 说 ： 你 制 造 火 石 刀 ， 第 二 次 给 以 色 列 人 行 割 礼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 </a:t>
            </a:r>
            <a:r>
              <a:rPr kumimoji="1" lang="zh-TW" altLang="en-US" sz="3600" b="1">
                <a:solidFill>
                  <a:srgbClr val="FFC000"/>
                </a:solidFill>
                <a:latin typeface="Yu Gothic UI" panose="020B0500000000000000" pitchFamily="34" charset="-128"/>
                <a:ea typeface="Yu Gothic UI" panose="020B0500000000000000" pitchFamily="34" charset="-128"/>
              </a:rPr>
              <a:t>约 书 亚 就 制 造 了 火 石 刀 ， 在 除 皮 山 那 里 给 以 色 列 人 行 割 礼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 At that time the Lord said to Joshua, “Make flint knives and circumcise the Israelites again.”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3 So Joshua made flint knives and circumcised the Israelites at </a:t>
            </a:r>
            <a:r>
              <a:rPr kumimoji="1" lang="en-US" altLang="zh-TW" sz="3600" b="1" dirty="0" err="1">
                <a:latin typeface="Yu Gothic UI" panose="020B0500000000000000" pitchFamily="34" charset="-128"/>
                <a:ea typeface="Yu Gothic UI" panose="020B0500000000000000" pitchFamily="34" charset="-128"/>
              </a:rPr>
              <a:t>Gibeath</a:t>
            </a:r>
            <a:r>
              <a:rPr kumimoji="1" lang="en-US" altLang="zh-TW" sz="3600" b="1">
                <a:latin typeface="Yu Gothic UI" panose="020B0500000000000000" pitchFamily="34" charset="-128"/>
                <a:ea typeface="Yu Gothic UI" panose="020B0500000000000000" pitchFamily="34" charset="-128"/>
              </a:rPr>
              <a:t> </a:t>
            </a:r>
            <a:r>
              <a:rPr kumimoji="1" lang="en-US" altLang="zh-TW" sz="3600" b="1" err="1">
                <a:latin typeface="Yu Gothic UI" panose="020B0500000000000000" pitchFamily="34" charset="-128"/>
                <a:ea typeface="Yu Gothic UI" panose="020B0500000000000000" pitchFamily="34" charset="-128"/>
              </a:rPr>
              <a:t>Haaraloth</a:t>
            </a:r>
            <a:r>
              <a:rPr kumimoji="1" lang="en-US" altLang="zh-TW" sz="3600" b="1">
                <a:latin typeface="Yu Gothic UI" panose="020B0500000000000000" pitchFamily="34" charset="-128"/>
                <a:ea typeface="Yu Gothic UI" panose="020B0500000000000000" pitchFamily="34" charset="-128"/>
              </a:rPr>
              <a:t>.</a:t>
            </a:r>
            <a:endParaRPr kumimoji="1" lang="zh-TW" altLang="en-US" sz="32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170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a:solidFill>
                  <a:srgbClr val="FFC000"/>
                </a:solidFill>
                <a:latin typeface="Yu Gothic UI" panose="020B0500000000000000" pitchFamily="34" charset="-128"/>
                <a:ea typeface="Yu Gothic UI" panose="020B0500000000000000" pitchFamily="34" charset="-128"/>
              </a:rPr>
              <a:t>約 書 亞 記 </a:t>
            </a:r>
            <a:r>
              <a:rPr kumimoji="1" lang="en-US" altLang="zh-TW" sz="4000" b="1">
                <a:latin typeface="Yu Gothic UI" panose="020B0500000000000000" pitchFamily="34" charset="-128"/>
                <a:ea typeface="Yu Gothic UI" panose="020B0500000000000000" pitchFamily="34" charset="-128"/>
              </a:rPr>
              <a:t>Joshua</a:t>
            </a:r>
            <a:r>
              <a:rPr kumimoji="1" lang="en-US" altLang="zh-TW" sz="4000" b="1">
                <a:solidFill>
                  <a:srgbClr val="FFC000"/>
                </a:solidFill>
                <a:latin typeface="Yu Gothic UI" panose="020B0500000000000000" pitchFamily="34" charset="-128"/>
                <a:ea typeface="Yu Gothic UI" panose="020B0500000000000000" pitchFamily="34" charset="-128"/>
              </a:rPr>
              <a:t> 5:4-5</a:t>
            </a:r>
          </a:p>
          <a:p>
            <a:pPr>
              <a:tabLst>
                <a:tab pos="1330325" algn="l"/>
              </a:tabLst>
            </a:pPr>
            <a:r>
              <a:rPr kumimoji="1" lang="en-US" altLang="zh-TW" sz="3600" b="1">
                <a:solidFill>
                  <a:srgbClr val="FFC000"/>
                </a:solidFill>
                <a:latin typeface="Yu Gothic UI" panose="020B0500000000000000" pitchFamily="34" charset="-128"/>
                <a:ea typeface="Yu Gothic UI" panose="020B0500000000000000" pitchFamily="34" charset="-128"/>
              </a:rPr>
              <a:t>4 </a:t>
            </a:r>
            <a:r>
              <a:rPr kumimoji="1" lang="zh-TW" altLang="en-US" sz="3600" b="1">
                <a:solidFill>
                  <a:srgbClr val="FFC000"/>
                </a:solidFill>
                <a:latin typeface="Yu Gothic UI" panose="020B0500000000000000" pitchFamily="34" charset="-128"/>
                <a:ea typeface="Yu Gothic UI" panose="020B0500000000000000" pitchFamily="34" charset="-128"/>
              </a:rPr>
              <a:t>约 书 亚 行 割 礼 的 缘 故 ， 是 因 为 从 埃 及 出 来 的 众 民 ， 就 是 一 切 能 打 仗 的 男 丁 ， 出 了 埃 及 以 後 ， 都 死 在 旷 野 的 路 上 。</a:t>
            </a:r>
            <a:endParaRPr kumimoji="1" lang="en-US" altLang="zh-TW" sz="3600" b="1">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a:latin typeface="Yu Gothic UI" panose="020B0500000000000000" pitchFamily="34" charset="-128"/>
                <a:ea typeface="Yu Gothic UI" panose="020B0500000000000000" pitchFamily="34" charset="-128"/>
              </a:rPr>
              <a:t>4 Now this is why he did so: All those who came out of Egypt—all the men of military age—died in the wilderness on the way after leaving Egypt.</a:t>
            </a:r>
            <a:endParaRPr kumimoji="1" lang="zh-TW" altLang="en-US" sz="36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9478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a:solidFill>
                  <a:srgbClr val="FFC000"/>
                </a:solidFill>
                <a:latin typeface="Yu Gothic UI" panose="020B0500000000000000" pitchFamily="34" charset="-128"/>
                <a:ea typeface="Yu Gothic UI" panose="020B0500000000000000" pitchFamily="34" charset="-128"/>
              </a:rPr>
              <a:t>5 </a:t>
            </a:r>
            <a:r>
              <a:rPr kumimoji="1" lang="zh-TW" altLang="en-US" sz="3600" b="1">
                <a:solidFill>
                  <a:srgbClr val="FFC000"/>
                </a:solidFill>
                <a:latin typeface="Yu Gothic UI" panose="020B0500000000000000" pitchFamily="34" charset="-128"/>
                <a:ea typeface="Yu Gothic UI" panose="020B0500000000000000" pitchFamily="34" charset="-128"/>
              </a:rPr>
              <a:t>因 为 出 来 的 众 民 都 受 过 割 礼 ； 惟 独 出 埃 及 以 後 、 在 旷 野 的 路 上 所 生 的 众 民 都 没 有 受 过 割 礼 。</a:t>
            </a:r>
            <a:endParaRPr kumimoji="1" lang="en-US" altLang="zh-TW" sz="3600" b="1">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a:latin typeface="Yu Gothic UI" panose="020B0500000000000000" pitchFamily="34" charset="-128"/>
                <a:ea typeface="Yu Gothic UI" panose="020B0500000000000000" pitchFamily="34" charset="-128"/>
              </a:rPr>
              <a:t>5 All the people that came out had been circumcised, but all the people born in the wilderness during the journey from Egypt had not.</a:t>
            </a:r>
            <a:endParaRPr kumimoji="1" lang="zh-TW" altLang="en-US" sz="36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23030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a:solidFill>
                  <a:srgbClr val="FFC000"/>
                </a:solidFill>
                <a:latin typeface="Yu Gothic UI" panose="020B0500000000000000" pitchFamily="34" charset="-128"/>
                <a:ea typeface="Yu Gothic UI" panose="020B0500000000000000" pitchFamily="34" charset="-128"/>
              </a:rPr>
              <a:t>創 世 記 </a:t>
            </a:r>
            <a:r>
              <a:rPr kumimoji="1" lang="en-US" altLang="zh-TW" sz="4000" b="1">
                <a:latin typeface="Yu Gothic UI" panose="020B0500000000000000" pitchFamily="34" charset="-128"/>
                <a:ea typeface="Yu Gothic UI" panose="020B0500000000000000" pitchFamily="34" charset="-128"/>
              </a:rPr>
              <a:t>Genesis</a:t>
            </a:r>
            <a:r>
              <a:rPr kumimoji="1" lang="en-US" altLang="zh-TW" sz="4000" b="1">
                <a:solidFill>
                  <a:srgbClr val="FFC000"/>
                </a:solidFill>
                <a:latin typeface="Yu Gothic UI" panose="020B0500000000000000" pitchFamily="34" charset="-128"/>
                <a:ea typeface="Yu Gothic UI" panose="020B0500000000000000" pitchFamily="34" charset="-128"/>
              </a:rPr>
              <a:t> 17:9-10</a:t>
            </a:r>
          </a:p>
          <a:p>
            <a:pPr>
              <a:tabLst>
                <a:tab pos="1330325" algn="l"/>
              </a:tabLst>
            </a:pPr>
            <a:r>
              <a:rPr kumimoji="1" lang="en-US" altLang="zh-TW" sz="4000" b="1">
                <a:solidFill>
                  <a:srgbClr val="FFC000"/>
                </a:solidFill>
                <a:latin typeface="Yu Gothic UI" panose="020B0500000000000000" pitchFamily="34" charset="-128"/>
                <a:ea typeface="Yu Gothic UI" panose="020B0500000000000000" pitchFamily="34" charset="-128"/>
              </a:rPr>
              <a:t>9 </a:t>
            </a:r>
            <a:r>
              <a:rPr kumimoji="1" lang="zh-TW" altLang="en-US" sz="4000" b="1">
                <a:solidFill>
                  <a:srgbClr val="FFC000"/>
                </a:solidFill>
                <a:latin typeface="Yu Gothic UI" panose="020B0500000000000000" pitchFamily="34" charset="-128"/>
                <a:ea typeface="Yu Gothic UI" panose="020B0500000000000000" pitchFamily="34" charset="-128"/>
              </a:rPr>
              <a:t>神 又 对 亚 伯 拉 罕 说 ： 你 和 你 的 後 裔 必 世 世 代 代 遵 守 我 的 约 。</a:t>
            </a:r>
          </a:p>
          <a:p>
            <a:pPr>
              <a:tabLst>
                <a:tab pos="1330325" algn="l"/>
              </a:tabLst>
            </a:pPr>
            <a:r>
              <a:rPr kumimoji="1" lang="en-US" altLang="zh-TW" sz="4000" b="1">
                <a:latin typeface="Yu Gothic UI" panose="020B0500000000000000" pitchFamily="34" charset="-128"/>
                <a:ea typeface="Yu Gothic UI" panose="020B0500000000000000" pitchFamily="34" charset="-128"/>
              </a:rPr>
              <a:t>9 Then God said to Abraham, “As for you, you must keep my covenant, you and your descendants after you for the generations to come.</a:t>
            </a:r>
            <a:endParaRPr kumimoji="1" lang="zh-TW" altLang="en-US" sz="40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5749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a:solidFill>
                  <a:srgbClr val="FFC000"/>
                </a:solidFill>
                <a:latin typeface="Yu Gothic UI" panose="020B0500000000000000" pitchFamily="34" charset="-128"/>
                <a:ea typeface="Yu Gothic UI" panose="020B0500000000000000" pitchFamily="34" charset="-128"/>
              </a:rPr>
              <a:t>10 </a:t>
            </a:r>
            <a:r>
              <a:rPr kumimoji="1" lang="zh-TW" altLang="en-US" sz="4000" b="1">
                <a:solidFill>
                  <a:srgbClr val="FFC000"/>
                </a:solidFill>
                <a:latin typeface="Yu Gothic UI" panose="020B0500000000000000" pitchFamily="34" charset="-128"/>
                <a:ea typeface="Yu Gothic UI" panose="020B0500000000000000" pitchFamily="34" charset="-128"/>
              </a:rPr>
              <a:t>你 们 所 有 的 男 子 都 要 受 割 礼 ； 这 就 是 我 与 你 并 你 的 後 裔 所 立 的 约 ， 是 你 们 所 当 遵 守 的 。</a:t>
            </a:r>
            <a:endParaRPr kumimoji="1" lang="en-US" altLang="zh-TW" sz="4000" b="1">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a:latin typeface="Yu Gothic UI" panose="020B0500000000000000" pitchFamily="34" charset="-128"/>
                <a:ea typeface="Yu Gothic UI" panose="020B0500000000000000" pitchFamily="34" charset="-128"/>
              </a:rPr>
              <a:t>10 This is my covenant with you and your descendants after you, the covenant you are to keep: Every male among you shall be circumcised.</a:t>
            </a:r>
            <a:endParaRPr kumimoji="1" lang="zh-TW" altLang="en-US" sz="4000" b="1">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4461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838084" y="1377464"/>
            <a:ext cx="6302472"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600" b="1" dirty="0">
                <a:solidFill>
                  <a:srgbClr val="FFFF00"/>
                </a:solidFill>
                <a:latin typeface="Yu Gothic UI" panose="020B0500000000000000" pitchFamily="34" charset="-128"/>
                <a:ea typeface="Yu Gothic UI" panose="020B0500000000000000" pitchFamily="34" charset="-128"/>
              </a:rPr>
              <a:t>行为之约</a:t>
            </a:r>
            <a:endParaRPr kumimoji="1" lang="en-US" altLang="zh-TW" sz="66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Covenant of Deeds</a:t>
            </a:r>
          </a:p>
          <a:p>
            <a:pPr algn="ctr">
              <a:tabLst>
                <a:tab pos="1330325" algn="l"/>
              </a:tabLst>
            </a:pPr>
            <a:endParaRPr kumimoji="1" lang="en-US" altLang="zh-TW" sz="40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6600" b="1" dirty="0">
                <a:solidFill>
                  <a:srgbClr val="FFFF00"/>
                </a:solidFill>
                <a:latin typeface="Yu Gothic UI" panose="020B0500000000000000" pitchFamily="34" charset="-128"/>
                <a:ea typeface="Yu Gothic UI" panose="020B0500000000000000" pitchFamily="34" charset="-128"/>
              </a:rPr>
              <a:t>恩典之约</a:t>
            </a:r>
            <a:endParaRPr kumimoji="1" lang="en-US" altLang="zh-TW" sz="66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Covenant of Grace</a:t>
            </a:r>
          </a:p>
        </p:txBody>
      </p:sp>
    </p:spTree>
    <p:extLst>
      <p:ext uri="{BB962C8B-B14F-4D97-AF65-F5344CB8AC3E}">
        <p14:creationId xmlns:p14="http://schemas.microsoft.com/office/powerpoint/2010/main" val="3537852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3754</TotalTime>
  <Words>1468</Words>
  <Application>Microsoft Macintosh PowerPoint</Application>
  <PresentationFormat>Widescreen</PresentationFormat>
  <Paragraphs>127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316</cp:revision>
  <cp:lastPrinted>2021-10-05T16:27:42Z</cp:lastPrinted>
  <dcterms:created xsi:type="dcterms:W3CDTF">2021-01-06T18:08:20Z</dcterms:created>
  <dcterms:modified xsi:type="dcterms:W3CDTF">2021-10-05T23:33:32Z</dcterms:modified>
</cp:coreProperties>
</file>