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9" r:id="rId1"/>
  </p:sldMasterIdLst>
  <p:notesMasterIdLst>
    <p:notesMasterId r:id="rId27"/>
  </p:notesMasterIdLst>
  <p:handoutMasterIdLst>
    <p:handoutMasterId r:id="rId28"/>
  </p:handoutMasterIdLst>
  <p:sldIdLst>
    <p:sldId id="1404" r:id="rId2"/>
    <p:sldId id="1445" r:id="rId3"/>
    <p:sldId id="1409" r:id="rId4"/>
    <p:sldId id="1410" r:id="rId5"/>
    <p:sldId id="1415" r:id="rId6"/>
    <p:sldId id="1412" r:id="rId7"/>
    <p:sldId id="1416" r:id="rId8"/>
    <p:sldId id="1428" r:id="rId9"/>
    <p:sldId id="1417" r:id="rId10"/>
    <p:sldId id="1418" r:id="rId11"/>
    <p:sldId id="1419" r:id="rId12"/>
    <p:sldId id="1429" r:id="rId13"/>
    <p:sldId id="1420" r:id="rId14"/>
    <p:sldId id="1430" r:id="rId15"/>
    <p:sldId id="1421" r:id="rId16"/>
    <p:sldId id="1446" r:id="rId17"/>
    <p:sldId id="1436" r:id="rId18"/>
    <p:sldId id="1440" r:id="rId19"/>
    <p:sldId id="1441" r:id="rId20"/>
    <p:sldId id="1442" r:id="rId21"/>
    <p:sldId id="1448" r:id="rId22"/>
    <p:sldId id="1443" r:id="rId23"/>
    <p:sldId id="1444" r:id="rId24"/>
    <p:sldId id="1449" r:id="rId25"/>
    <p:sldId id="1439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A40"/>
    <a:srgbClr val="FFC93C"/>
    <a:srgbClr val="36F900"/>
    <a:srgbClr val="FF9900"/>
    <a:srgbClr val="3122B7"/>
    <a:srgbClr val="22318F"/>
    <a:srgbClr val="002BA0"/>
    <a:srgbClr val="003CD5"/>
    <a:srgbClr val="2E28FF"/>
    <a:srgbClr val="A8B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47" autoAdjust="0"/>
    <p:restoredTop sz="94721" autoAdjust="0"/>
  </p:normalViewPr>
  <p:slideViewPr>
    <p:cSldViewPr snapToGrid="0" snapToObjects="1">
      <p:cViewPr>
        <p:scale>
          <a:sx n="72" d="100"/>
          <a:sy n="72" d="100"/>
        </p:scale>
        <p:origin x="2136" y="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A0AEE-4565-084F-A696-10A1FD8A6C27}" type="datetimeFigureOut">
              <a:rPr kumimoji="1" lang="zh-TW" altLang="en-US" smtClean="0"/>
              <a:pPr/>
              <a:t>2019/12/27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74DAF-65E7-D047-8C33-B8491D262FA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0174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7A0F1-FDB9-7241-9F5B-CB12893B22E4}" type="datetimeFigureOut">
              <a:rPr kumimoji="1" lang="zh-TW" altLang="en-US" smtClean="0"/>
              <a:pPr/>
              <a:t>2019/12/27</a:t>
            </a:fld>
            <a:endParaRPr kumimoji="1"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zh-CN"/>
              <a:t>Click to edit Master text styles</a:t>
            </a:r>
          </a:p>
          <a:p>
            <a:pPr lvl="1"/>
            <a:r>
              <a:rPr kumimoji="1" lang="en-US" altLang="zh-CN"/>
              <a:t>Second level</a:t>
            </a:r>
          </a:p>
          <a:p>
            <a:pPr lvl="2"/>
            <a:r>
              <a:rPr kumimoji="1" lang="en-US" altLang="zh-CN"/>
              <a:t>Third level</a:t>
            </a:r>
          </a:p>
          <a:p>
            <a:pPr lvl="3"/>
            <a:r>
              <a:rPr kumimoji="1" lang="en-US" altLang="zh-CN"/>
              <a:t>Fourth level</a:t>
            </a:r>
          </a:p>
          <a:p>
            <a:pPr lvl="4"/>
            <a:r>
              <a:rPr kumimoji="1" lang="en-US" altLang="zh-CN"/>
              <a:t>Fifth level</a:t>
            </a:r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F90CC-B9DA-BD46-BB89-0F3544CA585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977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12/27/19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12/27/19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12/27/19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12/27/19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12/27/19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12/27/19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12/27/19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12/27/19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12/27/19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12/27/19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pPr/>
              <a:t>12/27/19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pPr/>
              <a:t>12/27/19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6.jpeg"/><Relationship Id="rId5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../media/image8.jpeg"/><Relationship Id="rId5" Type="http://schemas.microsoft.com/office/2007/relationships/hdphoto" Target="../media/hdphoto8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9-12-18 上午9.59.42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8"/>
          <a:stretch/>
        </p:blipFill>
        <p:spPr>
          <a:xfrm>
            <a:off x="-100006" y="0"/>
            <a:ext cx="9244005" cy="68580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387441" y="473646"/>
            <a:ext cx="8269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6600" b="1" dirty="0" smtClean="0">
                <a:solidFill>
                  <a:srgbClr val="FFC93C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回</a:t>
            </a:r>
            <a:r>
              <a:rPr kumimoji="1" lang="en-US" altLang="zh-TW" sz="6600" b="1" dirty="0" smtClean="0">
                <a:solidFill>
                  <a:srgbClr val="FFC93C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zh-TW" altLang="en-US" sz="6600" b="1" dirty="0" smtClean="0">
                <a:solidFill>
                  <a:srgbClr val="FFC93C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顾</a:t>
            </a:r>
            <a:r>
              <a:rPr kumimoji="1" lang="en-US" altLang="zh-TW" sz="6600" b="1" dirty="0" smtClean="0">
                <a:solidFill>
                  <a:srgbClr val="FFC93C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zh-TW" altLang="en-US" sz="6600" b="1" dirty="0" smtClean="0">
                <a:solidFill>
                  <a:srgbClr val="FFC93C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与</a:t>
            </a:r>
            <a:r>
              <a:rPr kumimoji="1" lang="en-US" altLang="zh-TW" sz="6600" b="1" dirty="0" smtClean="0">
                <a:solidFill>
                  <a:srgbClr val="FFC93C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zh-TW" altLang="en-US" sz="6600" b="1" dirty="0" smtClean="0">
                <a:solidFill>
                  <a:srgbClr val="FFC93C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前</a:t>
            </a:r>
            <a:r>
              <a:rPr kumimoji="1" lang="en-US" altLang="zh-TW" sz="6600" b="1" dirty="0" smtClean="0">
                <a:solidFill>
                  <a:srgbClr val="FFC93C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zh-TW" altLang="en-US" sz="6600" b="1" dirty="0" smtClean="0">
                <a:solidFill>
                  <a:srgbClr val="FFC93C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瞻</a:t>
            </a:r>
            <a:endParaRPr kumimoji="1" lang="en-US" altLang="zh-TW" sz="6600" b="1" dirty="0" smtClean="0">
              <a:solidFill>
                <a:srgbClr val="FFC93C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54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Retrospect and</a:t>
            </a:r>
            <a:r>
              <a:rPr kumimoji="1" lang="zh-CN" altLang="en-US" sz="54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en-US" altLang="zh-CN" sz="54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Prospect</a:t>
            </a:r>
            <a:endParaRPr kumimoji="1" lang="zh-TW" altLang="en-US" sz="5400" b="1" dirty="0" smtClean="0"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022757" y="2781970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dirty="0" smtClean="0">
                <a:latin typeface="Heiti TC Light"/>
                <a:ea typeface="Heiti TC Light"/>
                <a:cs typeface="Heiti TC Light"/>
              </a:rPr>
              <a:t>房正豪</a:t>
            </a:r>
            <a:r>
              <a:rPr kumimoji="1" lang="zh-TW" altLang="en-US" sz="2000" dirty="0" smtClean="0">
                <a:latin typeface="Heiti TC Light"/>
                <a:ea typeface="Heiti TC Light"/>
                <a:cs typeface="Heiti TC Light"/>
              </a:rPr>
              <a:t>牧師</a:t>
            </a:r>
            <a:endParaRPr kumimoji="1" lang="en-US" altLang="zh-TW" sz="2000" dirty="0" smtClean="0">
              <a:latin typeface="Heiti TC Light"/>
              <a:ea typeface="Heiti TC Light"/>
              <a:cs typeface="Heiti TC Light"/>
            </a:endParaRPr>
          </a:p>
          <a:p>
            <a:r>
              <a:rPr kumimoji="1" lang="en-US" altLang="zh-TW" sz="2000" dirty="0" smtClean="0">
                <a:latin typeface="Arial" charset="0"/>
                <a:ea typeface="Arial" charset="0"/>
                <a:cs typeface="Arial" charset="0"/>
              </a:rPr>
              <a:t>Pastor Fang</a:t>
            </a:r>
            <a:endParaRPr kumimoji="1" lang="zh-TW" alt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2910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9-07-16 20.39.19 2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81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399.jpe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3" r="70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957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947.jpe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6" r="65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118804" y="413096"/>
            <a:ext cx="5067147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TW" sz="4400" dirty="0" smtClean="0">
                <a:latin typeface="Heiti TC Light"/>
                <a:ea typeface="Heiti TC Light"/>
                <a:cs typeface="Heiti TC Light"/>
              </a:rPr>
              <a:t>10/05</a:t>
            </a:r>
            <a:r>
              <a:rPr kumimoji="1" lang="zh-TW" altLang="en-US" sz="4400" dirty="0" smtClean="0">
                <a:latin typeface="Heiti TC Light"/>
                <a:ea typeface="Heiti TC Light"/>
                <a:cs typeface="Heiti TC Light"/>
              </a:rPr>
              <a:t>「親子活動」</a:t>
            </a:r>
            <a:endParaRPr kumimoji="1" lang="zh-TW" altLang="en-US" sz="44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59407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8884.jpe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36" r="7358"/>
          <a:stretch/>
        </p:blipFill>
        <p:spPr>
          <a:xfrm>
            <a:off x="1" y="0"/>
            <a:ext cx="9144000" cy="68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987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0375.jpe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101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413214" y="413096"/>
            <a:ext cx="6412880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TW" sz="4400" dirty="0" smtClean="0">
                <a:latin typeface="Heiti TC Light"/>
                <a:ea typeface="Heiti TC Light"/>
                <a:cs typeface="Heiti TC Light"/>
              </a:rPr>
              <a:t>12/07,14</a:t>
            </a:r>
            <a:r>
              <a:rPr kumimoji="1" lang="zh-TW" altLang="en-US" sz="4400" dirty="0" smtClean="0">
                <a:latin typeface="Heiti TC Light"/>
                <a:ea typeface="Heiti TC Light"/>
                <a:cs typeface="Heiti TC Light"/>
              </a:rPr>
              <a:t>「聖誕清唱劇」</a:t>
            </a:r>
            <a:endParaRPr kumimoji="1" lang="zh-TW" altLang="en-US" sz="44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055006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47A4092.jpe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37" t="3668" r="363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757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9-12-18 上午9.59.42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8"/>
          <a:stretch/>
        </p:blipFill>
        <p:spPr>
          <a:xfrm>
            <a:off x="-100006" y="0"/>
            <a:ext cx="9244005" cy="68580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539745" y="501346"/>
            <a:ext cx="8269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66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前</a:t>
            </a:r>
            <a:r>
              <a:rPr kumimoji="1" lang="en-US" altLang="zh-TW" sz="66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zh-TW" altLang="en-US" sz="66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瞻</a:t>
            </a:r>
            <a:endParaRPr kumimoji="1" lang="en-US" altLang="zh-TW" sz="6600" b="1" dirty="0" smtClean="0">
              <a:solidFill>
                <a:srgbClr val="FFFF00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54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Prospect</a:t>
            </a:r>
            <a:endParaRPr kumimoji="1" lang="zh-TW" altLang="en-US" sz="5400" b="1" dirty="0" smtClean="0"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97358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eVikrGe3Q+2Dm5OMeD5hCA_thumb_1b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3"/>
          <a:stretch/>
        </p:blipFill>
        <p:spPr>
          <a:xfrm>
            <a:off x="1241767" y="1545542"/>
            <a:ext cx="2268541" cy="5024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 descr="Economy Banner 81.10 x 33.473.(2)jpg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3"/>
          <a:stretch/>
        </p:blipFill>
        <p:spPr>
          <a:xfrm>
            <a:off x="5618771" y="1545542"/>
            <a:ext cx="2211381" cy="5024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2"/>
          <p:cNvSpPr txBox="1"/>
          <p:nvPr/>
        </p:nvSpPr>
        <p:spPr>
          <a:xfrm>
            <a:off x="610303" y="66163"/>
            <a:ext cx="7662735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400" b="1" dirty="0" smtClean="0">
                <a:solidFill>
                  <a:srgbClr val="FFC93C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我愛我家，同心建造</a:t>
            </a:r>
            <a:endParaRPr kumimoji="1" lang="en-US" altLang="zh-TW" sz="4400" b="1" dirty="0" smtClean="0">
              <a:solidFill>
                <a:srgbClr val="FFC93C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32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 </a:t>
            </a:r>
            <a:r>
              <a:rPr kumimoji="1" lang="en-US" altLang="zh-TW" sz="3200" b="1" dirty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love my </a:t>
            </a:r>
            <a:r>
              <a:rPr kumimoji="1" lang="en-US" altLang="zh-TW" sz="32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family. </a:t>
            </a:r>
            <a:r>
              <a:rPr kumimoji="1" lang="en-US" altLang="zh-TW" sz="32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kumimoji="1" lang="en-US" altLang="zh-TW" sz="32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uild up </a:t>
            </a:r>
            <a:r>
              <a:rPr kumimoji="1" lang="en-US" altLang="zh-TW" sz="3200" b="1" dirty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one </a:t>
            </a:r>
            <a:r>
              <a:rPr kumimoji="1" lang="en-US" altLang="zh-TW" sz="32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mind!</a:t>
            </a:r>
            <a:endParaRPr kumimoji="1" lang="en-US" altLang="zh-TW" sz="3200" b="1" dirty="0" smtClean="0"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31644" y="2697614"/>
            <a:ext cx="17445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TW" sz="6000" dirty="0">
                <a:solidFill>
                  <a:srgbClr val="FFFF00"/>
                </a:solidFill>
              </a:rPr>
              <a:t>2020</a:t>
            </a:r>
            <a:endParaRPr kumimoji="1" lang="zh-TW" alt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964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9-12-18 上午9.59.42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8"/>
          <a:stretch/>
        </p:blipFill>
        <p:spPr>
          <a:xfrm>
            <a:off x="-100005" y="0"/>
            <a:ext cx="9244005" cy="68580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-100005" y="125506"/>
            <a:ext cx="9244005" cy="722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x-none" altLang="zh-TW" sz="44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1/1/2020</a:t>
            </a:r>
            <a:r>
              <a:rPr kumimoji="1" lang="zh-TW" altLang="en-US" sz="44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，</a:t>
            </a:r>
            <a:r>
              <a:rPr kumimoji="1" lang="en-US" altLang="zh-TW" sz="44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6:30pm</a:t>
            </a:r>
            <a:r>
              <a:rPr kumimoji="1" lang="zh-TW" altLang="en-US" sz="44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（週三）</a:t>
            </a:r>
            <a:endParaRPr kumimoji="1" lang="en-US" altLang="zh-TW" sz="4400" b="1" dirty="0" smtClean="0">
              <a:solidFill>
                <a:srgbClr val="FDDA40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r>
              <a:rPr kumimoji="1" lang="x-none" altLang="zh-TW" sz="44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zh-TW" altLang="en-US" sz="54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教會禱告會</a:t>
            </a:r>
            <a:endParaRPr kumimoji="1" lang="en-US" altLang="zh-TW" sz="5400" b="1" dirty="0" smtClean="0">
              <a:solidFill>
                <a:srgbClr val="FDDA40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r>
              <a:rPr kumimoji="1" lang="zh-TW" altLang="en-US" sz="44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為你的孩子、父母、、、禱告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irst </a:t>
            </a:r>
            <a:r>
              <a:rPr kumimoji="1" lang="en-US" altLang="zh-TW" sz="4000" b="1" dirty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prayer meeting of 2020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6:30pm Wed. 1/1/2020 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 church</a:t>
            </a:r>
            <a:endParaRPr kumimoji="1" lang="en-US" altLang="zh-TW" sz="4000" b="1" dirty="0">
              <a:solidFill>
                <a:srgbClr val="FFFFFF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your children, for your </a:t>
            </a: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parent and for others’ needs.</a:t>
            </a:r>
            <a:endParaRPr kumimoji="1" lang="en-US" altLang="zh-TW" sz="4000" b="1" dirty="0">
              <a:solidFill>
                <a:srgbClr val="FFFFFF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endParaRPr kumimoji="1" lang="en-US" altLang="zh-TW" sz="4400" b="1" dirty="0" smtClean="0">
              <a:solidFill>
                <a:srgbClr val="FFFFFF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20946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9-12-18 上午9.59.42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8"/>
          <a:stretch/>
        </p:blipFill>
        <p:spPr>
          <a:xfrm>
            <a:off x="-100006" y="0"/>
            <a:ext cx="9244005" cy="68580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504465" y="695400"/>
            <a:ext cx="8068448" cy="1879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4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教會是建造</a:t>
            </a:r>
            <a:r>
              <a:rPr kumimoji="1" lang="en-US" altLang="zh-TW" sz="44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kumimoji="1" lang="zh-TW" altLang="en-US" sz="54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“人的生命”</a:t>
            </a:r>
            <a:endParaRPr kumimoji="1" lang="en-US" altLang="zh-TW" sz="5400" b="1" dirty="0" smtClean="0">
              <a:solidFill>
                <a:srgbClr val="FFFF00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r>
              <a:rPr kumimoji="1" lang="zh-TW" altLang="en-US" sz="44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為優先</a:t>
            </a:r>
            <a:endParaRPr kumimoji="1" lang="en-US" altLang="zh-TW" sz="4400" b="1" dirty="0" smtClean="0">
              <a:solidFill>
                <a:srgbClr val="FFFFFF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53035" y="2716739"/>
            <a:ext cx="7566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4000" b="1" dirty="0" smtClean="0">
                <a:latin typeface="Arial" charset="0"/>
                <a:ea typeface="Arial" charset="0"/>
                <a:cs typeface="Arial" charset="0"/>
              </a:rPr>
              <a:t>The first priority of the church is to build up spiritual</a:t>
            </a:r>
            <a:r>
              <a:rPr kumimoji="1" lang="en-US" altLang="zh-TW" sz="4000" b="1" dirty="0" smtClean="0">
                <a:latin typeface="Arial" charset="0"/>
                <a:ea typeface="Arial" charset="0"/>
                <a:cs typeface="Arial" charset="0"/>
              </a:rPr>
              <a:t> life</a:t>
            </a:r>
            <a:r>
              <a:rPr kumimoji="1" lang="en-US" altLang="zh-TW" sz="4000" b="1" dirty="0">
                <a:latin typeface="Arial" charset="0"/>
                <a:ea typeface="Arial" charset="0"/>
                <a:cs typeface="Arial" charset="0"/>
              </a:rPr>
              <a:t>!</a:t>
            </a:r>
            <a:endParaRPr kumimoji="1" lang="zh-TW" altLang="en-US" sz="40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904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9-12-18 上午9.59.42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8"/>
          <a:stretch/>
        </p:blipFill>
        <p:spPr>
          <a:xfrm>
            <a:off x="-100006" y="0"/>
            <a:ext cx="9244005" cy="68580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398627" y="660117"/>
            <a:ext cx="8269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6600" b="1" dirty="0">
                <a:solidFill>
                  <a:srgbClr val="FFC93C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回 顾</a:t>
            </a:r>
            <a:endParaRPr kumimoji="1" lang="en-US" altLang="zh-TW" sz="6600" b="1" dirty="0" smtClean="0">
              <a:solidFill>
                <a:srgbClr val="FFC93C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54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Retrospect</a:t>
            </a:r>
            <a:endParaRPr kumimoji="1" lang="zh-TW" altLang="en-US" sz="5400" b="1" dirty="0" smtClean="0"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7191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9-12-18 上午9.59.42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8"/>
          <a:stretch/>
        </p:blipFill>
        <p:spPr>
          <a:xfrm>
            <a:off x="-100006" y="0"/>
            <a:ext cx="9244005" cy="68580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599751" y="219088"/>
            <a:ext cx="8290677" cy="442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4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四方面操練</a:t>
            </a:r>
            <a:endParaRPr kumimoji="1" lang="en-US" altLang="zh-TW" sz="4400" b="1" dirty="0" smtClean="0">
              <a:solidFill>
                <a:srgbClr val="FFFFFF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8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心：以基督的心為心。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8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 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腦：用思想正面陽光的事。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8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3. 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手：勤勞用手去服務別人。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8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4. 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腳：穿上福音的鞋子。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35521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9-12-18 上午9.59.42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8"/>
          <a:stretch/>
        </p:blipFill>
        <p:spPr>
          <a:xfrm>
            <a:off x="-100006" y="0"/>
            <a:ext cx="9244005" cy="68580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0" y="995299"/>
            <a:ext cx="8982635" cy="385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TW" sz="4400" b="1" dirty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Four aspects of </a:t>
            </a:r>
            <a:r>
              <a:rPr kumimoji="1" lang="en-US" altLang="zh-TW" sz="44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training</a:t>
            </a: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Heart: </a:t>
            </a:r>
            <a:r>
              <a:rPr kumimoji="1" lang="en-US" altLang="zh-TW" sz="35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t</a:t>
            </a:r>
            <a:r>
              <a:rPr kumimoji="1" lang="en-US" altLang="zh-TW" sz="35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same mindset as Christ</a:t>
            </a:r>
            <a:endParaRPr kumimoji="1" lang="zh-TW" altLang="en-US" sz="3500" b="1" dirty="0" smtClean="0">
              <a:solidFill>
                <a:srgbClr val="FFFFFF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 Brain: Think positive</a:t>
            </a:r>
            <a:endParaRPr kumimoji="1" lang="zh-TW" altLang="en-US" sz="4000" b="1" dirty="0" smtClean="0">
              <a:solidFill>
                <a:srgbClr val="FFFFFF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3. Hand: </a:t>
            </a: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</a:t>
            </a: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erve others diligently</a:t>
            </a:r>
            <a:endParaRPr kumimoji="1" lang="zh-TW" altLang="en-US" sz="4000" b="1" dirty="0" smtClean="0">
              <a:solidFill>
                <a:srgbClr val="FFFFFF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4. Feet: Put on Gospel shoes</a:t>
            </a:r>
            <a:endParaRPr kumimoji="1" lang="en-US" altLang="zh-TW" sz="4000" b="1" dirty="0">
              <a:solidFill>
                <a:srgbClr val="FFFFFF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11027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9-12-18 上午9.59.42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8"/>
          <a:stretch/>
        </p:blipFill>
        <p:spPr>
          <a:xfrm>
            <a:off x="-100006" y="0"/>
            <a:ext cx="9244005" cy="68580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458633" y="589553"/>
            <a:ext cx="8290677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120000"/>
              </a:lnSpc>
              <a:buAutoNum type="arabicPeriod"/>
            </a:pPr>
            <a:r>
              <a:rPr kumimoji="1" lang="zh-TW" altLang="en-US" sz="60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大家</a:t>
            </a:r>
            <a:r>
              <a:rPr kumimoji="1" lang="zh-TW" altLang="en-US" sz="60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要有信心</a:t>
            </a:r>
            <a:r>
              <a:rPr kumimoji="1" lang="zh-TW" altLang="en-US" sz="60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！</a:t>
            </a:r>
            <a:endParaRPr kumimoji="1" lang="en-US" altLang="zh-TW" sz="6000" b="1" dirty="0" smtClean="0">
              <a:solidFill>
                <a:srgbClr val="FDDA40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800" b="1" dirty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</a:t>
            </a:r>
            <a:r>
              <a:rPr kumimoji="1" lang="en-US" altLang="zh-TW" sz="48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ave confidence!</a:t>
            </a:r>
            <a:endParaRPr kumimoji="1" lang="en-US" altLang="zh-TW" sz="6000" b="1" dirty="0" smtClean="0">
              <a:solidFill>
                <a:srgbClr val="FFFFFF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143000" indent="-1143000">
              <a:lnSpc>
                <a:spcPct val="120000"/>
              </a:lnSpc>
              <a:buFont typeface="+mj-lt"/>
              <a:buAutoNum type="arabicPeriod" startAt="2"/>
            </a:pPr>
            <a:r>
              <a:rPr kumimoji="1" lang="zh-TW" altLang="en-US" sz="60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我們</a:t>
            </a:r>
            <a:r>
              <a:rPr kumimoji="1" lang="zh-TW" altLang="en-US" sz="60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要有好</a:t>
            </a:r>
            <a:r>
              <a:rPr kumimoji="1" lang="zh-TW" altLang="en-US" sz="60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的</a:t>
            </a:r>
            <a:r>
              <a:rPr kumimoji="1" lang="zh-CN" altLang="en-US" sz="6000" b="1" dirty="0" smtClean="0">
                <a:solidFill>
                  <a:srgbClr val="FDDA40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策略！</a:t>
            </a:r>
            <a:endParaRPr kumimoji="1" lang="en-US" altLang="zh-TW" sz="6000" b="1" dirty="0" smtClean="0">
              <a:solidFill>
                <a:srgbClr val="FDDA40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8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 </a:t>
            </a:r>
            <a:r>
              <a:rPr kumimoji="1" lang="en-US" altLang="zh-TW" sz="4800" b="1" dirty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need </a:t>
            </a:r>
            <a:r>
              <a:rPr kumimoji="1" lang="en-US" altLang="zh-TW" sz="48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</a:t>
            </a:r>
            <a:r>
              <a:rPr kumimoji="1" lang="en-US" altLang="zh-TW" sz="4800" b="1" dirty="0" smtClean="0">
                <a:solidFill>
                  <a:srgbClr val="FFFFFF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good strategy!</a:t>
            </a:r>
            <a:endParaRPr kumimoji="1" lang="en-US" altLang="zh-TW" sz="4800" b="1" dirty="0" smtClean="0">
              <a:solidFill>
                <a:srgbClr val="FFFFFF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33808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9-12-18 上午9.59.42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8"/>
          <a:stretch/>
        </p:blipFill>
        <p:spPr>
          <a:xfrm>
            <a:off x="-100006" y="0"/>
            <a:ext cx="9244005" cy="68580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680862" y="307293"/>
            <a:ext cx="8033169" cy="6572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x-none" altLang="zh-TW" sz="48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2020 </a:t>
            </a:r>
            <a:r>
              <a:rPr kumimoji="1" lang="zh-TW" altLang="en-US" sz="48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目標</a:t>
            </a:r>
            <a:endParaRPr kumimoji="1" lang="en-US" altLang="zh-TW" sz="4800" b="1" dirty="0" smtClean="0">
              <a:solidFill>
                <a:srgbClr val="FFFF00"/>
              </a:solidFill>
              <a:effectLst>
                <a:glow rad="63500">
                  <a:schemeClr val="bg1">
                    <a:alpha val="82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</a:t>
            </a:r>
            <a:r>
              <a:rPr kumimoji="1" lang="zh-TW" altLang="en-US" sz="40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加强小组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的发展，貭与量的提升</a:t>
            </a:r>
            <a:r>
              <a:rPr kumimoji="1" lang="zh-TW" altLang="en-US" sz="40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。</a:t>
            </a:r>
            <a:endParaRPr kumimoji="1" lang="en-US" altLang="zh-TW" sz="4000" b="1" dirty="0" smtClean="0">
              <a:solidFill>
                <a:srgbClr val="FFFF00"/>
              </a:solidFill>
              <a:effectLst>
                <a:glow rad="63500">
                  <a:schemeClr val="bg1">
                    <a:alpha val="82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40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 </a:t>
            </a:r>
            <a:r>
              <a:rPr kumimoji="1" lang="zh-TW" altLang="en-US" sz="40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继续扩大儿</a:t>
            </a:r>
            <a:r>
              <a:rPr kumimoji="1" lang="zh-TW" altLang="en-US" sz="4000" b="1" dirty="0">
                <a:solidFill>
                  <a:srgbClr val="FFFF00"/>
                </a:solidFill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童事工的增长</a:t>
            </a:r>
            <a:r>
              <a:rPr kumimoji="1" lang="zh-TW" altLang="en-US" sz="4000" b="1" dirty="0" smtClean="0">
                <a:solidFill>
                  <a:srgbClr val="FFFF00"/>
                </a:solidFill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。</a:t>
            </a:r>
          </a:p>
          <a:p>
            <a:pPr algn="ctr">
              <a:lnSpc>
                <a:spcPct val="120000"/>
              </a:lnSpc>
            </a:pPr>
            <a:r>
              <a:rPr kumimoji="1" lang="en-US" altLang="zh-TW" sz="4000" b="1" dirty="0" smtClean="0"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Goals for 2020</a:t>
            </a:r>
            <a:endParaRPr kumimoji="1" lang="en-US" altLang="zh-TW" sz="4000" b="1" dirty="0">
              <a:effectLst>
                <a:glow rad="63500">
                  <a:schemeClr val="bg1">
                    <a:alpha val="82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3600" b="1" dirty="0" smtClean="0"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 Strengthen </a:t>
            </a:r>
            <a:r>
              <a:rPr kumimoji="1" lang="en-US" altLang="zh-TW" sz="3600" b="1" dirty="0" smtClean="0"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develop cell groups. Improve both </a:t>
            </a:r>
            <a:r>
              <a:rPr kumimoji="1" lang="en-US" altLang="zh-TW" sz="3600" b="1" dirty="0"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quality and </a:t>
            </a:r>
            <a:r>
              <a:rPr kumimoji="1" lang="en-US" altLang="zh-TW" sz="3600" b="1" dirty="0" smtClean="0"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quantity</a:t>
            </a:r>
            <a:r>
              <a:rPr kumimoji="1" lang="en-US" altLang="zh-TW" sz="3600" b="1" dirty="0"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endParaRPr kumimoji="1" lang="zh-TW" altLang="en-US" sz="3600" b="1" dirty="0">
              <a:effectLst>
                <a:glow rad="63500">
                  <a:schemeClr val="bg1">
                    <a:alpha val="82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3600" b="1" dirty="0" smtClean="0"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2. Continue </a:t>
            </a:r>
            <a:r>
              <a:rPr kumimoji="1" lang="en-US" altLang="zh-TW" sz="3600" b="1" dirty="0"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expand the growth of children's </a:t>
            </a:r>
            <a:r>
              <a:rPr kumimoji="1" lang="en-US" altLang="zh-TW" sz="3600" b="1" dirty="0" smtClean="0">
                <a:effectLst>
                  <a:glow rad="63500">
                    <a:schemeClr val="bg1">
                      <a:alpha val="82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ministries.</a:t>
            </a:r>
            <a:endParaRPr kumimoji="1" lang="en-US" altLang="zh-TW" sz="3600" b="1" dirty="0">
              <a:effectLst>
                <a:glow rad="63500">
                  <a:schemeClr val="bg1">
                    <a:alpha val="82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20000"/>
              </a:lnSpc>
            </a:pPr>
            <a:endParaRPr kumimoji="1" lang="zh-TW" altLang="en-US" sz="4000" b="1" dirty="0" smtClean="0">
              <a:effectLst>
                <a:glow rad="63500">
                  <a:schemeClr val="bg1">
                    <a:alpha val="82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99870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eVikrGe3Q+2Dm5OMeD5hCA_thumb_1b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3"/>
          <a:stretch/>
        </p:blipFill>
        <p:spPr>
          <a:xfrm>
            <a:off x="1241767" y="1545542"/>
            <a:ext cx="2268541" cy="5024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 descr="Economy Banner 81.10 x 33.473.(2)jpg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3"/>
          <a:stretch/>
        </p:blipFill>
        <p:spPr>
          <a:xfrm>
            <a:off x="5618771" y="1545542"/>
            <a:ext cx="2211381" cy="5024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2"/>
          <p:cNvSpPr txBox="1"/>
          <p:nvPr/>
        </p:nvSpPr>
        <p:spPr>
          <a:xfrm>
            <a:off x="610303" y="66163"/>
            <a:ext cx="7662735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zh-TW" altLang="en-US" sz="4400" b="1" dirty="0" smtClean="0">
                <a:solidFill>
                  <a:srgbClr val="FFC93C"/>
                </a:solidFill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我愛我家，同心建造</a:t>
            </a:r>
            <a:endParaRPr kumimoji="1" lang="en-US" altLang="zh-TW" sz="4400" b="1" dirty="0" smtClean="0">
              <a:solidFill>
                <a:srgbClr val="FFC93C"/>
              </a:solidFill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r>
              <a:rPr kumimoji="1" lang="en-US" altLang="zh-TW" sz="32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 </a:t>
            </a:r>
            <a:r>
              <a:rPr kumimoji="1" lang="en-US" altLang="zh-TW" sz="3200" b="1" dirty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love my </a:t>
            </a:r>
            <a:r>
              <a:rPr kumimoji="1" lang="en-US" altLang="zh-TW" sz="32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family. </a:t>
            </a:r>
            <a:r>
              <a:rPr kumimoji="1" lang="en-US" altLang="zh-TW" sz="32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kumimoji="1" lang="en-US" altLang="zh-TW" sz="32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uild up </a:t>
            </a:r>
            <a:r>
              <a:rPr kumimoji="1" lang="en-US" altLang="zh-TW" sz="3200" b="1" dirty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one </a:t>
            </a:r>
            <a:r>
              <a:rPr kumimoji="1" lang="en-US" altLang="zh-TW" sz="3200" b="1" dirty="0" smtClean="0">
                <a:effectLst>
                  <a:glow rad="63500">
                    <a:schemeClr val="bg1">
                      <a:alpha val="93000"/>
                    </a:schemeClr>
                  </a:glo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mind!</a:t>
            </a:r>
            <a:endParaRPr kumimoji="1" lang="en-US" altLang="zh-TW" sz="3200" b="1" dirty="0" smtClean="0">
              <a:effectLst>
                <a:glow rad="63500">
                  <a:schemeClr val="bg1">
                    <a:alpha val="93000"/>
                  </a:schemeClr>
                </a:glo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31644" y="2697614"/>
            <a:ext cx="17445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TW" sz="6000" dirty="0">
                <a:solidFill>
                  <a:srgbClr val="FFFF00"/>
                </a:solidFill>
              </a:rPr>
              <a:t>2020</a:t>
            </a:r>
            <a:endParaRPr kumimoji="1" lang="zh-TW" alt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245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螢幕快照 2019-12-18 上午9.59.42.jpe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8"/>
          <a:stretch/>
        </p:blipFill>
        <p:spPr>
          <a:xfrm>
            <a:off x="-100006" y="0"/>
            <a:ext cx="9244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946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4784.jpe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25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846667" y="800612"/>
            <a:ext cx="7658764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TW" sz="4400" dirty="0" smtClean="0">
                <a:latin typeface="Heiti TC Light"/>
                <a:ea typeface="Heiti TC Light"/>
                <a:cs typeface="Heiti TC Light"/>
              </a:rPr>
              <a:t>6/12 </a:t>
            </a:r>
            <a:r>
              <a:rPr kumimoji="1" lang="zh-TW" altLang="en-US" sz="4400" dirty="0" smtClean="0">
                <a:latin typeface="Heiti TC Light"/>
                <a:ea typeface="Heiti TC Light"/>
                <a:cs typeface="Heiti TC Light"/>
              </a:rPr>
              <a:t>接待「</a:t>
            </a:r>
            <a:r>
              <a:rPr kumimoji="1" lang="en-US" altLang="zh-TW" sz="4400" dirty="0" smtClean="0">
                <a:latin typeface="Heiti TC Light"/>
                <a:ea typeface="Heiti TC Light"/>
                <a:cs typeface="Heiti TC Light"/>
              </a:rPr>
              <a:t>FECC </a:t>
            </a:r>
            <a:r>
              <a:rPr kumimoji="1" lang="zh-TW" altLang="en-US" sz="4400" dirty="0" smtClean="0">
                <a:latin typeface="Heiti TC Light"/>
                <a:ea typeface="Heiti TC Light"/>
                <a:cs typeface="Heiti TC Light"/>
              </a:rPr>
              <a:t>蒙愛教會」</a:t>
            </a:r>
            <a:endParaRPr kumimoji="1" lang="zh-TW" altLang="en-US" sz="44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1607832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8208243619__E2E3DA42-CE7A-474C-9AE6-2152C9C668B8.jpe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3"/>
            <a:ext cx="9144000" cy="685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40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647A2922.jpe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467556" y="415891"/>
            <a:ext cx="6024135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TW" sz="4400" dirty="0" smtClean="0">
                <a:latin typeface="Heiti TC Light"/>
                <a:ea typeface="Heiti TC Light"/>
                <a:cs typeface="Heiti TC Light"/>
              </a:rPr>
              <a:t>7/</a:t>
            </a:r>
            <a:r>
              <a:rPr kumimoji="1" lang="en-US" altLang="zh-TW" sz="4400" smtClean="0">
                <a:latin typeface="Heiti TC Light"/>
                <a:ea typeface="Heiti TC Light"/>
                <a:cs typeface="Heiti TC Light"/>
              </a:rPr>
              <a:t>21 </a:t>
            </a:r>
            <a:r>
              <a:rPr kumimoji="1" lang="zh-TW" altLang="en-US" sz="4400" dirty="0" smtClean="0">
                <a:latin typeface="Heiti TC Light"/>
                <a:ea typeface="Heiti TC Light"/>
                <a:cs typeface="Heiti TC Light"/>
              </a:rPr>
              <a:t>「主日公園野餐」</a:t>
            </a:r>
            <a:endParaRPr kumimoji="1" lang="zh-TW" altLang="en-US" sz="44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37813243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47A2912.jpe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6667" b="34568"/>
          <a:stretch/>
        </p:blipFill>
        <p:spPr>
          <a:xfrm>
            <a:off x="0" y="3513667"/>
            <a:ext cx="9144000" cy="3344333"/>
          </a:xfrm>
          <a:prstGeom prst="rect">
            <a:avLst/>
          </a:prstGeom>
        </p:spPr>
      </p:pic>
      <p:pic>
        <p:nvPicPr>
          <p:cNvPr id="3" name="圖片 2" descr="647A2934.jpe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77"/>
          <a:stretch/>
        </p:blipFill>
        <p:spPr>
          <a:xfrm>
            <a:off x="0" y="0"/>
            <a:ext cx="9144000" cy="351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698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IMG_5429 2.jpe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91" b="13424"/>
          <a:stretch/>
        </p:blipFill>
        <p:spPr>
          <a:xfrm>
            <a:off x="0" y="3005666"/>
            <a:ext cx="9144000" cy="3852334"/>
          </a:xfrm>
          <a:prstGeom prst="rect">
            <a:avLst/>
          </a:prstGeom>
        </p:spPr>
      </p:pic>
      <p:pic>
        <p:nvPicPr>
          <p:cNvPr id="3" name="圖片 2" descr="IMG_5426 2.jpe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67" b="18106"/>
          <a:stretch/>
        </p:blipFill>
        <p:spPr>
          <a:xfrm>
            <a:off x="0" y="0"/>
            <a:ext cx="9144000" cy="300566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595490" y="2236225"/>
            <a:ext cx="7701633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TW" sz="4400" dirty="0" smtClean="0">
                <a:latin typeface="Heiti TC Light"/>
                <a:ea typeface="Heiti TC Light"/>
                <a:cs typeface="Heiti TC Light"/>
              </a:rPr>
              <a:t>7/27</a:t>
            </a:r>
            <a:r>
              <a:rPr kumimoji="1" lang="zh-TW" altLang="en-US" sz="4400" dirty="0" smtClean="0">
                <a:latin typeface="Heiti TC Light"/>
                <a:ea typeface="Heiti TC Light"/>
                <a:cs typeface="Heiti TC Light"/>
              </a:rPr>
              <a:t>「組裝涼亭</a:t>
            </a:r>
            <a:r>
              <a:rPr kumimoji="1" lang="en-US" altLang="zh-TW" sz="4400" dirty="0" smtClean="0">
                <a:latin typeface="Heiti TC Light"/>
                <a:ea typeface="Heiti TC Light"/>
                <a:cs typeface="Heiti TC Light"/>
              </a:rPr>
              <a:t> SUN ROOF</a:t>
            </a:r>
            <a:r>
              <a:rPr kumimoji="1" lang="zh-TW" altLang="en-US" sz="4400" dirty="0" smtClean="0">
                <a:latin typeface="Heiti TC Light"/>
                <a:ea typeface="Heiti TC Light"/>
                <a:cs typeface="Heiti TC Light"/>
              </a:rPr>
              <a:t>」</a:t>
            </a:r>
            <a:endParaRPr kumimoji="1" lang="zh-TW" altLang="en-US" sz="44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5400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647A3544.jpe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20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713090" y="4573025"/>
            <a:ext cx="5883071" cy="7694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TW" sz="4400" dirty="0" smtClean="0">
                <a:latin typeface="Heiti TC Light"/>
                <a:ea typeface="Heiti TC Light"/>
                <a:cs typeface="Heiti TC Light"/>
              </a:rPr>
              <a:t>9/14</a:t>
            </a:r>
            <a:r>
              <a:rPr kumimoji="1" lang="zh-TW" altLang="en-US" sz="4400" dirty="0" smtClean="0">
                <a:latin typeface="Heiti TC Light"/>
                <a:ea typeface="Heiti TC Light"/>
                <a:cs typeface="Heiti TC Light"/>
              </a:rPr>
              <a:t>「中秋聯誼活動」</a:t>
            </a:r>
            <a:endParaRPr kumimoji="1" lang="zh-TW" altLang="en-US" sz="4400" dirty="0">
              <a:latin typeface="Heiti TC Light"/>
              <a:ea typeface="Heiti TC Light"/>
              <a:cs typeface="Heiti TC Light"/>
            </a:endParaRPr>
          </a:p>
        </p:txBody>
      </p:sp>
    </p:spTree>
    <p:extLst>
      <p:ext uri="{BB962C8B-B14F-4D97-AF65-F5344CB8AC3E}">
        <p14:creationId xmlns:p14="http://schemas.microsoft.com/office/powerpoint/2010/main" val="40102030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47A3553.jpe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26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235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黑色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黑色 .thmx</Template>
  <TotalTime>6920</TotalTime>
  <Words>311</Words>
  <Application>Microsoft Macintosh PowerPoint</Application>
  <PresentationFormat>On-screen Show (4:3)</PresentationFormat>
  <Paragraphs>50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 Unicode MS</vt:lpstr>
      <vt:lpstr>Calibri</vt:lpstr>
      <vt:lpstr>Heiti TC Light</vt:lpstr>
      <vt:lpstr>宋体</vt:lpstr>
      <vt:lpstr>新細明體</vt:lpstr>
      <vt:lpstr>Arial</vt:lpstr>
      <vt:lpstr>黑色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LCCC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Chiu,Jack 邱清忠</dc:creator>
  <cp:lastModifiedBy>Microsoft Office User</cp:lastModifiedBy>
  <cp:revision>1142</cp:revision>
  <cp:lastPrinted>2019-11-14T19:03:27Z</cp:lastPrinted>
  <dcterms:created xsi:type="dcterms:W3CDTF">2018-07-03T11:08:25Z</dcterms:created>
  <dcterms:modified xsi:type="dcterms:W3CDTF">2019-12-27T17:56:37Z</dcterms:modified>
</cp:coreProperties>
</file>