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287" r:id="rId2"/>
    <p:sldId id="2262" r:id="rId3"/>
    <p:sldId id="2251" r:id="rId4"/>
    <p:sldId id="2289" r:id="rId5"/>
    <p:sldId id="2264" r:id="rId6"/>
    <p:sldId id="2265" r:id="rId7"/>
    <p:sldId id="2266" r:id="rId8"/>
    <p:sldId id="2288" r:id="rId9"/>
    <p:sldId id="2292" r:id="rId10"/>
    <p:sldId id="2293" r:id="rId11"/>
    <p:sldId id="2294" r:id="rId12"/>
    <p:sldId id="2295" r:id="rId13"/>
    <p:sldId id="2252" r:id="rId14"/>
    <p:sldId id="2296" r:id="rId15"/>
    <p:sldId id="2297" r:id="rId16"/>
    <p:sldId id="2298" r:id="rId17"/>
    <p:sldId id="2290" r:id="rId18"/>
    <p:sldId id="2299" r:id="rId19"/>
    <p:sldId id="2300" r:id="rId20"/>
    <p:sldId id="2301" r:id="rId21"/>
    <p:sldId id="2254" r:id="rId22"/>
    <p:sldId id="2302" r:id="rId23"/>
    <p:sldId id="2303" r:id="rId24"/>
    <p:sldId id="2304" r:id="rId25"/>
    <p:sldId id="2261" r:id="rId26"/>
    <p:sldId id="2305" r:id="rId27"/>
    <p:sldId id="2306" r:id="rId28"/>
    <p:sldId id="2307" r:id="rId29"/>
    <p:sldId id="2308" r:id="rId30"/>
    <p:sldId id="2309" r:id="rId31"/>
    <p:sldId id="2310" r:id="rId32"/>
    <p:sldId id="2311" r:id="rId33"/>
    <p:sldId id="2312" r:id="rId34"/>
    <p:sldId id="2313" r:id="rId35"/>
    <p:sldId id="2314" r:id="rId36"/>
    <p:sldId id="2315" r:id="rId37"/>
    <p:sldId id="2316" r:id="rId38"/>
    <p:sldId id="2317" r:id="rId39"/>
    <p:sldId id="2318" r:id="rId40"/>
    <p:sldId id="2319" r:id="rId41"/>
    <p:sldId id="2320" r:id="rId42"/>
    <p:sldId id="229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C00"/>
    <a:srgbClr val="D883FF"/>
    <a:srgbClr val="73FEFF"/>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68"/>
    <p:restoredTop sz="96327"/>
  </p:normalViewPr>
  <p:slideViewPr>
    <p:cSldViewPr snapToGrid="0" snapToObjects="1">
      <p:cViewPr varScale="1">
        <p:scale>
          <a:sx n="76" d="100"/>
          <a:sy n="76" d="100"/>
        </p:scale>
        <p:origin x="200" y="1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3/13/21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3/13/21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3/13/21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3/13/21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84AF6167-D752-9B47-9F1A-3F567EAC50AF}"/>
              </a:ext>
            </a:extLst>
          </p:cNvPr>
          <p:cNvPicPr>
            <a:picLocks noChangeAspect="1"/>
          </p:cNvPicPr>
          <p:nvPr/>
        </p:nvPicPr>
        <p:blipFill>
          <a:blip r:embed="rId2"/>
          <a:stretch>
            <a:fillRect/>
          </a:stretch>
        </p:blipFill>
        <p:spPr>
          <a:xfrm>
            <a:off x="0" y="0"/>
            <a:ext cx="12209712" cy="6858000"/>
          </a:xfrm>
          <a:prstGeom prst="rect">
            <a:avLst/>
          </a:prstGeom>
        </p:spPr>
      </p:pic>
      <p:sp>
        <p:nvSpPr>
          <p:cNvPr id="6" name="文字方塊 5">
            <a:extLst>
              <a:ext uri="{FF2B5EF4-FFF2-40B4-BE49-F238E27FC236}">
                <a16:creationId xmlns:a16="http://schemas.microsoft.com/office/drawing/2014/main" id="{00B9B072-9A00-6949-AAC4-C9DC170DC642}"/>
              </a:ext>
            </a:extLst>
          </p:cNvPr>
          <p:cNvSpPr txBox="1"/>
          <p:nvPr/>
        </p:nvSpPr>
        <p:spPr>
          <a:xfrm>
            <a:off x="6513665" y="3757166"/>
            <a:ext cx="4441876" cy="1077218"/>
          </a:xfrm>
          <a:prstGeom prst="rect">
            <a:avLst/>
          </a:prstGeom>
          <a:noFill/>
        </p:spPr>
        <p:txBody>
          <a:bodyPr wrap="square" rtlCol="0">
            <a:spAutoFit/>
          </a:bodyPr>
          <a:lstStyle/>
          <a:p>
            <a:pPr algn="r"/>
            <a:r>
              <a:rPr kumimoji="1" lang="zh-TW" altLang="en-US" sz="3200" dirty="0">
                <a:latin typeface="Heiti SC Medium" pitchFamily="2" charset="-128"/>
                <a:ea typeface="Heiti SC Medium" pitchFamily="2" charset="-128"/>
              </a:rPr>
              <a:t>房正豪牧師</a:t>
            </a:r>
            <a:endParaRPr kumimoji="1" lang="en-US" altLang="zh-TW" sz="3200" dirty="0">
              <a:latin typeface="Heiti SC Medium" pitchFamily="2" charset="-128"/>
              <a:ea typeface="Heiti SC Medium" pitchFamily="2" charset="-128"/>
            </a:endParaRPr>
          </a:p>
          <a:p>
            <a:pPr algn="r"/>
            <a:r>
              <a:rPr kumimoji="1" lang="en-US" altLang="zh-TW" sz="3200" dirty="0">
                <a:latin typeface="Heiti SC Medium" pitchFamily="2" charset="-128"/>
                <a:ea typeface="Heiti SC Medium" pitchFamily="2" charset="-128"/>
              </a:rPr>
              <a:t>Rev. Steven Fang</a:t>
            </a:r>
            <a:endParaRPr kumimoji="1" lang="zh-TW" altLang="en-US" sz="3200" dirty="0">
              <a:latin typeface="Heiti SC Medium" pitchFamily="2" charset="-128"/>
              <a:ea typeface="Heiti SC Medium" pitchFamily="2" charset="-128"/>
            </a:endParaRPr>
          </a:p>
        </p:txBody>
      </p:sp>
    </p:spTree>
    <p:extLst>
      <p:ext uri="{BB962C8B-B14F-4D97-AF65-F5344CB8AC3E}">
        <p14:creationId xmlns:p14="http://schemas.microsoft.com/office/powerpoint/2010/main" val="1235465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571174"/>
            <a:ext cx="9933523" cy="42780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4:2</a:t>
            </a:r>
          </a:p>
          <a:p>
            <a:pPr>
              <a:tabLst>
                <a:tab pos="1330325" algn="l"/>
              </a:tabLst>
            </a:pPr>
            <a:r>
              <a:rPr kumimoji="1" lang="en-US" altLang="zh-TW" sz="3600" dirty="0">
                <a:solidFill>
                  <a:srgbClr val="FFC000"/>
                </a:solidFill>
                <a:latin typeface="+mj-lt"/>
                <a:ea typeface="Heiti SC Medium" pitchFamily="2" charset="-128"/>
              </a:rPr>
              <a:t>2 </a:t>
            </a:r>
            <a:r>
              <a:rPr kumimoji="1" lang="zh-TW" altLang="en-US" sz="3600" dirty="0">
                <a:solidFill>
                  <a:srgbClr val="FFC000"/>
                </a:solidFill>
                <a:latin typeface="+mj-lt"/>
                <a:ea typeface="Heiti SC Medium" pitchFamily="2" charset="-128"/>
              </a:rPr>
              <a:t>以 利 沙 问 他 说 ： 我 可 以 为 你 做 甚 麽 呢 ？ 你 告 诉 我 ， 你 家 里 有 甚 麽 ？ 他 说 ： 婢 女 家 中 除 了 一 瓶 油 之 外 ， 没 有 甚 麽 。</a:t>
            </a:r>
          </a:p>
          <a:p>
            <a:pPr>
              <a:tabLst>
                <a:tab pos="1330325" algn="l"/>
              </a:tabLst>
            </a:pPr>
            <a:r>
              <a:rPr kumimoji="1" lang="en-US" altLang="zh-TW" sz="3200" dirty="0">
                <a:latin typeface="+mj-lt"/>
                <a:ea typeface="Yu Gothic UI" panose="020B0500000000000000" pitchFamily="34" charset="-128"/>
              </a:rPr>
              <a:t>2 Elisha responded, “What shall I do for you</a:t>
            </a:r>
            <a:r>
              <a:rPr kumimoji="1" lang="zh-TW" altLang="en-US" sz="3200" dirty="0">
                <a:latin typeface="+mj-lt"/>
                <a:ea typeface="Yu Gothic UI" panose="020B0500000000000000" pitchFamily="34" charset="-128"/>
              </a:rPr>
              <a:t>？</a:t>
            </a:r>
            <a:r>
              <a:rPr kumimoji="1" lang="en-US" altLang="zh-TW" sz="3200" dirty="0">
                <a:latin typeface="+mj-lt"/>
                <a:ea typeface="Yu Gothic UI" panose="020B0500000000000000" pitchFamily="34" charset="-128"/>
              </a:rPr>
              <a:t> Tell me what you have in your </a:t>
            </a:r>
            <a:r>
              <a:rPr kumimoji="1" lang="en-US" altLang="zh-TW" sz="3200" dirty="0" err="1">
                <a:latin typeface="+mj-lt"/>
                <a:ea typeface="Yu Gothic UI" panose="020B0500000000000000" pitchFamily="34" charset="-128"/>
              </a:rPr>
              <a:t>house.”She</a:t>
            </a:r>
            <a:r>
              <a:rPr kumimoji="1" lang="en-US" altLang="zh-TW" sz="3200" dirty="0">
                <a:latin typeface="+mj-lt"/>
                <a:ea typeface="Yu Gothic UI" panose="020B0500000000000000" pitchFamily="34" charset="-128"/>
              </a:rPr>
              <a:t> replied, “Your servant has nothing in the entire house except for a flask of oil.”</a:t>
            </a:r>
          </a:p>
        </p:txBody>
      </p:sp>
    </p:spTree>
    <p:extLst>
      <p:ext uri="{BB962C8B-B14F-4D97-AF65-F5344CB8AC3E}">
        <p14:creationId xmlns:p14="http://schemas.microsoft.com/office/powerpoint/2010/main" val="309912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37240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4:3</a:t>
            </a:r>
          </a:p>
          <a:p>
            <a:pPr>
              <a:tabLst>
                <a:tab pos="1330325" algn="l"/>
              </a:tabLst>
            </a:pPr>
            <a:r>
              <a:rPr kumimoji="1" lang="en-US" altLang="zh-TW" sz="3600" dirty="0">
                <a:solidFill>
                  <a:srgbClr val="FFC000"/>
                </a:solidFill>
                <a:latin typeface="+mj-lt"/>
                <a:ea typeface="Heiti SC Medium" pitchFamily="2" charset="-128"/>
              </a:rPr>
              <a:t>3 </a:t>
            </a:r>
            <a:r>
              <a:rPr kumimoji="1" lang="zh-TW" altLang="en-US" sz="3600" dirty="0">
                <a:solidFill>
                  <a:srgbClr val="FFC000"/>
                </a:solidFill>
                <a:latin typeface="+mj-lt"/>
                <a:ea typeface="Heiti SC Medium" pitchFamily="2" charset="-128"/>
              </a:rPr>
              <a:t>以 利 沙 说 ： 你 去 ， 向 你 众 邻 舍 借 空 器 皿 ， 不 要 少 借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3 He told her, “Go out to all of your neighbors in the surrounding streets and borrow lots of pots from them. Don’t get just a few empty vessels, either. </a:t>
            </a:r>
          </a:p>
        </p:txBody>
      </p:sp>
    </p:spTree>
    <p:extLst>
      <p:ext uri="{BB962C8B-B14F-4D97-AF65-F5344CB8AC3E}">
        <p14:creationId xmlns:p14="http://schemas.microsoft.com/office/powerpoint/2010/main" val="353908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a:t>
            </a:r>
          </a:p>
          <a:p>
            <a:pPr>
              <a:tabLst>
                <a:tab pos="1330325" algn="l"/>
              </a:tabLst>
            </a:pPr>
            <a:r>
              <a:rPr kumimoji="1" lang="en-US" altLang="zh-TW" sz="3600" dirty="0">
                <a:solidFill>
                  <a:srgbClr val="FFC000"/>
                </a:solidFill>
                <a:latin typeface="+mj-lt"/>
                <a:ea typeface="Heiti SC Medium" pitchFamily="2" charset="-128"/>
              </a:rPr>
              <a:t>4 </a:t>
            </a:r>
            <a:r>
              <a:rPr kumimoji="1" lang="zh-TW" altLang="en-US" sz="3600" dirty="0">
                <a:solidFill>
                  <a:srgbClr val="FFC000"/>
                </a:solidFill>
                <a:latin typeface="+mj-lt"/>
                <a:ea typeface="Heiti SC Medium" pitchFamily="2" charset="-128"/>
              </a:rPr>
              <a:t>回 到 家 里 ， 关 上 门 ， 你 和 你 儿 子 在 里 面 将 油 倒 在 所 有 的 器 皿 里 ， 倒 满 了 的 放 在 一 边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 4 Then go in and shut the door behind you, taking only your children, and pour oil[a] into all of the pots. As each one is filled, set it aside.”</a:t>
            </a:r>
          </a:p>
        </p:txBody>
      </p:sp>
    </p:spTree>
    <p:extLst>
      <p:ext uri="{BB962C8B-B14F-4D97-AF65-F5344CB8AC3E}">
        <p14:creationId xmlns:p14="http://schemas.microsoft.com/office/powerpoint/2010/main" val="293208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B839C572-8D11-5C44-A822-92D4D7A49E9D}"/>
              </a:ext>
            </a:extLst>
          </p:cNvPr>
          <p:cNvSpPr txBox="1"/>
          <p:nvPr/>
        </p:nvSpPr>
        <p:spPr>
          <a:xfrm>
            <a:off x="6619394" y="596513"/>
            <a:ext cx="4048606"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（第二景）</a:t>
            </a:r>
            <a:endParaRPr kumimoji="1" lang="en-US" altLang="zh-TW" sz="3600" b="1" dirty="0">
              <a:solidFill>
                <a:srgbClr val="FFFF00"/>
              </a:solidFill>
              <a:latin typeface="Heiti SC Medium" pitchFamily="2" charset="-128"/>
              <a:ea typeface="Heiti SC Medium" pitchFamily="2" charset="-128"/>
            </a:endParaRPr>
          </a:p>
          <a:p>
            <a:pPr>
              <a:tabLst>
                <a:tab pos="1330325" algn="l"/>
              </a:tabLst>
            </a:pPr>
            <a:r>
              <a:rPr kumimoji="1" lang="zh-TW" altLang="en-US" sz="3600" b="1" dirty="0">
                <a:solidFill>
                  <a:srgbClr val="FFFF00"/>
                </a:solidFill>
                <a:latin typeface="Heiti SC Medium" pitchFamily="2" charset="-128"/>
                <a:ea typeface="Heiti SC Medium" pitchFamily="2" charset="-128"/>
              </a:rPr>
              <a:t>寡妇儿子死而复活</a:t>
            </a:r>
          </a:p>
          <a:p>
            <a:pPr>
              <a:tabLst>
                <a:tab pos="1330325" algn="l"/>
              </a:tabLst>
            </a:pPr>
            <a:endParaRPr kumimoji="1" lang="zh-TW" altLang="en-US"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(The second scene) The widow's son restored to life</a:t>
            </a:r>
          </a:p>
          <a:p>
            <a:pPr>
              <a:tabLst>
                <a:tab pos="1330325" algn="l"/>
              </a:tabLst>
            </a:pPr>
            <a:endParaRPr kumimoji="1" lang="en-US" altLang="zh-TW" sz="3600" b="1" dirty="0">
              <a:latin typeface="Heiti SC Medium" pitchFamily="2" charset="-128"/>
              <a:ea typeface="Heiti SC Medium" pitchFamily="2" charset="-128"/>
            </a:endParaRPr>
          </a:p>
        </p:txBody>
      </p:sp>
      <p:pic>
        <p:nvPicPr>
          <p:cNvPr id="4" name="圖片 3" descr="一張含有 室內, 鋪設, 睡眠 的圖片&#10;&#10;自動產生的描述">
            <a:extLst>
              <a:ext uri="{FF2B5EF4-FFF2-40B4-BE49-F238E27FC236}">
                <a16:creationId xmlns:a16="http://schemas.microsoft.com/office/drawing/2014/main" id="{BDC792F7-9577-2145-98BA-5DEC7B9C119E}"/>
              </a:ext>
            </a:extLst>
          </p:cNvPr>
          <p:cNvPicPr>
            <a:picLocks noChangeAspect="1"/>
          </p:cNvPicPr>
          <p:nvPr/>
        </p:nvPicPr>
        <p:blipFill rotWithShape="1">
          <a:blip r:embed="rId2"/>
          <a:srcRect l="2702" t="13868" r="45582" b="-599"/>
          <a:stretch/>
        </p:blipFill>
        <p:spPr>
          <a:xfrm>
            <a:off x="1" y="1"/>
            <a:ext cx="6096000" cy="6858000"/>
          </a:xfrm>
          <a:prstGeom prst="rect">
            <a:avLst/>
          </a:prstGeom>
        </p:spPr>
      </p:pic>
    </p:spTree>
    <p:extLst>
      <p:ext uri="{BB962C8B-B14F-4D97-AF65-F5344CB8AC3E}">
        <p14:creationId xmlns:p14="http://schemas.microsoft.com/office/powerpoint/2010/main" val="388323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8320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4:32~33</a:t>
            </a:r>
          </a:p>
          <a:p>
            <a:pPr>
              <a:tabLst>
                <a:tab pos="1330325" algn="l"/>
              </a:tabLst>
            </a:pPr>
            <a:r>
              <a:rPr kumimoji="1" lang="en-US" altLang="zh-TW" sz="3600" dirty="0">
                <a:solidFill>
                  <a:srgbClr val="FFC000"/>
                </a:solidFill>
                <a:latin typeface="+mj-lt"/>
                <a:ea typeface="Heiti SC Medium" pitchFamily="2" charset="-128"/>
              </a:rPr>
              <a:t>32 </a:t>
            </a:r>
            <a:r>
              <a:rPr kumimoji="1" lang="zh-TW" altLang="en-US" sz="3600" dirty="0">
                <a:solidFill>
                  <a:srgbClr val="FFC000"/>
                </a:solidFill>
                <a:latin typeface="+mj-lt"/>
                <a:ea typeface="Heiti SC Medium" pitchFamily="2" charset="-128"/>
              </a:rPr>
              <a:t>以 利 沙 来 到 ， 进 了 屋 子 ， 看 见 孩 子 死 了 ， 放 在 自 己 的 床 上 。</a:t>
            </a:r>
          </a:p>
          <a:p>
            <a:pPr>
              <a:tabLst>
                <a:tab pos="1330325" algn="l"/>
              </a:tabLst>
            </a:pPr>
            <a:r>
              <a:rPr kumimoji="1" lang="en-US" altLang="zh-TW" sz="3600" dirty="0">
                <a:solidFill>
                  <a:srgbClr val="FFC000"/>
                </a:solidFill>
                <a:latin typeface="+mj-lt"/>
                <a:ea typeface="Heiti SC Medium" pitchFamily="2" charset="-128"/>
              </a:rPr>
              <a:t>33 </a:t>
            </a:r>
            <a:r>
              <a:rPr kumimoji="1" lang="zh-TW" altLang="en-US" sz="3600" dirty="0">
                <a:solidFill>
                  <a:srgbClr val="FFC000"/>
                </a:solidFill>
                <a:latin typeface="+mj-lt"/>
                <a:ea typeface="Heiti SC Medium" pitchFamily="2" charset="-128"/>
              </a:rPr>
              <a:t>他 就 关 上 门 ， 只 有 自 己 和 孩 子 在 里 面 ， 他 便 祈 祷 耶 和 华 ，</a:t>
            </a:r>
            <a:r>
              <a:rPr kumimoji="1" lang="en-US" altLang="zh-TW" sz="3200" dirty="0">
                <a:latin typeface="+mj-lt"/>
                <a:ea typeface="Yu Gothic UI" panose="020B0500000000000000" pitchFamily="34" charset="-128"/>
              </a:rPr>
              <a:t> </a:t>
            </a:r>
          </a:p>
          <a:p>
            <a:pPr>
              <a:tabLst>
                <a:tab pos="1330325" algn="l"/>
              </a:tabLst>
            </a:pPr>
            <a:r>
              <a:rPr kumimoji="1" lang="en-US" altLang="zh-TW" sz="3200" dirty="0">
                <a:latin typeface="+mj-lt"/>
                <a:ea typeface="Yu Gothic UI" panose="020B0500000000000000" pitchFamily="34" charset="-128"/>
              </a:rPr>
              <a:t>32 When Elisha entered the house, there was the youngster, dead and laid out on Elisha’s[v] bed! 33 So he entered, shut the door behind them both, and prayed to the Lord. </a:t>
            </a:r>
          </a:p>
        </p:txBody>
      </p:sp>
    </p:spTree>
    <p:extLst>
      <p:ext uri="{BB962C8B-B14F-4D97-AF65-F5344CB8AC3E}">
        <p14:creationId xmlns:p14="http://schemas.microsoft.com/office/powerpoint/2010/main" val="35485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4:34</a:t>
            </a:r>
          </a:p>
          <a:p>
            <a:pPr>
              <a:tabLst>
                <a:tab pos="1330325" algn="l"/>
              </a:tabLst>
            </a:pPr>
            <a:r>
              <a:rPr kumimoji="1" lang="en-US" altLang="zh-TW" sz="3600" dirty="0">
                <a:solidFill>
                  <a:srgbClr val="FFC000"/>
                </a:solidFill>
                <a:latin typeface="+mj-lt"/>
                <a:ea typeface="Heiti SC Medium" pitchFamily="2" charset="-128"/>
              </a:rPr>
              <a:t>34 </a:t>
            </a:r>
            <a:r>
              <a:rPr kumimoji="1" lang="zh-TW" altLang="en-US" sz="3600" dirty="0">
                <a:solidFill>
                  <a:srgbClr val="FFC000"/>
                </a:solidFill>
                <a:latin typeface="+mj-lt"/>
                <a:ea typeface="Heiti SC Medium" pitchFamily="2" charset="-128"/>
              </a:rPr>
              <a:t>上 床 伏 在 孩 子 身 上 ， 口 对 口 ， 眼 对 眼 ， 手 对 手 ； 既 伏 在 孩 子 身 上 ， 孩 子 的 身 体 就 渐 渐 温 和 了 。</a:t>
            </a:r>
          </a:p>
          <a:p>
            <a:pPr>
              <a:tabLst>
                <a:tab pos="1330325" algn="l"/>
              </a:tabLst>
            </a:pPr>
            <a:r>
              <a:rPr kumimoji="1" lang="en-US" altLang="zh-TW" sz="3200" dirty="0">
                <a:latin typeface="+mj-lt"/>
                <a:ea typeface="Yu Gothic UI" panose="020B0500000000000000" pitchFamily="34" charset="-128"/>
              </a:rPr>
              <a:t>34 Then he approached the child and lay down with his mouth near the child’s, with his eyes near those of the child, and taking the child’s hands in his. As Elisha stretched himself on the child, the child’s flesh began to grow warm. </a:t>
            </a:r>
          </a:p>
        </p:txBody>
      </p:sp>
    </p:spTree>
    <p:extLst>
      <p:ext uri="{BB962C8B-B14F-4D97-AF65-F5344CB8AC3E}">
        <p14:creationId xmlns:p14="http://schemas.microsoft.com/office/powerpoint/2010/main" val="6996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4:35</a:t>
            </a:r>
          </a:p>
          <a:p>
            <a:pPr>
              <a:tabLst>
                <a:tab pos="1330325" algn="l"/>
              </a:tabLst>
            </a:pPr>
            <a:r>
              <a:rPr kumimoji="1" lang="en-US" altLang="zh-TW" sz="3600" dirty="0">
                <a:solidFill>
                  <a:srgbClr val="FFC000"/>
                </a:solidFill>
                <a:latin typeface="+mj-lt"/>
                <a:ea typeface="Heiti SC Medium" pitchFamily="2" charset="-128"/>
              </a:rPr>
              <a:t>35 </a:t>
            </a:r>
            <a:r>
              <a:rPr kumimoji="1" lang="zh-TW" altLang="en-US" sz="3600" dirty="0">
                <a:solidFill>
                  <a:srgbClr val="FFC000"/>
                </a:solidFill>
                <a:latin typeface="+mj-lt"/>
                <a:ea typeface="Heiti SC Medium" pitchFamily="2" charset="-128"/>
              </a:rPr>
              <a:t>然 後 他 下 来 ， 在 屋 里 来 往 走 了 一 趟 ， 又 上 去 伏 在 孩 子 身 上 ， 孩 子 打 了 七 个 喷 嚏 ， 就 睁 开 眼 睛 了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35 Then he went downstairs, walked around back and forth inside the house once, went back up to his upper chamber, and stretched himself over the child again. The young man sneezed seven times and then opened his eyes.</a:t>
            </a:r>
          </a:p>
        </p:txBody>
      </p:sp>
    </p:spTree>
    <p:extLst>
      <p:ext uri="{BB962C8B-B14F-4D97-AF65-F5344CB8AC3E}">
        <p14:creationId xmlns:p14="http://schemas.microsoft.com/office/powerpoint/2010/main" val="216080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76BCB328-66EF-C74B-A37B-63947BCE0283}"/>
              </a:ext>
            </a:extLst>
          </p:cNvPr>
          <p:cNvSpPr txBox="1"/>
          <p:nvPr/>
        </p:nvSpPr>
        <p:spPr>
          <a:xfrm>
            <a:off x="6891867" y="566678"/>
            <a:ext cx="4030133"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（第三景）</a:t>
            </a:r>
            <a:endParaRPr kumimoji="1" lang="en-US" altLang="zh-TW" sz="3600" b="1" dirty="0">
              <a:solidFill>
                <a:srgbClr val="FFFF00"/>
              </a:solidFill>
              <a:latin typeface="Heiti SC Medium" pitchFamily="2" charset="-128"/>
              <a:ea typeface="Heiti SC Medium" pitchFamily="2" charset="-128"/>
            </a:endParaRPr>
          </a:p>
          <a:p>
            <a:pPr>
              <a:tabLst>
                <a:tab pos="1330325" algn="l"/>
              </a:tabLst>
            </a:pPr>
            <a:r>
              <a:rPr kumimoji="1" lang="zh-TW" altLang="en-US" sz="3600" b="1" dirty="0">
                <a:solidFill>
                  <a:srgbClr val="FFFF00"/>
                </a:solidFill>
                <a:latin typeface="Heiti SC Medium" pitchFamily="2" charset="-128"/>
                <a:ea typeface="Heiti SC Medium" pitchFamily="2" charset="-128"/>
              </a:rPr>
              <a:t>菜汤中毒，先知解毒。</a:t>
            </a:r>
          </a:p>
          <a:p>
            <a:pPr>
              <a:tabLst>
                <a:tab pos="1330325" algn="l"/>
              </a:tabLst>
            </a:pPr>
            <a:endParaRPr kumimoji="1" lang="zh-TW" altLang="en-US"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(The third scene) There was death in the pot of stew, the prophet made it no harmful.</a:t>
            </a:r>
          </a:p>
          <a:p>
            <a:pPr>
              <a:tabLst>
                <a:tab pos="1330325" algn="l"/>
              </a:tabLst>
            </a:pPr>
            <a:endParaRPr kumimoji="1" lang="en-US" altLang="zh-TW" sz="3600" b="1" dirty="0">
              <a:latin typeface="Heiti SC Medium" pitchFamily="2" charset="-128"/>
              <a:ea typeface="Heiti SC Medium" pitchFamily="2" charset="-128"/>
            </a:endParaRPr>
          </a:p>
        </p:txBody>
      </p:sp>
      <p:pic>
        <p:nvPicPr>
          <p:cNvPr id="4" name="圖片 3">
            <a:extLst>
              <a:ext uri="{FF2B5EF4-FFF2-40B4-BE49-F238E27FC236}">
                <a16:creationId xmlns:a16="http://schemas.microsoft.com/office/drawing/2014/main" id="{F07F0DC7-150E-7A42-807C-A0EE5A731F8E}"/>
              </a:ext>
            </a:extLst>
          </p:cNvPr>
          <p:cNvPicPr>
            <a:picLocks noChangeAspect="1"/>
          </p:cNvPicPr>
          <p:nvPr/>
        </p:nvPicPr>
        <p:blipFill>
          <a:blip r:embed="rId2"/>
          <a:stretch>
            <a:fillRect/>
          </a:stretch>
        </p:blipFill>
        <p:spPr>
          <a:xfrm>
            <a:off x="-1" y="-1"/>
            <a:ext cx="6282267" cy="6829131"/>
          </a:xfrm>
          <a:prstGeom prst="rect">
            <a:avLst/>
          </a:prstGeom>
        </p:spPr>
      </p:pic>
    </p:spTree>
    <p:extLst>
      <p:ext uri="{BB962C8B-B14F-4D97-AF65-F5344CB8AC3E}">
        <p14:creationId xmlns:p14="http://schemas.microsoft.com/office/powerpoint/2010/main" val="396573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8320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4:39</a:t>
            </a:r>
          </a:p>
          <a:p>
            <a:pPr>
              <a:tabLst>
                <a:tab pos="1330325" algn="l"/>
              </a:tabLst>
            </a:pPr>
            <a:r>
              <a:rPr kumimoji="1" lang="en-US" altLang="zh-TW" sz="3600" dirty="0">
                <a:solidFill>
                  <a:srgbClr val="FFC000"/>
                </a:solidFill>
                <a:latin typeface="+mj-lt"/>
                <a:ea typeface="Heiti SC Medium" pitchFamily="2" charset="-128"/>
              </a:rPr>
              <a:t>39 </a:t>
            </a:r>
            <a:r>
              <a:rPr kumimoji="1" lang="zh-TW" altLang="en-US" sz="3600" dirty="0">
                <a:solidFill>
                  <a:srgbClr val="FFC000"/>
                </a:solidFill>
                <a:latin typeface="+mj-lt"/>
                <a:ea typeface="Heiti SC Medium" pitchFamily="2" charset="-128"/>
              </a:rPr>
              <a:t>有 一 个 人 去 到 田 野 掐 菜 ， 遇 见 一 棵 野 瓜 </a:t>
            </a:r>
            <a:r>
              <a:rPr kumimoji="1" lang="en-US" altLang="zh-TW" sz="3600" dirty="0">
                <a:solidFill>
                  <a:srgbClr val="FFC000"/>
                </a:solidFill>
                <a:latin typeface="+mj-lt"/>
                <a:ea typeface="Heiti SC Medium" pitchFamily="2" charset="-128"/>
              </a:rPr>
              <a:t>? </a:t>
            </a:r>
            <a:r>
              <a:rPr kumimoji="1" lang="zh-TW" altLang="en-US" sz="3600" dirty="0">
                <a:solidFill>
                  <a:srgbClr val="FFC000"/>
                </a:solidFill>
                <a:latin typeface="+mj-lt"/>
                <a:ea typeface="Heiti SC Medium" pitchFamily="2" charset="-128"/>
              </a:rPr>
              <a:t>， 就 摘 了 一 兜 野 瓜 回 来 ， 切 了 搁 在 熬 汤 的 锅 中 ， 因 为 他 们 不 知 道 是 甚 麽 东 西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39 Somebody went out into the fields to grab some herbs, found a wild vine, and gathered a lap full of wild gourds, which he came and sliced up into the stew pot, but nobody else knew.</a:t>
            </a:r>
          </a:p>
        </p:txBody>
      </p:sp>
    </p:spTree>
    <p:extLst>
      <p:ext uri="{BB962C8B-B14F-4D97-AF65-F5344CB8AC3E}">
        <p14:creationId xmlns:p14="http://schemas.microsoft.com/office/powerpoint/2010/main" val="3562061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2780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4:40</a:t>
            </a:r>
          </a:p>
          <a:p>
            <a:pPr>
              <a:tabLst>
                <a:tab pos="1330325" algn="l"/>
              </a:tabLst>
            </a:pPr>
            <a:r>
              <a:rPr kumimoji="1" lang="en-US" altLang="zh-TW" sz="3600" dirty="0">
                <a:solidFill>
                  <a:srgbClr val="FFC000"/>
                </a:solidFill>
                <a:latin typeface="+mj-lt"/>
                <a:ea typeface="Heiti SC Medium" pitchFamily="2" charset="-128"/>
              </a:rPr>
              <a:t>40 </a:t>
            </a:r>
            <a:r>
              <a:rPr kumimoji="1" lang="zh-TW" altLang="en-US" sz="3600" dirty="0">
                <a:solidFill>
                  <a:srgbClr val="FFC000"/>
                </a:solidFill>
                <a:latin typeface="+mj-lt"/>
                <a:ea typeface="Heiti SC Medium" pitchFamily="2" charset="-128"/>
              </a:rPr>
              <a:t>倒 出 来 给 众 人 吃 ， 吃 的 时 候 ， 都 喊 叫 说 ： 神 人 哪 ， 锅 中 有 致 死 的 毒 物 ！ 所 以 众 人 不 能 吃 了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40 When they served the men, they began to eat the stew. But they cried out, “That pot of stew is deadly, you man of God!” So they couldn’t eat the stew.</a:t>
            </a:r>
          </a:p>
        </p:txBody>
      </p:sp>
    </p:spTree>
    <p:extLst>
      <p:ext uri="{BB962C8B-B14F-4D97-AF65-F5344CB8AC3E}">
        <p14:creationId xmlns:p14="http://schemas.microsoft.com/office/powerpoint/2010/main" val="387389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62000"/>
                    </a14:imgEffect>
                    <a14:imgEffect>
                      <a14:brightnessContrast contrast="90000"/>
                    </a14:imgEffect>
                  </a14:imgLayer>
                </a14:imgProps>
              </a:ext>
            </a:extLst>
          </a:blip>
          <a:stretch/>
        </a:blipFill>
        <a:effectLst/>
      </p:bgPr>
    </p:bg>
    <p:spTree>
      <p:nvGrpSpPr>
        <p:cNvPr id="1" name=""/>
        <p:cNvGrpSpPr/>
        <p:nvPr/>
      </p:nvGrpSpPr>
      <p:grpSpPr>
        <a:xfrm>
          <a:off x="0" y="0"/>
          <a:ext cx="0" cy="0"/>
          <a:chOff x="0" y="0"/>
          <a:chExt cx="0" cy="0"/>
        </a:xfrm>
      </p:grpSpPr>
      <p:pic>
        <p:nvPicPr>
          <p:cNvPr id="4" name="圖片 3" descr="一張含有 個人 的圖片&#10;&#10;自動產生的描述">
            <a:extLst>
              <a:ext uri="{FF2B5EF4-FFF2-40B4-BE49-F238E27FC236}">
                <a16:creationId xmlns:a16="http://schemas.microsoft.com/office/drawing/2014/main" id="{17F8A06A-06E7-C345-AEAB-4AA330E0B45A}"/>
              </a:ext>
            </a:extLst>
          </p:cNvPr>
          <p:cNvPicPr>
            <a:picLocks noChangeAspect="1"/>
          </p:cNvPicPr>
          <p:nvPr/>
        </p:nvPicPr>
        <p:blipFill rotWithShape="1">
          <a:blip r:embed="rId4"/>
          <a:srcRect t="2234" r="1528" b="7295"/>
          <a:stretch/>
        </p:blipFill>
        <p:spPr>
          <a:xfrm>
            <a:off x="1" y="0"/>
            <a:ext cx="12191999" cy="6858000"/>
          </a:xfrm>
          <a:prstGeom prst="rect">
            <a:avLst/>
          </a:prstGeom>
        </p:spPr>
      </p:pic>
      <p:sp>
        <p:nvSpPr>
          <p:cNvPr id="3" name="文字方塊 2">
            <a:extLst>
              <a:ext uri="{FF2B5EF4-FFF2-40B4-BE49-F238E27FC236}">
                <a16:creationId xmlns:a16="http://schemas.microsoft.com/office/drawing/2014/main" id="{1C672FB6-95DE-E546-8DE9-587E99CEA259}"/>
              </a:ext>
            </a:extLst>
          </p:cNvPr>
          <p:cNvSpPr txBox="1"/>
          <p:nvPr/>
        </p:nvSpPr>
        <p:spPr>
          <a:xfrm>
            <a:off x="3828032" y="5034059"/>
            <a:ext cx="4703289"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200" b="1" dirty="0">
                <a:solidFill>
                  <a:srgbClr val="FFFF00"/>
                </a:solidFill>
                <a:effectLst>
                  <a:glow rad="127000">
                    <a:schemeClr val="bg1"/>
                  </a:glow>
                </a:effectLst>
                <a:latin typeface="Heiti SC Medium" pitchFamily="2" charset="-128"/>
                <a:ea typeface="Heiti SC Medium" pitchFamily="2" charset="-128"/>
              </a:rPr>
              <a:t>以利沙：耶和華是神</a:t>
            </a:r>
            <a:endParaRPr kumimoji="1" lang="en-US" altLang="zh-TW" sz="3200" b="1" dirty="0">
              <a:solidFill>
                <a:srgbClr val="FFFF00"/>
              </a:solidFill>
              <a:effectLst>
                <a:glow rad="127000">
                  <a:schemeClr val="bg1"/>
                </a:glow>
              </a:effectLst>
              <a:latin typeface="Heiti SC Medium" pitchFamily="2" charset="-128"/>
              <a:ea typeface="Heiti SC Medium" pitchFamily="2" charset="-128"/>
            </a:endParaRPr>
          </a:p>
          <a:p>
            <a:pPr algn="ctr">
              <a:tabLst>
                <a:tab pos="1330325" algn="l"/>
              </a:tabLst>
            </a:pPr>
            <a:r>
              <a:rPr kumimoji="1" lang="en-US" altLang="zh-TW" sz="3200" b="1" dirty="0">
                <a:effectLst>
                  <a:glow rad="127000">
                    <a:schemeClr val="bg1"/>
                  </a:glow>
                </a:effectLst>
                <a:latin typeface="Heiti SC Medium" pitchFamily="2" charset="-128"/>
                <a:ea typeface="Heiti SC Medium" pitchFamily="2" charset="-128"/>
              </a:rPr>
              <a:t>Elisha: Jehovah is God</a:t>
            </a:r>
            <a:endParaRPr kumimoji="1" lang="en-US" altLang="zh-TW" sz="3600" b="1" dirty="0">
              <a:effectLst>
                <a:glow rad="127000">
                  <a:schemeClr val="bg1"/>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55391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2780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4:41</a:t>
            </a:r>
          </a:p>
          <a:p>
            <a:pPr>
              <a:tabLst>
                <a:tab pos="1330325" algn="l"/>
              </a:tabLst>
            </a:pPr>
            <a:r>
              <a:rPr kumimoji="1" lang="en-US" altLang="zh-TW" sz="3600" dirty="0">
                <a:solidFill>
                  <a:srgbClr val="FFC000"/>
                </a:solidFill>
                <a:latin typeface="+mj-lt"/>
                <a:ea typeface="Heiti SC Medium" pitchFamily="2" charset="-128"/>
              </a:rPr>
              <a:t>41 </a:t>
            </a:r>
            <a:r>
              <a:rPr kumimoji="1" lang="zh-TW" altLang="en-US" sz="3600" dirty="0">
                <a:solidFill>
                  <a:srgbClr val="FFC000"/>
                </a:solidFill>
                <a:latin typeface="+mj-lt"/>
                <a:ea typeface="Heiti SC Medium" pitchFamily="2" charset="-128"/>
              </a:rPr>
              <a:t>以 利 沙 说 ： 拿 点 面 来 ， 就 把 面 撒 在 锅 中 ， 说 ： 倒 出 来 ， 给 众 人 吃 罢 ！ 锅 中 就 没 有 毒 了 。</a:t>
            </a:r>
          </a:p>
          <a:p>
            <a:pPr>
              <a:tabLst>
                <a:tab pos="1330325" algn="l"/>
              </a:tabLst>
            </a:pPr>
            <a:r>
              <a:rPr kumimoji="1" lang="en-US" altLang="zh-TW" sz="3200" dirty="0">
                <a:latin typeface="+mj-lt"/>
                <a:ea typeface="Yu Gothic UI" panose="020B0500000000000000" pitchFamily="34" charset="-128"/>
              </a:rPr>
              <a:t>41 But he replied, “Bring me some flour.” He tossed it into the pot and said, “Serve the people so they can eat.” Then there was nothing harmful in the pot.</a:t>
            </a:r>
          </a:p>
        </p:txBody>
      </p:sp>
    </p:spTree>
    <p:extLst>
      <p:ext uri="{BB962C8B-B14F-4D97-AF65-F5344CB8AC3E}">
        <p14:creationId xmlns:p14="http://schemas.microsoft.com/office/powerpoint/2010/main" val="2363948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41000"/>
                    </a14:imgEffect>
                  </a14:imgLayer>
                </a14:imgProps>
              </a:ext>
            </a:extLst>
          </a:blip>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9FA3DA0B-43E2-444B-A92E-C24F836C334C}"/>
              </a:ext>
            </a:extLst>
          </p:cNvPr>
          <p:cNvSpPr txBox="1"/>
          <p:nvPr/>
        </p:nvSpPr>
        <p:spPr>
          <a:xfrm>
            <a:off x="7670800" y="694092"/>
            <a:ext cx="3299070"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（第四景）</a:t>
            </a:r>
            <a:endParaRPr kumimoji="1" lang="en-US" altLang="zh-TW" sz="3600" b="1" dirty="0">
              <a:solidFill>
                <a:srgbClr val="FFFF00"/>
              </a:solidFill>
              <a:latin typeface="Heiti SC Medium" pitchFamily="2" charset="-128"/>
              <a:ea typeface="Heiti SC Medium" pitchFamily="2" charset="-128"/>
            </a:endParaRPr>
          </a:p>
          <a:p>
            <a:pPr>
              <a:tabLst>
                <a:tab pos="1330325" algn="l"/>
              </a:tabLst>
            </a:pPr>
            <a:r>
              <a:rPr kumimoji="1" lang="zh-TW" altLang="en-US" sz="3600" b="1" dirty="0">
                <a:solidFill>
                  <a:srgbClr val="FFFF00"/>
                </a:solidFill>
                <a:latin typeface="Heiti SC Medium" pitchFamily="2" charset="-128"/>
                <a:ea typeface="Heiti SC Medium" pitchFamily="2" charset="-128"/>
              </a:rPr>
              <a:t>因为耶和华如此说！</a:t>
            </a:r>
          </a:p>
          <a:p>
            <a:pPr>
              <a:tabLst>
                <a:tab pos="1330325" algn="l"/>
              </a:tabLst>
            </a:pPr>
            <a:endParaRPr kumimoji="1" lang="zh-TW" altLang="en-US"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(The fourth scene) Because the God said so!</a:t>
            </a:r>
          </a:p>
          <a:p>
            <a:pPr>
              <a:tabLst>
                <a:tab pos="1330325" algn="l"/>
              </a:tabLst>
            </a:pPr>
            <a:endParaRPr kumimoji="1" lang="en-US" altLang="zh-TW" sz="3600" b="1" dirty="0">
              <a:latin typeface="Heiti SC Medium" pitchFamily="2" charset="-128"/>
              <a:ea typeface="Heiti SC Medium" pitchFamily="2" charset="-128"/>
            </a:endParaRPr>
          </a:p>
        </p:txBody>
      </p:sp>
      <p:pic>
        <p:nvPicPr>
          <p:cNvPr id="3" name="圖片 2" descr="一張含有 個人 的圖片&#10;&#10;自動產生的描述">
            <a:extLst>
              <a:ext uri="{FF2B5EF4-FFF2-40B4-BE49-F238E27FC236}">
                <a16:creationId xmlns:a16="http://schemas.microsoft.com/office/drawing/2014/main" id="{9C317087-1774-F24B-9876-55ACACAA4B90}"/>
              </a:ext>
            </a:extLst>
          </p:cNvPr>
          <p:cNvPicPr>
            <a:picLocks noChangeAspect="1"/>
          </p:cNvPicPr>
          <p:nvPr/>
        </p:nvPicPr>
        <p:blipFill rotWithShape="1">
          <a:blip r:embed="rId4"/>
          <a:srcRect l="35350" r="1111"/>
          <a:stretch/>
        </p:blipFill>
        <p:spPr>
          <a:xfrm>
            <a:off x="0" y="-33889"/>
            <a:ext cx="7128933" cy="6925777"/>
          </a:xfrm>
          <a:prstGeom prst="rect">
            <a:avLst/>
          </a:prstGeom>
        </p:spPr>
      </p:pic>
    </p:spTree>
    <p:extLst>
      <p:ext uri="{BB962C8B-B14F-4D97-AF65-F5344CB8AC3E}">
        <p14:creationId xmlns:p14="http://schemas.microsoft.com/office/powerpoint/2010/main" val="264935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4:42</a:t>
            </a:r>
          </a:p>
          <a:p>
            <a:pPr>
              <a:tabLst>
                <a:tab pos="1330325" algn="l"/>
              </a:tabLst>
            </a:pPr>
            <a:r>
              <a:rPr kumimoji="1" lang="en-US" altLang="zh-TW" sz="3600" dirty="0">
                <a:solidFill>
                  <a:srgbClr val="FFC000"/>
                </a:solidFill>
                <a:latin typeface="+mj-lt"/>
                <a:ea typeface="Heiti SC Medium" pitchFamily="2" charset="-128"/>
              </a:rPr>
              <a:t>42 </a:t>
            </a:r>
            <a:r>
              <a:rPr kumimoji="1" lang="zh-TW" altLang="en-US" sz="3600" dirty="0">
                <a:solidFill>
                  <a:srgbClr val="FFC000"/>
                </a:solidFill>
                <a:latin typeface="+mj-lt"/>
                <a:ea typeface="Heiti SC Medium" pitchFamily="2" charset="-128"/>
              </a:rPr>
              <a:t>有 一 个 人 从 巴 力 沙 利 沙 来 ， 带 着 初 熟 大 麦 做 的 饼 二 十 个 ， 并 新 穗 子 ， 装 在 口 袋 里 送 给 神 人 。 神 人 说 ： 把 这 些 给 众 人 吃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42 Later on, a man arrived from Baal-</a:t>
            </a:r>
            <a:r>
              <a:rPr kumimoji="1" lang="en-US" altLang="zh-TW" sz="3200" dirty="0" err="1">
                <a:latin typeface="+mj-lt"/>
                <a:ea typeface="Yu Gothic UI" panose="020B0500000000000000" pitchFamily="34" charset="-128"/>
              </a:rPr>
              <a:t>shalishah</a:t>
            </a:r>
            <a:r>
              <a:rPr kumimoji="1" lang="en-US" altLang="zh-TW" sz="3200" dirty="0">
                <a:latin typeface="+mj-lt"/>
                <a:ea typeface="Yu Gothic UI" panose="020B0500000000000000" pitchFamily="34" charset="-128"/>
              </a:rPr>
              <a:t>, bringing the man of God some bread as a first fruit offering. He had 20 loaves of barley and ripe ears of corn in his sack. So Elisha said, “Give them to the people so they can eat.”</a:t>
            </a:r>
          </a:p>
        </p:txBody>
      </p:sp>
    </p:spTree>
    <p:extLst>
      <p:ext uri="{BB962C8B-B14F-4D97-AF65-F5344CB8AC3E}">
        <p14:creationId xmlns:p14="http://schemas.microsoft.com/office/powerpoint/2010/main" val="40834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4:43</a:t>
            </a:r>
          </a:p>
          <a:p>
            <a:pPr>
              <a:tabLst>
                <a:tab pos="1330325" algn="l"/>
              </a:tabLst>
            </a:pPr>
            <a:r>
              <a:rPr kumimoji="1" lang="en-US" altLang="zh-TW" sz="3600" dirty="0">
                <a:solidFill>
                  <a:srgbClr val="FFC000"/>
                </a:solidFill>
                <a:latin typeface="+mj-lt"/>
                <a:ea typeface="Heiti SC Medium" pitchFamily="2" charset="-128"/>
              </a:rPr>
              <a:t>43 </a:t>
            </a:r>
            <a:r>
              <a:rPr kumimoji="1" lang="zh-TW" altLang="en-US" sz="3600" dirty="0">
                <a:solidFill>
                  <a:srgbClr val="FFC000"/>
                </a:solidFill>
                <a:latin typeface="+mj-lt"/>
                <a:ea typeface="Heiti SC Medium" pitchFamily="2" charset="-128"/>
              </a:rPr>
              <a:t>仆 人 说 ： 这 一 点 岂 可 摆 给 一 百 人 吃 呢 ？ 以 利 沙 说 ： 你 只 管 给 众 人 吃 罢 ！ 因 为 耶 和 华 如 此 说 ， 众 人 必 吃 了 ， 还 剩 下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43 Elisha’s attendant asked, “What? Will this serve 100 men?”</a:t>
            </a:r>
          </a:p>
          <a:p>
            <a:pPr>
              <a:tabLst>
                <a:tab pos="1330325" algn="l"/>
              </a:tabLst>
            </a:pPr>
            <a:r>
              <a:rPr kumimoji="1" lang="en-US" altLang="zh-TW" sz="3200" dirty="0">
                <a:latin typeface="+mj-lt"/>
                <a:ea typeface="Yu Gothic UI" panose="020B0500000000000000" pitchFamily="34" charset="-128"/>
              </a:rPr>
              <a:t>But he replied, “Distribute it to the people so they can eat, because this is what the Lord says: ‘They will eat and have a surplus!’”</a:t>
            </a:r>
          </a:p>
        </p:txBody>
      </p:sp>
    </p:spTree>
    <p:extLst>
      <p:ext uri="{BB962C8B-B14F-4D97-AF65-F5344CB8AC3E}">
        <p14:creationId xmlns:p14="http://schemas.microsoft.com/office/powerpoint/2010/main" val="1792986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27392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4:44</a:t>
            </a:r>
          </a:p>
          <a:p>
            <a:pPr>
              <a:tabLst>
                <a:tab pos="1330325" algn="l"/>
              </a:tabLst>
            </a:pPr>
            <a:r>
              <a:rPr kumimoji="1" lang="en-US" altLang="zh-TW" sz="3600" dirty="0">
                <a:solidFill>
                  <a:srgbClr val="FFC000"/>
                </a:solidFill>
                <a:latin typeface="+mj-lt"/>
                <a:ea typeface="Heiti SC Medium" pitchFamily="2" charset="-128"/>
              </a:rPr>
              <a:t>44 </a:t>
            </a:r>
            <a:r>
              <a:rPr kumimoji="1" lang="zh-TW" altLang="en-US" sz="3600" dirty="0">
                <a:solidFill>
                  <a:srgbClr val="FFC000"/>
                </a:solidFill>
                <a:latin typeface="+mj-lt"/>
                <a:ea typeface="Heiti SC Medium" pitchFamily="2" charset="-128"/>
              </a:rPr>
              <a:t>仆 人 就 摆 在 众 人 面 前 ， 他 们 吃 了 ， 果 然 还 剩 下 ， 正 如 耶 和 华 所 说 的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 44 So he served them, and they ate and had some left over, just as the Lord had indicated.</a:t>
            </a:r>
          </a:p>
        </p:txBody>
      </p:sp>
    </p:spTree>
    <p:extLst>
      <p:ext uri="{BB962C8B-B14F-4D97-AF65-F5344CB8AC3E}">
        <p14:creationId xmlns:p14="http://schemas.microsoft.com/office/powerpoint/2010/main" val="364659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4F7AF44-5ECB-2B49-A5D8-C5F2B2E8909A}"/>
              </a:ext>
            </a:extLst>
          </p:cNvPr>
          <p:cNvSpPr txBox="1"/>
          <p:nvPr/>
        </p:nvSpPr>
        <p:spPr>
          <a:xfrm>
            <a:off x="6519334" y="597676"/>
            <a:ext cx="4402666"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（第五景）</a:t>
            </a:r>
            <a:endParaRPr kumimoji="1" lang="en-US" altLang="zh-TW" sz="3600" b="1" dirty="0">
              <a:solidFill>
                <a:srgbClr val="FFFF00"/>
              </a:solidFill>
              <a:latin typeface="Heiti SC Medium" pitchFamily="2" charset="-128"/>
              <a:ea typeface="Heiti SC Medium" pitchFamily="2" charset="-128"/>
            </a:endParaRPr>
          </a:p>
          <a:p>
            <a:pPr>
              <a:tabLst>
                <a:tab pos="1330325" algn="l"/>
              </a:tabLst>
            </a:pPr>
            <a:r>
              <a:rPr kumimoji="1" lang="zh-TW" altLang="en-US" sz="3600" b="1" dirty="0">
                <a:solidFill>
                  <a:srgbClr val="FFFF00"/>
                </a:solidFill>
                <a:latin typeface="Heiti SC Medium" pitchFamily="2" charset="-128"/>
                <a:ea typeface="Heiti SC Medium" pitchFamily="2" charset="-128"/>
              </a:rPr>
              <a:t>乃缦痲瘋病，聽從先知的話得醫治。</a:t>
            </a:r>
          </a:p>
          <a:p>
            <a:pPr>
              <a:tabLst>
                <a:tab pos="1330325" algn="l"/>
              </a:tabLst>
            </a:pPr>
            <a:endParaRPr kumimoji="1" lang="zh-TW" altLang="en-US"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(The fifth scene) Naaman healed of leprosy, he listened to the prophet's words and got healed.</a:t>
            </a:r>
          </a:p>
        </p:txBody>
      </p:sp>
      <p:pic>
        <p:nvPicPr>
          <p:cNvPr id="5" name="圖片 4" descr="一張含有 個人, 人, 人群 的圖片&#10;&#10;自動產生的描述">
            <a:extLst>
              <a:ext uri="{FF2B5EF4-FFF2-40B4-BE49-F238E27FC236}">
                <a16:creationId xmlns:a16="http://schemas.microsoft.com/office/drawing/2014/main" id="{77AE2C6E-4BD0-E44D-92F1-C75203B297E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Effect>
                      <a14:brightnessContrast bright="12000" contrast="29000"/>
                    </a14:imgEffect>
                  </a14:imgLayer>
                </a14:imgProps>
              </a:ext>
            </a:extLst>
          </a:blip>
          <a:srcRect r="14804"/>
          <a:stretch/>
        </p:blipFill>
        <p:spPr>
          <a:xfrm>
            <a:off x="1" y="0"/>
            <a:ext cx="6096000" cy="6858000"/>
          </a:xfrm>
          <a:prstGeom prst="rect">
            <a:avLst/>
          </a:prstGeom>
        </p:spPr>
      </p:pic>
    </p:spTree>
    <p:extLst>
      <p:ext uri="{BB962C8B-B14F-4D97-AF65-F5344CB8AC3E}">
        <p14:creationId xmlns:p14="http://schemas.microsoft.com/office/powerpoint/2010/main" val="1460281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26297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a:t>
            </a:r>
          </a:p>
          <a:p>
            <a:pPr>
              <a:tabLst>
                <a:tab pos="1330325" algn="l"/>
              </a:tabLst>
            </a:pPr>
            <a:r>
              <a:rPr kumimoji="1" lang="en-US" altLang="zh-TW" sz="3600" dirty="0">
                <a:solidFill>
                  <a:srgbClr val="FFC000"/>
                </a:solidFill>
                <a:latin typeface="+mj-lt"/>
                <a:ea typeface="Heiti SC Medium" pitchFamily="2" charset="-128"/>
              </a:rPr>
              <a:t>1 </a:t>
            </a:r>
            <a:r>
              <a:rPr kumimoji="1" lang="zh-TW" altLang="en-US" sz="3600" dirty="0">
                <a:solidFill>
                  <a:srgbClr val="FFC000"/>
                </a:solidFill>
                <a:latin typeface="+mj-lt"/>
                <a:ea typeface="Heiti SC Medium" pitchFamily="2" charset="-128"/>
              </a:rPr>
              <a:t>亚 兰 王 的 元 帅 乃 缦 在 他 主 人 面 前 为 尊 为 大 ， 因 耶 和 华 曾 藉 他 使 亚 兰 人 得 胜 ； 他 又 是 大 能 的 勇 士 ， 只 是 长 了 大 </a:t>
            </a:r>
            <a:r>
              <a:rPr kumimoji="1" lang="en-US" altLang="zh-TW" sz="3600" dirty="0">
                <a:solidFill>
                  <a:srgbClr val="FFC000"/>
                </a:solidFill>
                <a:latin typeface="+mj-lt"/>
                <a:ea typeface="Heiti SC Medium" pitchFamily="2" charset="-128"/>
              </a:rPr>
              <a:t>? </a:t>
            </a:r>
            <a:r>
              <a:rPr kumimoji="1" lang="zh-TW" altLang="en-US" sz="3600" dirty="0">
                <a:solidFill>
                  <a:srgbClr val="FFC000"/>
                </a:solidFill>
                <a:latin typeface="+mj-lt"/>
                <a:ea typeface="Heiti SC Medium" pitchFamily="2" charset="-128"/>
              </a:rPr>
              <a:t>疯 。</a:t>
            </a:r>
            <a:r>
              <a:rPr kumimoji="1" lang="en-US" altLang="zh-TW" sz="3200" dirty="0">
                <a:latin typeface="+mj-lt"/>
                <a:ea typeface="Yu Gothic UI" panose="020B0500000000000000" pitchFamily="34" charset="-128"/>
              </a:rPr>
              <a:t> 1 Naaman, the commander of the army of the king of Aram, was a great man in the opinion of his master. He was highly favored, because by him the Lord had given victory to Aram. Though he was a mighty and valiant man, he was suffering from leprosy.</a:t>
            </a:r>
          </a:p>
        </p:txBody>
      </p:sp>
    </p:spTree>
    <p:extLst>
      <p:ext uri="{BB962C8B-B14F-4D97-AF65-F5344CB8AC3E}">
        <p14:creationId xmlns:p14="http://schemas.microsoft.com/office/powerpoint/2010/main" val="96494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5:12</a:t>
            </a:r>
          </a:p>
          <a:p>
            <a:pPr>
              <a:tabLst>
                <a:tab pos="1330325" algn="l"/>
              </a:tabLst>
            </a:pPr>
            <a:r>
              <a:rPr kumimoji="1" lang="en-US" altLang="zh-TW" sz="3600" dirty="0">
                <a:solidFill>
                  <a:srgbClr val="FFC000"/>
                </a:solidFill>
                <a:latin typeface="+mj-lt"/>
                <a:ea typeface="Heiti SC Medium" pitchFamily="2" charset="-128"/>
              </a:rPr>
              <a:t>12 </a:t>
            </a:r>
            <a:r>
              <a:rPr kumimoji="1" lang="zh-TW" altLang="en-US" sz="3600" dirty="0">
                <a:solidFill>
                  <a:srgbClr val="FFC000"/>
                </a:solidFill>
                <a:latin typeface="+mj-lt"/>
                <a:ea typeface="Heiti SC Medium" pitchFamily="2" charset="-128"/>
              </a:rPr>
              <a:t>大 马 色 的 河 亚 罢 拿 和 法 珥 法 岂 不 比 以 色 列 的 一 切 水 更 好 麽 ？ 我 在 那 里 沐 浴 不 得 洁 净 麽 ？ 於 是 气 忿 忿 地 转 身 去 了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12 Aren’t the Abana and </a:t>
            </a:r>
            <a:r>
              <a:rPr kumimoji="1" lang="en-US" altLang="zh-TW" sz="3200" dirty="0" err="1">
                <a:latin typeface="+mj-lt"/>
                <a:ea typeface="Yu Gothic UI" panose="020B0500000000000000" pitchFamily="34" charset="-128"/>
              </a:rPr>
              <a:t>Pharpar</a:t>
            </a:r>
            <a:r>
              <a:rPr kumimoji="1" lang="en-US" altLang="zh-TW" sz="3200" dirty="0">
                <a:latin typeface="+mj-lt"/>
                <a:ea typeface="Yu Gothic UI" panose="020B0500000000000000" pitchFamily="34" charset="-128"/>
              </a:rPr>
              <a:t> rivers in Damascus better than all of the water in Israel? Couldn’t I just bathe in them and become clean?” So he turned away and left, filled with anger.</a:t>
            </a:r>
          </a:p>
        </p:txBody>
      </p:sp>
    </p:spTree>
    <p:extLst>
      <p:ext uri="{BB962C8B-B14F-4D97-AF65-F5344CB8AC3E}">
        <p14:creationId xmlns:p14="http://schemas.microsoft.com/office/powerpoint/2010/main" val="2537603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5:13</a:t>
            </a:r>
          </a:p>
          <a:p>
            <a:pPr>
              <a:tabLst>
                <a:tab pos="1330325" algn="l"/>
              </a:tabLst>
            </a:pPr>
            <a:r>
              <a:rPr kumimoji="1" lang="en-US" altLang="zh-TW" sz="3600" dirty="0">
                <a:solidFill>
                  <a:srgbClr val="FFC000"/>
                </a:solidFill>
                <a:latin typeface="+mj-lt"/>
                <a:ea typeface="Heiti SC Medium" pitchFamily="2" charset="-128"/>
              </a:rPr>
              <a:t>13 </a:t>
            </a:r>
            <a:r>
              <a:rPr kumimoji="1" lang="zh-TW" altLang="en-US" sz="3600" dirty="0">
                <a:solidFill>
                  <a:srgbClr val="FFC000"/>
                </a:solidFill>
                <a:latin typeface="+mj-lt"/>
                <a:ea typeface="Heiti SC Medium" pitchFamily="2" charset="-128"/>
              </a:rPr>
              <a:t>他 的 仆 人 进 前 来 ， 对 他 说 ： 我 父 啊 ， 先 知 若 吩 咐 你 做 一 件 大 事 ， 你 岂 不 做 麽 ？ 何 况 说 你 去 沐 浴 而 得 洁 净 呢 ？</a:t>
            </a:r>
          </a:p>
          <a:p>
            <a:pPr>
              <a:tabLst>
                <a:tab pos="1330325" algn="l"/>
              </a:tabLst>
            </a:pPr>
            <a:r>
              <a:rPr kumimoji="1" lang="en-US" altLang="zh-TW" sz="3200" dirty="0">
                <a:latin typeface="+mj-lt"/>
                <a:ea typeface="Yu Gothic UI" panose="020B0500000000000000" pitchFamily="34" charset="-128"/>
              </a:rPr>
              <a:t>13 But then his servants approached him and spoke with him. They said, “My father, had the prophet only asked of you something great, you would have done it, wouldn’t you? Yet he told you, ‘Bathe, and be clean…!’” </a:t>
            </a:r>
          </a:p>
        </p:txBody>
      </p:sp>
    </p:spTree>
    <p:extLst>
      <p:ext uri="{BB962C8B-B14F-4D97-AF65-F5344CB8AC3E}">
        <p14:creationId xmlns:p14="http://schemas.microsoft.com/office/powerpoint/2010/main" val="77365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2780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5:14</a:t>
            </a:r>
          </a:p>
          <a:p>
            <a:pPr>
              <a:tabLst>
                <a:tab pos="1330325" algn="l"/>
              </a:tabLst>
            </a:pPr>
            <a:r>
              <a:rPr kumimoji="1" lang="en-US" altLang="zh-TW" sz="3600" dirty="0">
                <a:solidFill>
                  <a:srgbClr val="FFC000"/>
                </a:solidFill>
                <a:latin typeface="+mj-lt"/>
                <a:ea typeface="Heiti SC Medium" pitchFamily="2" charset="-128"/>
              </a:rPr>
              <a:t>14 </a:t>
            </a:r>
            <a:r>
              <a:rPr kumimoji="1" lang="zh-TW" altLang="en-US" sz="3600" dirty="0">
                <a:solidFill>
                  <a:srgbClr val="FFC000"/>
                </a:solidFill>
                <a:latin typeface="+mj-lt"/>
                <a:ea typeface="Heiti SC Medium" pitchFamily="2" charset="-128"/>
              </a:rPr>
              <a:t>於 是 乃 缦 下 去 ， 照 着 神 人 的 话 ， 在 约 但 河 里 沐 浴 七 回 ； 他 的 肉 复 原 ， 好 像 小 孩 子 的 肉 ， 他 就 洁 净 了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14 So he went down and plunged himself into the Jordan River[n] seven times, just as the man of God had said, and his flesh rejuvenated like the flesh of a newborn child. And he was clean.</a:t>
            </a:r>
          </a:p>
        </p:txBody>
      </p:sp>
    </p:spTree>
    <p:extLst>
      <p:ext uri="{BB962C8B-B14F-4D97-AF65-F5344CB8AC3E}">
        <p14:creationId xmlns:p14="http://schemas.microsoft.com/office/powerpoint/2010/main" val="255130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個人, 室外 的圖片&#10;&#10;自動產生的描述">
            <a:extLst>
              <a:ext uri="{FF2B5EF4-FFF2-40B4-BE49-F238E27FC236}">
                <a16:creationId xmlns:a16="http://schemas.microsoft.com/office/drawing/2014/main" id="{6080AC5C-DAE7-4D4D-B379-73D15DA6E596}"/>
              </a:ext>
            </a:extLst>
          </p:cNvPr>
          <p:cNvPicPr>
            <a:picLocks noChangeAspect="1"/>
          </p:cNvPicPr>
          <p:nvPr/>
        </p:nvPicPr>
        <p:blipFill rotWithShape="1">
          <a:blip r:embed="rId2"/>
          <a:srcRect t="8472" b="9866"/>
          <a:stretch/>
        </p:blipFill>
        <p:spPr>
          <a:xfrm>
            <a:off x="0" y="2638"/>
            <a:ext cx="12192000" cy="6855361"/>
          </a:xfrm>
          <a:prstGeom prst="rect">
            <a:avLst/>
          </a:prstGeom>
        </p:spPr>
      </p:pic>
      <p:sp>
        <p:nvSpPr>
          <p:cNvPr id="4" name="文字方塊 3">
            <a:extLst>
              <a:ext uri="{FF2B5EF4-FFF2-40B4-BE49-F238E27FC236}">
                <a16:creationId xmlns:a16="http://schemas.microsoft.com/office/drawing/2014/main" id="{0A2EECEF-D586-B146-8E27-85DF973BB6A0}"/>
              </a:ext>
            </a:extLst>
          </p:cNvPr>
          <p:cNvSpPr txBox="1"/>
          <p:nvPr/>
        </p:nvSpPr>
        <p:spPr>
          <a:xfrm>
            <a:off x="3135085" y="4832266"/>
            <a:ext cx="6460545"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FF00"/>
                </a:solidFill>
                <a:effectLst>
                  <a:glow rad="127000">
                    <a:schemeClr val="bg1"/>
                  </a:glow>
                </a:effectLst>
                <a:latin typeface="Heiti SC Medium" pitchFamily="2" charset="-128"/>
                <a:ea typeface="Heiti SC Medium" pitchFamily="2" charset="-128"/>
              </a:rPr>
              <a:t>以利沙是以利亚的学生</a:t>
            </a:r>
          </a:p>
          <a:p>
            <a:pPr algn="ctr">
              <a:tabLst>
                <a:tab pos="1330325" algn="l"/>
              </a:tabLst>
            </a:pPr>
            <a:r>
              <a:rPr kumimoji="1" lang="en-US" altLang="zh-TW" sz="3600" b="1" dirty="0">
                <a:effectLst>
                  <a:glow rad="127000">
                    <a:schemeClr val="bg1"/>
                  </a:glow>
                </a:effectLst>
                <a:latin typeface="Heiti SC Medium" pitchFamily="2" charset="-128"/>
                <a:ea typeface="Heiti SC Medium" pitchFamily="2" charset="-128"/>
              </a:rPr>
              <a:t>Elisha is a student of Elijah</a:t>
            </a:r>
          </a:p>
        </p:txBody>
      </p:sp>
    </p:spTree>
    <p:extLst>
      <p:ext uri="{BB962C8B-B14F-4D97-AF65-F5344CB8AC3E}">
        <p14:creationId xmlns:p14="http://schemas.microsoft.com/office/powerpoint/2010/main" val="174525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brightnessContrast contrast="21000"/>
                    </a14:imgEffect>
                  </a14:imgLayer>
                </a14:imgProps>
              </a:ext>
            </a:extLst>
          </a:blip>
          <a:stretch/>
        </a:blip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4F7AF44-5ECB-2B49-A5D8-C5F2B2E8909A}"/>
              </a:ext>
            </a:extLst>
          </p:cNvPr>
          <p:cNvSpPr txBox="1"/>
          <p:nvPr/>
        </p:nvSpPr>
        <p:spPr>
          <a:xfrm>
            <a:off x="5537200" y="274290"/>
            <a:ext cx="5977466" cy="5816977"/>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两个小人物</a:t>
            </a:r>
          </a:p>
          <a:p>
            <a:pPr>
              <a:tabLst>
                <a:tab pos="1330325" algn="l"/>
              </a:tabLst>
            </a:pPr>
            <a:r>
              <a:rPr kumimoji="1" lang="en-US" altLang="zh-TW" sz="3200" b="1" dirty="0">
                <a:latin typeface="Heiti SC Medium" pitchFamily="2" charset="-128"/>
                <a:ea typeface="Heiti SC Medium" pitchFamily="2" charset="-128"/>
              </a:rPr>
              <a:t>Two little characters</a:t>
            </a:r>
          </a:p>
          <a:p>
            <a:pPr>
              <a:tabLst>
                <a:tab pos="1330325" algn="l"/>
              </a:tabLst>
            </a:pPr>
            <a:endParaRPr kumimoji="1" lang="en-US" altLang="zh-TW" sz="3600" b="1" dirty="0">
              <a:latin typeface="Heiti SC Medium" pitchFamily="2" charset="-128"/>
              <a:ea typeface="Heiti SC Medium" pitchFamily="2" charset="-128"/>
            </a:endParaRPr>
          </a:p>
          <a:p>
            <a:pPr>
              <a:tabLst>
                <a:tab pos="1330325" algn="l"/>
              </a:tabLst>
            </a:pPr>
            <a:r>
              <a:rPr kumimoji="1" lang="en-US" altLang="zh-TW" sz="3600" b="1" dirty="0">
                <a:solidFill>
                  <a:srgbClr val="FFFF00"/>
                </a:solidFill>
                <a:latin typeface="Heiti SC Medium" pitchFamily="2" charset="-128"/>
                <a:ea typeface="Heiti SC Medium" pitchFamily="2" charset="-128"/>
              </a:rPr>
              <a:t>1.</a:t>
            </a:r>
            <a:r>
              <a:rPr kumimoji="1" lang="zh-TW" altLang="en-US" sz="3600" b="1" dirty="0">
                <a:solidFill>
                  <a:srgbClr val="FFFF00"/>
                </a:solidFill>
                <a:latin typeface="Heiti SC Medium" pitchFamily="2" charset="-128"/>
                <a:ea typeface="Heiti SC Medium" pitchFamily="2" charset="-128"/>
              </a:rPr>
              <a:t>乃缦家中的小妇女（以色列人）</a:t>
            </a:r>
          </a:p>
          <a:p>
            <a:pPr>
              <a:tabLst>
                <a:tab pos="1330325" algn="l"/>
              </a:tabLst>
            </a:pPr>
            <a:r>
              <a:rPr kumimoji="1" lang="en-US" altLang="zh-TW" sz="3200" b="1" dirty="0">
                <a:latin typeface="Heiti SC Medium" pitchFamily="2" charset="-128"/>
                <a:ea typeface="Heiti SC Medium" pitchFamily="2" charset="-128"/>
              </a:rPr>
              <a:t>The little woman in Naaman's home   (Israelite)</a:t>
            </a:r>
          </a:p>
          <a:p>
            <a:pPr>
              <a:tabLst>
                <a:tab pos="1330325" algn="l"/>
              </a:tabLst>
            </a:pPr>
            <a:r>
              <a:rPr kumimoji="1" lang="en-US" altLang="zh-TW" sz="3600" b="1" dirty="0">
                <a:solidFill>
                  <a:srgbClr val="FFFF00"/>
                </a:solidFill>
                <a:latin typeface="Heiti SC Medium" pitchFamily="2" charset="-128"/>
                <a:ea typeface="Heiti SC Medium" pitchFamily="2" charset="-128"/>
              </a:rPr>
              <a:t>2.</a:t>
            </a:r>
            <a:r>
              <a:rPr kumimoji="1" lang="zh-TW" altLang="en-US" sz="3600" b="1" dirty="0">
                <a:solidFill>
                  <a:srgbClr val="FFFF00"/>
                </a:solidFill>
                <a:latin typeface="Heiti SC Medium" pitchFamily="2" charset="-128"/>
                <a:ea typeface="Heiti SC Medium" pitchFamily="2" charset="-128"/>
              </a:rPr>
              <a:t>乃缦身边的仆人</a:t>
            </a:r>
            <a:r>
              <a:rPr kumimoji="1" lang="en-US" altLang="zh-TW" sz="3600" b="1" dirty="0">
                <a:solidFill>
                  <a:srgbClr val="FFFF00"/>
                </a:solidFill>
                <a:latin typeface="Heiti SC Medium" pitchFamily="2" charset="-128"/>
                <a:ea typeface="Heiti SC Medium" pitchFamily="2" charset="-128"/>
              </a:rPr>
              <a:t>"</a:t>
            </a:r>
            <a:r>
              <a:rPr kumimoji="1" lang="zh-TW" altLang="en-US" sz="3600" b="1" dirty="0">
                <a:solidFill>
                  <a:srgbClr val="FFFF00"/>
                </a:solidFill>
                <a:latin typeface="Heiti SC Medium" pitchFamily="2" charset="-128"/>
                <a:ea typeface="Heiti SC Medium" pitchFamily="2" charset="-128"/>
              </a:rPr>
              <a:t>见机行事</a:t>
            </a:r>
            <a:r>
              <a:rPr kumimoji="1" lang="en-US" altLang="zh-TW" sz="3600" b="1" dirty="0">
                <a:solidFill>
                  <a:srgbClr val="FFFF00"/>
                </a:solidFill>
                <a:latin typeface="Heiti SC Medium" pitchFamily="2" charset="-128"/>
                <a:ea typeface="Heiti SC Medium" pitchFamily="2" charset="-128"/>
              </a:rPr>
              <a:t>"</a:t>
            </a:r>
          </a:p>
          <a:p>
            <a:pPr>
              <a:tabLst>
                <a:tab pos="1330325" algn="l"/>
              </a:tabLst>
            </a:pPr>
            <a:r>
              <a:rPr kumimoji="1" lang="en-US" altLang="zh-TW" sz="3200" b="1" dirty="0">
                <a:latin typeface="Heiti SC Medium" pitchFamily="2" charset="-128"/>
                <a:ea typeface="Heiti SC Medium" pitchFamily="2" charset="-128"/>
              </a:rPr>
              <a:t>The people around Naaman know what to do depending on the situation.</a:t>
            </a:r>
          </a:p>
        </p:txBody>
      </p:sp>
      <p:pic>
        <p:nvPicPr>
          <p:cNvPr id="3" name="圖片 2" descr="一張含有 文字, 彩色, 布, 騎乘 的圖片&#10;&#10;自動產生的描述">
            <a:extLst>
              <a:ext uri="{FF2B5EF4-FFF2-40B4-BE49-F238E27FC236}">
                <a16:creationId xmlns:a16="http://schemas.microsoft.com/office/drawing/2014/main" id="{5C0C78DE-5BF0-624B-B966-21DFD47F111C}"/>
              </a:ext>
            </a:extLst>
          </p:cNvPr>
          <p:cNvPicPr>
            <a:picLocks noChangeAspect="1"/>
          </p:cNvPicPr>
          <p:nvPr/>
        </p:nvPicPr>
        <p:blipFill rotWithShape="1">
          <a:blip r:embed="rId4"/>
          <a:srcRect l="11142" r="22828"/>
          <a:stretch/>
        </p:blipFill>
        <p:spPr>
          <a:xfrm>
            <a:off x="0" y="0"/>
            <a:ext cx="5181599" cy="6858000"/>
          </a:xfrm>
          <a:prstGeom prst="rect">
            <a:avLst/>
          </a:prstGeom>
        </p:spPr>
      </p:pic>
    </p:spTree>
    <p:extLst>
      <p:ext uri="{BB962C8B-B14F-4D97-AF65-F5344CB8AC3E}">
        <p14:creationId xmlns:p14="http://schemas.microsoft.com/office/powerpoint/2010/main" val="191324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brightnessContrast bright="-1000"/>
                    </a14:imgEffect>
                  </a14:imgLayer>
                </a14:imgProps>
              </a:ext>
            </a:extLst>
          </a:blip>
          <a:stretch/>
        </a:blipFill>
        <a:effectLst/>
      </p:bgPr>
    </p:bg>
    <p:spTree>
      <p:nvGrpSpPr>
        <p:cNvPr id="1" name=""/>
        <p:cNvGrpSpPr/>
        <p:nvPr/>
      </p:nvGrpSpPr>
      <p:grpSpPr>
        <a:xfrm>
          <a:off x="0" y="0"/>
          <a:ext cx="0" cy="0"/>
          <a:chOff x="0" y="0"/>
          <a:chExt cx="0" cy="0"/>
        </a:xfrm>
      </p:grpSpPr>
      <p:pic>
        <p:nvPicPr>
          <p:cNvPr id="7" name="圖片 6" descr="一張含有 草, 植物, 玉米, 蔬菜 的圖片&#10;&#10;自動產生的描述">
            <a:extLst>
              <a:ext uri="{FF2B5EF4-FFF2-40B4-BE49-F238E27FC236}">
                <a16:creationId xmlns:a16="http://schemas.microsoft.com/office/drawing/2014/main" id="{6132EF7C-E112-C246-B640-36583A21FE1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8000"/>
                    </a14:imgEffect>
                  </a14:imgLayer>
                </a14:imgProps>
              </a:ext>
            </a:extLst>
          </a:blip>
          <a:srcRect l="-144" r="-299"/>
          <a:stretch/>
        </p:blipFill>
        <p:spPr>
          <a:xfrm>
            <a:off x="0" y="0"/>
            <a:ext cx="12192000" cy="6858000"/>
          </a:xfrm>
          <a:prstGeom prst="rect">
            <a:avLst/>
          </a:prstGeom>
        </p:spPr>
      </p:pic>
      <p:sp>
        <p:nvSpPr>
          <p:cNvPr id="4" name="文字方塊 3">
            <a:extLst>
              <a:ext uri="{FF2B5EF4-FFF2-40B4-BE49-F238E27FC236}">
                <a16:creationId xmlns:a16="http://schemas.microsoft.com/office/drawing/2014/main" id="{24F7AF44-5ECB-2B49-A5D8-C5F2B2E8909A}"/>
              </a:ext>
            </a:extLst>
          </p:cNvPr>
          <p:cNvSpPr txBox="1"/>
          <p:nvPr/>
        </p:nvSpPr>
        <p:spPr>
          <a:xfrm>
            <a:off x="1790534" y="335845"/>
            <a:ext cx="8610931" cy="6186309"/>
          </a:xfrm>
          <a:prstGeom prst="rect">
            <a:avLst/>
          </a:prstGeom>
          <a:noFill/>
          <a:effectLst/>
        </p:spPr>
        <p:txBody>
          <a:bodyPr wrap="square" rtlCol="0">
            <a:spAutoFit/>
          </a:bodyPr>
          <a:lstStyle/>
          <a:p>
            <a:pPr algn="ctr">
              <a:tabLst>
                <a:tab pos="1330325" algn="l"/>
              </a:tabLst>
            </a:pPr>
            <a:r>
              <a:rPr lang="zh-TW" altLang="en-US" sz="3600" dirty="0">
                <a:solidFill>
                  <a:srgbClr val="FFFF00"/>
                </a:solidFill>
                <a:effectLst>
                  <a:glow rad="127000">
                    <a:schemeClr val="bg1"/>
                  </a:glow>
                </a:effectLst>
                <a:latin typeface="Heiti SC Medium" pitchFamily="2" charset="-128"/>
                <a:ea typeface="Heiti SC Medium" pitchFamily="2" charset="-128"/>
              </a:rPr>
              <a:t>传福音两阶段</a:t>
            </a:r>
          </a:p>
          <a:p>
            <a:pPr algn="ctr">
              <a:tabLst>
                <a:tab pos="1330325" algn="l"/>
              </a:tabLst>
            </a:pPr>
            <a:r>
              <a:rPr lang="en-US" altLang="zh-TW" sz="3600" dirty="0">
                <a:effectLst>
                  <a:glow rad="127000">
                    <a:schemeClr val="bg1"/>
                  </a:glow>
                </a:effectLst>
                <a:latin typeface="Heiti SC Medium" pitchFamily="2" charset="-128"/>
                <a:ea typeface="Heiti SC Medium" pitchFamily="2" charset="-128"/>
              </a:rPr>
              <a:t>Two stages of spreading out the gospel.</a:t>
            </a:r>
          </a:p>
          <a:p>
            <a:pPr algn="ctr">
              <a:tabLst>
                <a:tab pos="1330325" algn="l"/>
              </a:tabLst>
            </a:pPr>
            <a:endParaRPr lang="en-US" altLang="zh-TW" sz="3600" dirty="0">
              <a:effectLst>
                <a:glow rad="127000">
                  <a:schemeClr val="bg1"/>
                </a:glow>
              </a:effectLst>
              <a:latin typeface="Heiti SC Medium" pitchFamily="2" charset="-128"/>
              <a:ea typeface="Heiti SC Medium" pitchFamily="2" charset="-128"/>
            </a:endParaRPr>
          </a:p>
          <a:p>
            <a:pPr algn="ctr">
              <a:tabLst>
                <a:tab pos="1330325" algn="l"/>
              </a:tabLst>
            </a:pPr>
            <a:r>
              <a:rPr lang="en-US" altLang="zh-TW" sz="3600" dirty="0">
                <a:solidFill>
                  <a:srgbClr val="FFFF00"/>
                </a:solidFill>
                <a:effectLst>
                  <a:glow rad="127000">
                    <a:schemeClr val="bg1"/>
                  </a:glow>
                </a:effectLst>
                <a:latin typeface="Heiti SC Medium" pitchFamily="2" charset="-128"/>
                <a:ea typeface="Heiti SC Medium" pitchFamily="2" charset="-128"/>
              </a:rPr>
              <a:t>1. </a:t>
            </a:r>
            <a:r>
              <a:rPr lang="zh-TW" altLang="en-US" sz="3600" dirty="0">
                <a:solidFill>
                  <a:srgbClr val="FFFF00"/>
                </a:solidFill>
                <a:effectLst>
                  <a:glow rad="127000">
                    <a:schemeClr val="bg1"/>
                  </a:glow>
                </a:effectLst>
                <a:latin typeface="Heiti SC Medium" pitchFamily="2" charset="-128"/>
                <a:ea typeface="Heiti SC Medium" pitchFamily="2" charset="-128"/>
              </a:rPr>
              <a:t>先松土，预备人心！</a:t>
            </a:r>
          </a:p>
          <a:p>
            <a:pPr algn="ctr">
              <a:tabLst>
                <a:tab pos="1330325" algn="l"/>
              </a:tabLst>
            </a:pPr>
            <a:r>
              <a:rPr lang="en-US" altLang="zh-TW" sz="3600" dirty="0">
                <a:effectLst>
                  <a:glow rad="127000">
                    <a:schemeClr val="bg1"/>
                  </a:glow>
                </a:effectLst>
                <a:latin typeface="Heiti SC Medium" pitchFamily="2" charset="-128"/>
                <a:ea typeface="Heiti SC Medium" pitchFamily="2" charset="-128"/>
              </a:rPr>
              <a:t>Like planting, first loose the ground and dirt around, prepare people's heart!</a:t>
            </a:r>
          </a:p>
          <a:p>
            <a:pPr algn="ctr">
              <a:tabLst>
                <a:tab pos="1330325" algn="l"/>
              </a:tabLst>
            </a:pPr>
            <a:r>
              <a:rPr lang="en-US" altLang="zh-TW" sz="3600" dirty="0">
                <a:solidFill>
                  <a:srgbClr val="FFFF00"/>
                </a:solidFill>
                <a:effectLst>
                  <a:glow rad="127000">
                    <a:schemeClr val="bg1"/>
                  </a:glow>
                </a:effectLst>
                <a:latin typeface="Heiti SC Medium" pitchFamily="2" charset="-128"/>
                <a:ea typeface="Heiti SC Medium" pitchFamily="2" charset="-128"/>
              </a:rPr>
              <a:t>2. </a:t>
            </a:r>
            <a:r>
              <a:rPr lang="zh-TW" altLang="en-US" sz="3600" dirty="0">
                <a:solidFill>
                  <a:srgbClr val="FFFF00"/>
                </a:solidFill>
                <a:effectLst>
                  <a:glow rad="127000">
                    <a:schemeClr val="bg1"/>
                  </a:glow>
                </a:effectLst>
                <a:latin typeface="Heiti SC Medium" pitchFamily="2" charset="-128"/>
                <a:ea typeface="Heiti SC Medium" pitchFamily="2" charset="-128"/>
              </a:rPr>
              <a:t>建立关系，跟进关怀！</a:t>
            </a:r>
          </a:p>
          <a:p>
            <a:pPr algn="ctr">
              <a:tabLst>
                <a:tab pos="1330325" algn="l"/>
              </a:tabLst>
            </a:pPr>
            <a:r>
              <a:rPr lang="en-US" altLang="zh-TW" sz="3600" dirty="0">
                <a:effectLst>
                  <a:glow rad="127000">
                    <a:schemeClr val="bg1"/>
                  </a:glow>
                </a:effectLst>
                <a:latin typeface="Heiti SC Medium" pitchFamily="2" charset="-128"/>
                <a:ea typeface="Heiti SC Medium" pitchFamily="2" charset="-128"/>
              </a:rPr>
              <a:t>Have a relationship, then follow up by caring for them!</a:t>
            </a:r>
          </a:p>
        </p:txBody>
      </p:sp>
    </p:spTree>
    <p:extLst>
      <p:ext uri="{BB962C8B-B14F-4D97-AF65-F5344CB8AC3E}">
        <p14:creationId xmlns:p14="http://schemas.microsoft.com/office/powerpoint/2010/main" val="3166026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5:13</a:t>
            </a:r>
          </a:p>
          <a:p>
            <a:pPr>
              <a:tabLst>
                <a:tab pos="1330325" algn="l"/>
              </a:tabLst>
            </a:pPr>
            <a:r>
              <a:rPr kumimoji="1" lang="en-US" altLang="zh-TW" sz="3600" dirty="0">
                <a:solidFill>
                  <a:srgbClr val="FFC000"/>
                </a:solidFill>
                <a:latin typeface="+mj-lt"/>
                <a:ea typeface="Heiti SC Medium" pitchFamily="2" charset="-128"/>
              </a:rPr>
              <a:t>13 </a:t>
            </a:r>
            <a:r>
              <a:rPr kumimoji="1" lang="zh-TW" altLang="en-US" sz="3600" dirty="0">
                <a:solidFill>
                  <a:srgbClr val="FFC000"/>
                </a:solidFill>
                <a:latin typeface="+mj-lt"/>
                <a:ea typeface="Heiti SC Medium" pitchFamily="2" charset="-128"/>
              </a:rPr>
              <a:t>他 的 仆 人 进 前 来 ， 对 他 说 ： 我 父 啊 ， 先 知 若 吩 咐 你 做 一 件 大 事 ， 你 岂 不 做 麽 ？ 何 况 说 你 去 沐 浴 而 得 洁 净 呢 ？</a:t>
            </a:r>
          </a:p>
          <a:p>
            <a:pPr>
              <a:tabLst>
                <a:tab pos="1330325" algn="l"/>
              </a:tabLst>
            </a:pPr>
            <a:r>
              <a:rPr kumimoji="1" lang="en-US" altLang="zh-TW" sz="3200" dirty="0">
                <a:latin typeface="+mj-lt"/>
                <a:ea typeface="Yu Gothic UI" panose="020B0500000000000000" pitchFamily="34" charset="-128"/>
              </a:rPr>
              <a:t>13 But then his servants approached him and spoke with him. They said, “My father, had the prophet only asked of you something great, you would have done it, wouldn’t you? Yet he told you, ‘Bathe, and be clean…!’” </a:t>
            </a:r>
          </a:p>
        </p:txBody>
      </p:sp>
    </p:spTree>
    <p:extLst>
      <p:ext uri="{BB962C8B-B14F-4D97-AF65-F5344CB8AC3E}">
        <p14:creationId xmlns:p14="http://schemas.microsoft.com/office/powerpoint/2010/main" val="1163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5795159" y="1378695"/>
            <a:ext cx="5243852"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dirty="0">
                <a:latin typeface="+mj-lt"/>
                <a:ea typeface="Heiti SC Medium" pitchFamily="2" charset="-128"/>
              </a:rPr>
              <a:t>箴 言 </a:t>
            </a:r>
            <a:r>
              <a:rPr kumimoji="1" lang="en-US" altLang="zh-TW" sz="3600" dirty="0">
                <a:latin typeface="+mj-lt"/>
                <a:ea typeface="Heiti SC Medium" pitchFamily="2" charset="-128"/>
              </a:rPr>
              <a:t>Proverbs 25:11</a:t>
            </a:r>
          </a:p>
          <a:p>
            <a:pPr>
              <a:tabLst>
                <a:tab pos="1330325" algn="l"/>
              </a:tabLst>
            </a:pPr>
            <a:r>
              <a:rPr kumimoji="1" lang="en-US" altLang="zh-TW" sz="3600" dirty="0">
                <a:solidFill>
                  <a:srgbClr val="FFC000"/>
                </a:solidFill>
                <a:latin typeface="+mj-lt"/>
                <a:ea typeface="Heiti SC Medium" pitchFamily="2" charset="-128"/>
              </a:rPr>
              <a:t>11 </a:t>
            </a:r>
            <a:r>
              <a:rPr kumimoji="1" lang="zh-TW" altLang="en-US" sz="3600" dirty="0">
                <a:solidFill>
                  <a:srgbClr val="FFC000"/>
                </a:solidFill>
                <a:latin typeface="+mj-lt"/>
                <a:ea typeface="Heiti SC Medium" pitchFamily="2" charset="-128"/>
              </a:rPr>
              <a:t>一 句 话 说 得 合 宜 ， 就 如 金 苹 果 在 银 网 子 里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11 Like golden apples set in silver is a word spoken at the right time.</a:t>
            </a:r>
          </a:p>
        </p:txBody>
      </p:sp>
      <p:pic>
        <p:nvPicPr>
          <p:cNvPr id="3" name="圖片 2" descr="一張含有 桌 的圖片&#10;&#10;自動產生的描述">
            <a:extLst>
              <a:ext uri="{FF2B5EF4-FFF2-40B4-BE49-F238E27FC236}">
                <a16:creationId xmlns:a16="http://schemas.microsoft.com/office/drawing/2014/main" id="{51386D52-7D4B-D04F-ABCB-C2562FFEA9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714" b="92449" l="5461" r="96246">
                        <a14:foregroundMark x1="8532" y1="64082" x2="5461" y2="71224"/>
                        <a14:foregroundMark x1="5461" y1="71224" x2="13823" y2="73878"/>
                        <a14:foregroundMark x1="9898" y1="60408" x2="9044" y2="61633"/>
                        <a14:foregroundMark x1="10580" y1="61224" x2="6826" y2="64898"/>
                        <a14:foregroundMark x1="27986" y1="87143" x2="33106" y2="92041"/>
                        <a14:foregroundMark x1="33106" y1="92041" x2="49317" y2="95102"/>
                        <a14:foregroundMark x1="49317" y1="95102" x2="63481" y2="92857"/>
                        <a14:foregroundMark x1="63481" y1="92857" x2="69625" y2="87755"/>
                        <a14:foregroundMark x1="69625" y1="87755" x2="70990" y2="83878"/>
                        <a14:foregroundMark x1="87543" y1="59592" x2="93003" y2="64082"/>
                        <a14:foregroundMark x1="93003" y1="64082" x2="96416" y2="70816"/>
                        <a14:foregroundMark x1="96416" y1="70816" x2="90444" y2="78980"/>
                        <a14:foregroundMark x1="48123" y1="11020" x2="53072" y2="5714"/>
                        <a14:foregroundMark x1="53072" y1="5714" x2="48635" y2="11020"/>
                        <a14:foregroundMark x1="25256" y1="85714" x2="26792" y2="87347"/>
                        <a14:backgroundMark x1="11263" y1="60408" x2="10523" y2="60928"/>
                      </a14:backgroundRemoval>
                    </a14:imgEffect>
                  </a14:imgLayer>
                </a14:imgProps>
              </a:ext>
            </a:extLst>
          </a:blip>
          <a:stretch>
            <a:fillRect/>
          </a:stretch>
        </p:blipFill>
        <p:spPr>
          <a:xfrm>
            <a:off x="1152989" y="1378695"/>
            <a:ext cx="4093210" cy="3422650"/>
          </a:xfrm>
          <a:prstGeom prst="rect">
            <a:avLst/>
          </a:prstGeom>
        </p:spPr>
      </p:pic>
    </p:spTree>
    <p:extLst>
      <p:ext uri="{BB962C8B-B14F-4D97-AF65-F5344CB8AC3E}">
        <p14:creationId xmlns:p14="http://schemas.microsoft.com/office/powerpoint/2010/main" val="135909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253828" y="2140695"/>
            <a:ext cx="9684344" cy="218521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solidFill>
                  <a:srgbClr val="FFC000"/>
                </a:solidFill>
                <a:latin typeface="+mj-lt"/>
                <a:ea typeface="Heiti SC Medium" pitchFamily="2" charset="-128"/>
              </a:rPr>
              <a:t>多说造就人的话，叫听见的人得益处。</a:t>
            </a:r>
          </a:p>
          <a:p>
            <a:pPr algn="ctr">
              <a:tabLst>
                <a:tab pos="1330325" algn="l"/>
              </a:tabLst>
            </a:pPr>
            <a:endParaRPr kumimoji="1" lang="zh-TW" altLang="en-US" sz="3600" dirty="0">
              <a:solidFill>
                <a:srgbClr val="FFC000"/>
              </a:solidFill>
              <a:latin typeface="+mj-lt"/>
              <a:ea typeface="Heiti SC Medium" pitchFamily="2" charset="-128"/>
            </a:endParaRPr>
          </a:p>
          <a:p>
            <a:pPr algn="ctr">
              <a:tabLst>
                <a:tab pos="1330325" algn="l"/>
              </a:tabLst>
            </a:pPr>
            <a:r>
              <a:rPr kumimoji="1" lang="en-US" altLang="zh-TW" sz="3200" dirty="0">
                <a:latin typeface="+mj-lt"/>
                <a:ea typeface="Heiti SC Medium" pitchFamily="2" charset="-128"/>
              </a:rPr>
              <a:t>Say more encouraging words, let the people who heard the words benefit from them.</a:t>
            </a:r>
          </a:p>
        </p:txBody>
      </p:sp>
    </p:spTree>
    <p:extLst>
      <p:ext uri="{BB962C8B-B14F-4D97-AF65-F5344CB8AC3E}">
        <p14:creationId xmlns:p14="http://schemas.microsoft.com/office/powerpoint/2010/main" val="2017314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5:16</a:t>
            </a:r>
          </a:p>
          <a:p>
            <a:pPr>
              <a:tabLst>
                <a:tab pos="1330325" algn="l"/>
              </a:tabLst>
            </a:pPr>
            <a:r>
              <a:rPr kumimoji="1" lang="en-US" altLang="zh-TW" sz="3600" dirty="0">
                <a:solidFill>
                  <a:srgbClr val="FFC000"/>
                </a:solidFill>
                <a:latin typeface="+mj-lt"/>
                <a:ea typeface="Heiti SC Medium" pitchFamily="2" charset="-128"/>
              </a:rPr>
              <a:t>16 </a:t>
            </a:r>
            <a:r>
              <a:rPr kumimoji="1" lang="zh-TW" altLang="en-US" sz="3600" dirty="0">
                <a:solidFill>
                  <a:srgbClr val="FFC000"/>
                </a:solidFill>
                <a:latin typeface="+mj-lt"/>
                <a:ea typeface="Heiti SC Medium" pitchFamily="2" charset="-128"/>
              </a:rPr>
              <a:t>以 利 沙 说 ： 我 指 着 所 事 奉 永 生 的 耶 和 华 起 誓 ， 我 必 不 受 。 乃 缦 再 三 地 求 他 ， 他 却 不 受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16 But Elisha replied, “As the Lord lives, before whom I stand, I will not receive anything from you.” Though Naaman urged him to take it, Elisha declined.</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274571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5:17</a:t>
            </a:r>
          </a:p>
          <a:p>
            <a:pPr>
              <a:tabLst>
                <a:tab pos="1330325" algn="l"/>
              </a:tabLst>
            </a:pPr>
            <a:r>
              <a:rPr kumimoji="1" lang="en-US" altLang="zh-TW" sz="3600" dirty="0">
                <a:solidFill>
                  <a:srgbClr val="FFC000"/>
                </a:solidFill>
                <a:latin typeface="+mj-lt"/>
                <a:ea typeface="Heiti SC Medium" pitchFamily="2" charset="-128"/>
              </a:rPr>
              <a:t>17 </a:t>
            </a:r>
            <a:r>
              <a:rPr kumimoji="1" lang="zh-TW" altLang="en-US" sz="3600" dirty="0">
                <a:solidFill>
                  <a:srgbClr val="FFC000"/>
                </a:solidFill>
                <a:latin typeface="+mj-lt"/>
                <a:ea typeface="Heiti SC Medium" pitchFamily="2" charset="-128"/>
              </a:rPr>
              <a:t>乃 缦 说 ： 你 若 不 肯 受 ， 请 将 两 骡 子 驮 的 土 赐 给 仆 人 。 从 今 以 後 ， 仆 人 必 不 再 将 燔 祭 或 平 安 祭 献 与 别 神 ， 只 献 给 耶 和 华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17 So Naaman asked, “No</a:t>
            </a:r>
            <a:r>
              <a:rPr kumimoji="1" lang="zh-TW" altLang="en-US" sz="3600" dirty="0">
                <a:latin typeface="+mj-lt"/>
                <a:ea typeface="Heiti SC Medium" pitchFamily="2" charset="-128"/>
              </a:rPr>
              <a:t>？</a:t>
            </a:r>
            <a:r>
              <a:rPr kumimoji="1" lang="en-US" altLang="zh-TW" sz="3600" dirty="0">
                <a:latin typeface="+mj-lt"/>
                <a:ea typeface="Heiti SC Medium" pitchFamily="2" charset="-128"/>
              </a:rPr>
              <a:t> Then please let your servant load two mules with dirt from Israel, because your servant will no longer offer any burnt offering or sacrifice to any other god but the Lord.</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1831760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335845"/>
            <a:ext cx="9933523"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5:18</a:t>
            </a:r>
          </a:p>
          <a:p>
            <a:pPr>
              <a:tabLst>
                <a:tab pos="1330325" algn="l"/>
              </a:tabLst>
            </a:pPr>
            <a:r>
              <a:rPr kumimoji="1" lang="en-US" altLang="zh-TW" sz="3600" dirty="0">
                <a:solidFill>
                  <a:srgbClr val="FFC000"/>
                </a:solidFill>
                <a:latin typeface="+mj-lt"/>
                <a:ea typeface="Heiti SC Medium" pitchFamily="2" charset="-128"/>
              </a:rPr>
              <a:t>18 </a:t>
            </a:r>
            <a:r>
              <a:rPr kumimoji="1" lang="zh-TW" altLang="en-US" sz="3600" dirty="0">
                <a:solidFill>
                  <a:srgbClr val="FFC000"/>
                </a:solidFill>
                <a:latin typeface="+mj-lt"/>
                <a:ea typeface="Heiti SC Medium" pitchFamily="2" charset="-128"/>
              </a:rPr>
              <a:t>惟 有 一 件 事 ， 愿 耶 和 华 饶 恕 你 仆 人 ： 我 主 人 进 临 门 庙 叩 拜 的 时 候 ， 我 用 手 搀 他 在 临 门 庙 ， 我 也 屈 身 。 我 在 临 门 庙 屈 身 的 这 事 ， 愿 耶 和 华 饶 恕 我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18 In this one area may the Lord pardon your servant: Whenever my master enters the temple of </a:t>
            </a:r>
            <a:r>
              <a:rPr kumimoji="1" lang="en-US" altLang="zh-TW" sz="3600" dirty="0" err="1">
                <a:latin typeface="+mj-lt"/>
                <a:ea typeface="Heiti SC Medium" pitchFamily="2" charset="-128"/>
              </a:rPr>
              <a:t>Rimmon</a:t>
            </a:r>
            <a:r>
              <a:rPr kumimoji="1" lang="en-US" altLang="zh-TW" sz="3600" dirty="0">
                <a:latin typeface="+mj-lt"/>
                <a:ea typeface="Heiti SC Medium" pitchFamily="2" charset="-128"/>
              </a:rPr>
              <a:t> to worship there, he will lean on my hand while I bow down in the temple of </a:t>
            </a:r>
            <a:r>
              <a:rPr kumimoji="1" lang="en-US" altLang="zh-TW" sz="3600" dirty="0" err="1">
                <a:latin typeface="+mj-lt"/>
                <a:ea typeface="Heiti SC Medium" pitchFamily="2" charset="-128"/>
              </a:rPr>
              <a:t>Rimmon</a:t>
            </a:r>
            <a:r>
              <a:rPr kumimoji="1" lang="en-US" altLang="zh-TW" sz="3600" dirty="0">
                <a:latin typeface="+mj-lt"/>
                <a:ea typeface="Heiti SC Medium" pitchFamily="2" charset="-128"/>
              </a:rPr>
              <a:t>. So may the Lord pardon your servant in this one area.”</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3627086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27392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5:19</a:t>
            </a:r>
          </a:p>
          <a:p>
            <a:pPr>
              <a:tabLst>
                <a:tab pos="1330325" algn="l"/>
              </a:tabLst>
            </a:pPr>
            <a:r>
              <a:rPr kumimoji="1" lang="en-US" altLang="zh-TW" sz="3600" dirty="0">
                <a:solidFill>
                  <a:srgbClr val="FFC000"/>
                </a:solidFill>
                <a:latin typeface="+mj-lt"/>
                <a:ea typeface="Heiti SC Medium" pitchFamily="2" charset="-128"/>
              </a:rPr>
              <a:t>19 </a:t>
            </a:r>
            <a:r>
              <a:rPr kumimoji="1" lang="zh-TW" altLang="en-US" sz="3600" dirty="0">
                <a:solidFill>
                  <a:srgbClr val="FFC000"/>
                </a:solidFill>
                <a:latin typeface="+mj-lt"/>
                <a:ea typeface="Heiti SC Medium" pitchFamily="2" charset="-128"/>
              </a:rPr>
              <a:t>以 利 沙 对 他 说 ： 你 可 以 平 平 安 安 地 回 去 ！ 乃 缦 就 离 开 他 去 了 ； 走 了 不 远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19 “Go in peace,” he said. So Naaman[t] left.</a:t>
            </a:r>
          </a:p>
          <a:p>
            <a:pPr>
              <a:tabLst>
                <a:tab pos="1330325" algn="l"/>
              </a:tabLst>
            </a:pPr>
            <a:r>
              <a:rPr kumimoji="1" lang="en-US" altLang="zh-TW" sz="3200" dirty="0">
                <a:latin typeface="+mj-lt"/>
                <a:ea typeface="Yu Gothic UI" panose="020B0500000000000000" pitchFamily="34" charset="-128"/>
              </a:rPr>
              <a:t>After Naaman had gone only a short distance,</a:t>
            </a:r>
          </a:p>
        </p:txBody>
      </p:sp>
    </p:spTree>
    <p:extLst>
      <p:ext uri="{BB962C8B-B14F-4D97-AF65-F5344CB8AC3E}">
        <p14:creationId xmlns:p14="http://schemas.microsoft.com/office/powerpoint/2010/main" val="633191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54300"/>
            <a:ext cx="9933523"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5:25</a:t>
            </a:r>
          </a:p>
          <a:p>
            <a:pPr>
              <a:tabLst>
                <a:tab pos="1330325" algn="l"/>
              </a:tabLst>
            </a:pPr>
            <a:r>
              <a:rPr kumimoji="1" lang="en-US" altLang="zh-TW" sz="3600" dirty="0">
                <a:solidFill>
                  <a:srgbClr val="FFC000"/>
                </a:solidFill>
                <a:latin typeface="+mj-lt"/>
                <a:ea typeface="Heiti SC Medium" pitchFamily="2" charset="-128"/>
              </a:rPr>
              <a:t>25 </a:t>
            </a:r>
            <a:r>
              <a:rPr kumimoji="1" lang="zh-TW" altLang="en-US" sz="3600" dirty="0">
                <a:solidFill>
                  <a:srgbClr val="FFC000"/>
                </a:solidFill>
                <a:latin typeface="+mj-lt"/>
                <a:ea typeface="Heiti SC Medium" pitchFamily="2" charset="-128"/>
              </a:rPr>
              <a:t>基 哈 西 进 去 ， 站 在 他 主 人 面 前 。 以 利 沙 问 他 说 ： 基 哈 西 你 从 哪 里 来 ？ 回 答 说 ： 仆 人 没 有 往 哪 里 去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25 Later he went to address his master. Elisha asked him, “Where did you go, Gehazi</a:t>
            </a:r>
            <a:r>
              <a:rPr kumimoji="1" lang="zh-TW" altLang="en-US" sz="3600" dirty="0">
                <a:latin typeface="+mj-lt"/>
                <a:ea typeface="Heiti SC Medium" pitchFamily="2" charset="-128"/>
              </a:rPr>
              <a:t>？</a:t>
            </a:r>
            <a:r>
              <a:rPr kumimoji="1" lang="en-US" altLang="zh-TW" sz="3600" dirty="0">
                <a:latin typeface="+mj-lt"/>
                <a:ea typeface="Heiti SC Medium" pitchFamily="2" charset="-128"/>
              </a:rPr>
              <a:t>”</a:t>
            </a:r>
          </a:p>
          <a:p>
            <a:pPr>
              <a:tabLst>
                <a:tab pos="1330325" algn="l"/>
              </a:tabLst>
            </a:pPr>
            <a:r>
              <a:rPr kumimoji="1" lang="en-US" altLang="zh-TW" sz="3600" dirty="0">
                <a:latin typeface="+mj-lt"/>
                <a:ea typeface="Heiti SC Medium" pitchFamily="2" charset="-128"/>
              </a:rPr>
              <a:t>“Your servant went nowhere in particular,” he said.</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83464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個人, 室外 的圖片&#10;&#10;自動產生的描述">
            <a:extLst>
              <a:ext uri="{FF2B5EF4-FFF2-40B4-BE49-F238E27FC236}">
                <a16:creationId xmlns:a16="http://schemas.microsoft.com/office/drawing/2014/main" id="{6080AC5C-DAE7-4D4D-B379-73D15DA6E596}"/>
              </a:ext>
            </a:extLst>
          </p:cNvPr>
          <p:cNvPicPr>
            <a:picLocks noChangeAspect="1"/>
          </p:cNvPicPr>
          <p:nvPr/>
        </p:nvPicPr>
        <p:blipFill rotWithShape="1">
          <a:blip r:embed="rId2"/>
          <a:srcRect t="8472" b="9866"/>
          <a:stretch/>
        </p:blipFill>
        <p:spPr>
          <a:xfrm>
            <a:off x="0" y="2638"/>
            <a:ext cx="12192000" cy="6855361"/>
          </a:xfrm>
          <a:prstGeom prst="rect">
            <a:avLst/>
          </a:prstGeom>
        </p:spPr>
      </p:pic>
      <p:sp>
        <p:nvSpPr>
          <p:cNvPr id="4" name="文字方塊 3">
            <a:extLst>
              <a:ext uri="{FF2B5EF4-FFF2-40B4-BE49-F238E27FC236}">
                <a16:creationId xmlns:a16="http://schemas.microsoft.com/office/drawing/2014/main" id="{0A2EECEF-D586-B146-8E27-85DF973BB6A0}"/>
              </a:ext>
            </a:extLst>
          </p:cNvPr>
          <p:cNvSpPr txBox="1"/>
          <p:nvPr/>
        </p:nvSpPr>
        <p:spPr>
          <a:xfrm>
            <a:off x="917148" y="1100667"/>
            <a:ext cx="10357703" cy="5078313"/>
          </a:xfrm>
          <a:prstGeom prst="rect">
            <a:avLst/>
          </a:prstGeom>
          <a:solidFill>
            <a:schemeClr val="bg1">
              <a:alpha val="37000"/>
            </a:schemeClr>
          </a:solidFill>
          <a:effectLst>
            <a:outerShdw blurRad="50800" dist="38100" dir="2700000" algn="tl" rotWithShape="0">
              <a:prstClr val="black">
                <a:alpha val="0"/>
              </a:prstClr>
            </a:outerShdw>
          </a:effectLst>
        </p:spPr>
        <p:txBody>
          <a:bodyPr wrap="square" rtlCol="0">
            <a:spAutoFit/>
          </a:bodyPr>
          <a:lstStyle/>
          <a:p>
            <a:pPr algn="ctr">
              <a:tabLst>
                <a:tab pos="1330325" algn="l"/>
              </a:tabLst>
            </a:pPr>
            <a:r>
              <a:rPr kumimoji="1" lang="en-US" altLang="zh-TW" sz="3600" b="1" dirty="0">
                <a:solidFill>
                  <a:srgbClr val="FFFF00"/>
                </a:solidFill>
                <a:latin typeface="Heiti SC Medium" pitchFamily="2" charset="-128"/>
                <a:ea typeface="Heiti SC Medium" pitchFamily="2" charset="-128"/>
              </a:rPr>
              <a:t>1.</a:t>
            </a:r>
            <a:r>
              <a:rPr kumimoji="1" lang="zh-TW" altLang="en-US" sz="3600" b="1" dirty="0">
                <a:solidFill>
                  <a:srgbClr val="FFFF00"/>
                </a:solidFill>
                <a:latin typeface="Heiti SC Medium" pitchFamily="2" charset="-128"/>
                <a:ea typeface="Heiti SC Medium" pitchFamily="2" charset="-128"/>
              </a:rPr>
              <a:t>以利亚用外衣打水（水就分开）</a:t>
            </a:r>
          </a:p>
          <a:p>
            <a:pPr algn="ctr">
              <a:tabLst>
                <a:tab pos="1330325" algn="l"/>
              </a:tabLst>
            </a:pPr>
            <a:r>
              <a:rPr kumimoji="1" lang="en-US" altLang="zh-TW" sz="3600" b="1" dirty="0">
                <a:latin typeface="Heiti SC Medium" pitchFamily="2" charset="-128"/>
                <a:ea typeface="Heiti SC Medium" pitchFamily="2" charset="-128"/>
              </a:rPr>
              <a:t>Elisha took his cloak, rolled it up and struck the water with it.  The water divided to the right and to the left.</a:t>
            </a:r>
          </a:p>
          <a:p>
            <a:pPr algn="ctr">
              <a:tabLst>
                <a:tab pos="1330325" algn="l"/>
              </a:tabLst>
            </a:pPr>
            <a:r>
              <a:rPr kumimoji="1" lang="en-US" altLang="zh-TW" sz="3600" b="1" dirty="0">
                <a:solidFill>
                  <a:srgbClr val="FFFF00"/>
                </a:solidFill>
                <a:latin typeface="Heiti SC Medium" pitchFamily="2" charset="-128"/>
                <a:ea typeface="Heiti SC Medium" pitchFamily="2" charset="-128"/>
              </a:rPr>
              <a:t>2.</a:t>
            </a:r>
            <a:r>
              <a:rPr kumimoji="1" lang="zh-TW" altLang="en-US" sz="3600" b="1" dirty="0">
                <a:solidFill>
                  <a:srgbClr val="FFFF00"/>
                </a:solidFill>
                <a:latin typeface="Heiti SC Medium" pitchFamily="2" charset="-128"/>
                <a:ea typeface="Heiti SC Medium" pitchFamily="2" charset="-128"/>
              </a:rPr>
              <a:t>老师答应学生的请求（双倍祝福）</a:t>
            </a:r>
          </a:p>
          <a:p>
            <a:pPr algn="ctr">
              <a:tabLst>
                <a:tab pos="1330325" algn="l"/>
              </a:tabLst>
            </a:pPr>
            <a:r>
              <a:rPr kumimoji="1" lang="en-US" altLang="zh-TW" sz="3600" b="1" dirty="0">
                <a:latin typeface="Heiti SC Medium" pitchFamily="2" charset="-128"/>
                <a:ea typeface="Heiti SC Medium" pitchFamily="2" charset="-128"/>
              </a:rPr>
              <a:t>The teacher answered the student's plead . (Double Blessing)</a:t>
            </a:r>
          </a:p>
          <a:p>
            <a:pPr algn="ctr">
              <a:tabLst>
                <a:tab pos="1330325" algn="l"/>
              </a:tabLst>
            </a:pPr>
            <a:r>
              <a:rPr kumimoji="1" lang="en-US" altLang="zh-TW" sz="3600" b="1" dirty="0">
                <a:solidFill>
                  <a:srgbClr val="FFFF00"/>
                </a:solidFill>
                <a:latin typeface="Heiti SC Medium" pitchFamily="2" charset="-128"/>
                <a:ea typeface="Heiti SC Medium" pitchFamily="2" charset="-128"/>
              </a:rPr>
              <a:t>3.</a:t>
            </a:r>
            <a:r>
              <a:rPr kumimoji="1" lang="zh-TW" altLang="en-US" sz="3600" b="1" dirty="0">
                <a:solidFill>
                  <a:srgbClr val="FFFF00"/>
                </a:solidFill>
                <a:latin typeface="Heiti SC Medium" pitchFamily="2" charset="-128"/>
                <a:ea typeface="Heiti SC Medium" pitchFamily="2" charset="-128"/>
              </a:rPr>
              <a:t>以利亚在旋风中被神接走</a:t>
            </a:r>
          </a:p>
          <a:p>
            <a:pPr algn="ctr">
              <a:tabLst>
                <a:tab pos="1330325" algn="l"/>
              </a:tabLst>
            </a:pPr>
            <a:r>
              <a:rPr kumimoji="1" lang="en-US" altLang="zh-TW" sz="3600" b="1" dirty="0">
                <a:latin typeface="Heiti SC Medium" pitchFamily="2" charset="-128"/>
                <a:ea typeface="Heiti SC Medium" pitchFamily="2" charset="-128"/>
              </a:rPr>
              <a:t>Elijah went up to heaven in a whirlwind.</a:t>
            </a:r>
          </a:p>
        </p:txBody>
      </p:sp>
    </p:spTree>
    <p:extLst>
      <p:ext uri="{BB962C8B-B14F-4D97-AF65-F5344CB8AC3E}">
        <p14:creationId xmlns:p14="http://schemas.microsoft.com/office/powerpoint/2010/main" val="364956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264705" y="335845"/>
            <a:ext cx="9933523"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5:26</a:t>
            </a:r>
          </a:p>
          <a:p>
            <a:pPr>
              <a:tabLst>
                <a:tab pos="1330325" algn="l"/>
              </a:tabLst>
            </a:pPr>
            <a:r>
              <a:rPr kumimoji="1" lang="en-US" altLang="zh-TW" sz="3600" dirty="0">
                <a:solidFill>
                  <a:srgbClr val="FFC000"/>
                </a:solidFill>
                <a:latin typeface="+mj-lt"/>
                <a:ea typeface="Heiti SC Medium" pitchFamily="2" charset="-128"/>
              </a:rPr>
              <a:t>26 </a:t>
            </a:r>
            <a:r>
              <a:rPr kumimoji="1" lang="zh-TW" altLang="en-US" sz="3600" dirty="0">
                <a:solidFill>
                  <a:srgbClr val="FFC000"/>
                </a:solidFill>
                <a:latin typeface="+mj-lt"/>
                <a:ea typeface="Heiti SC Medium" pitchFamily="2" charset="-128"/>
              </a:rPr>
              <a:t>以 利 沙 对 他 说 ： 那 人 下 车 转 回 迎 你 的 时 候 ， 我 的 心 岂 没 有 去 呢 ？ 这 岂 是 受 银 子 、 衣 裳 、 买 橄 榄 园 、 葡 萄 园 、 牛 羊 、 仆 婢 的 时 候 呢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26 But Elisha responded, “Didn’t my heart break as the man was turning from his chariot to greet you? Is now the time to receive money? To receive clothes? And olive groves, vineyards, sheep, oxen, servants, or female attendants?</a:t>
            </a:r>
            <a:endParaRPr kumimoji="1" lang="zh-TW" altLang="en-US" sz="3600" dirty="0">
              <a:latin typeface="+mj-lt"/>
              <a:ea typeface="Heiti SC Medium" pitchFamily="2" charset="-128"/>
            </a:endParaRPr>
          </a:p>
        </p:txBody>
      </p:sp>
    </p:spTree>
    <p:extLst>
      <p:ext uri="{BB962C8B-B14F-4D97-AF65-F5344CB8AC3E}">
        <p14:creationId xmlns:p14="http://schemas.microsoft.com/office/powerpoint/2010/main" val="111360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335845"/>
            <a:ext cx="993352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5:27</a:t>
            </a:r>
          </a:p>
          <a:p>
            <a:pPr>
              <a:tabLst>
                <a:tab pos="1330325" algn="l"/>
              </a:tabLst>
            </a:pPr>
            <a:r>
              <a:rPr kumimoji="1" lang="en-US" altLang="zh-TW" sz="3600" dirty="0">
                <a:solidFill>
                  <a:srgbClr val="FFC000"/>
                </a:solidFill>
                <a:latin typeface="+mj-lt"/>
                <a:ea typeface="Heiti SC Medium" pitchFamily="2" charset="-128"/>
              </a:rPr>
              <a:t>27 </a:t>
            </a:r>
            <a:r>
              <a:rPr kumimoji="1" lang="zh-TW" altLang="en-US" sz="3600" dirty="0">
                <a:solidFill>
                  <a:srgbClr val="FFC000"/>
                </a:solidFill>
                <a:latin typeface="+mj-lt"/>
                <a:ea typeface="Heiti SC Medium" pitchFamily="2" charset="-128"/>
              </a:rPr>
              <a:t>因 此 ， 乃 缦 的 大 </a:t>
            </a:r>
            <a:r>
              <a:rPr kumimoji="1" lang="en-US" altLang="zh-TW" sz="3600" dirty="0">
                <a:solidFill>
                  <a:srgbClr val="FFC000"/>
                </a:solidFill>
                <a:latin typeface="+mj-lt"/>
                <a:ea typeface="Heiti SC Medium" pitchFamily="2" charset="-128"/>
              </a:rPr>
              <a:t>? </a:t>
            </a:r>
            <a:r>
              <a:rPr kumimoji="1" lang="zh-TW" altLang="en-US" sz="3600" dirty="0">
                <a:solidFill>
                  <a:srgbClr val="FFC000"/>
                </a:solidFill>
                <a:latin typeface="+mj-lt"/>
                <a:ea typeface="Heiti SC Medium" pitchFamily="2" charset="-128"/>
              </a:rPr>
              <a:t>疯 必 沾 染 你 和 你 的 後 裔 ， 直 到 永 远 。 基 哈 西 从 以 利 沙 面 前 退 出 去 ， 就 长 了 大 </a:t>
            </a:r>
            <a:r>
              <a:rPr kumimoji="1" lang="en-US" altLang="zh-TW" sz="3600" dirty="0">
                <a:solidFill>
                  <a:srgbClr val="FFC000"/>
                </a:solidFill>
                <a:latin typeface="+mj-lt"/>
                <a:ea typeface="Heiti SC Medium" pitchFamily="2" charset="-128"/>
              </a:rPr>
              <a:t>? </a:t>
            </a:r>
            <a:r>
              <a:rPr kumimoji="1" lang="zh-TW" altLang="en-US" sz="3600" dirty="0">
                <a:solidFill>
                  <a:srgbClr val="FFC000"/>
                </a:solidFill>
                <a:latin typeface="+mj-lt"/>
                <a:ea typeface="Heiti SC Medium" pitchFamily="2" charset="-128"/>
              </a:rPr>
              <a:t>疯 ， 像 雪 那 样 白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Heiti SC Medium" pitchFamily="2" charset="-128"/>
              </a:rPr>
              <a:t>27 Naaman’s leprosy will plague you and your descendants forever!” As he left Elisha’s presence, he was infected with leprosy that looked like white snow.</a:t>
            </a:r>
            <a:endParaRPr kumimoji="1" lang="en-US" altLang="zh-TW" sz="3200" dirty="0">
              <a:latin typeface="+mj-lt"/>
              <a:ea typeface="Yu Gothic UI" panose="020B0500000000000000" pitchFamily="34" charset="-128"/>
            </a:endParaRPr>
          </a:p>
        </p:txBody>
      </p:sp>
    </p:spTree>
    <p:extLst>
      <p:ext uri="{BB962C8B-B14F-4D97-AF65-F5344CB8AC3E}">
        <p14:creationId xmlns:p14="http://schemas.microsoft.com/office/powerpoint/2010/main" val="779216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個人 的圖片&#10;&#10;自動產生的描述">
            <a:extLst>
              <a:ext uri="{FF2B5EF4-FFF2-40B4-BE49-F238E27FC236}">
                <a16:creationId xmlns:a16="http://schemas.microsoft.com/office/drawing/2014/main" id="{17F8A06A-06E7-C345-AEAB-4AA330E0B4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0"/>
                    </a14:imgEffect>
                    <a14:imgEffect>
                      <a14:brightnessContrast bright="-39000"/>
                    </a14:imgEffect>
                  </a14:imgLayer>
                </a14:imgProps>
              </a:ext>
            </a:extLst>
          </a:blip>
          <a:srcRect t="2234" r="1528" b="7295"/>
          <a:stretch/>
        </p:blipFill>
        <p:spPr>
          <a:xfrm>
            <a:off x="1" y="0"/>
            <a:ext cx="12191999" cy="6858000"/>
          </a:xfrm>
          <a:prstGeom prst="rect">
            <a:avLst/>
          </a:prstGeom>
        </p:spPr>
      </p:pic>
      <p:sp>
        <p:nvSpPr>
          <p:cNvPr id="3" name="文字方塊 2">
            <a:extLst>
              <a:ext uri="{FF2B5EF4-FFF2-40B4-BE49-F238E27FC236}">
                <a16:creationId xmlns:a16="http://schemas.microsoft.com/office/drawing/2014/main" id="{1C672FB6-95DE-E546-8DE9-587E99CEA259}"/>
              </a:ext>
            </a:extLst>
          </p:cNvPr>
          <p:cNvSpPr txBox="1"/>
          <p:nvPr/>
        </p:nvSpPr>
        <p:spPr>
          <a:xfrm>
            <a:off x="1244600" y="428178"/>
            <a:ext cx="9702800" cy="60016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200" b="1" dirty="0">
                <a:solidFill>
                  <a:srgbClr val="FFFF00"/>
                </a:solidFill>
                <a:effectLst>
                  <a:glow rad="127000">
                    <a:schemeClr val="bg1"/>
                  </a:glow>
                </a:effectLst>
                <a:latin typeface="Heiti SC Medium" pitchFamily="2" charset="-128"/>
                <a:ea typeface="Heiti SC Medium" pitchFamily="2" charset="-128"/>
              </a:rPr>
              <a:t>从以利沙学</a:t>
            </a:r>
            <a:r>
              <a:rPr kumimoji="1" lang="en-US" altLang="zh-TW" sz="3200" b="1" dirty="0">
                <a:solidFill>
                  <a:srgbClr val="FFFF00"/>
                </a:solidFill>
                <a:effectLst>
                  <a:glow rad="127000">
                    <a:schemeClr val="bg1"/>
                  </a:glow>
                </a:effectLst>
                <a:latin typeface="Heiti SC Medium" pitchFamily="2" charset="-128"/>
                <a:ea typeface="Heiti SC Medium" pitchFamily="2" charset="-128"/>
              </a:rPr>
              <a:t> </a:t>
            </a:r>
            <a:r>
              <a:rPr kumimoji="1" lang="zh-TW" altLang="en-US" sz="3200" b="1" dirty="0">
                <a:solidFill>
                  <a:srgbClr val="FFFF00"/>
                </a:solidFill>
                <a:effectLst>
                  <a:glow rad="127000">
                    <a:schemeClr val="bg1"/>
                  </a:glow>
                </a:effectLst>
                <a:latin typeface="Heiti SC Medium" pitchFamily="2" charset="-128"/>
                <a:ea typeface="Heiti SC Medium" pitchFamily="2" charset="-128"/>
              </a:rPr>
              <a:t>三个功课</a:t>
            </a:r>
          </a:p>
          <a:p>
            <a:pPr algn="ctr">
              <a:tabLst>
                <a:tab pos="1330325" algn="l"/>
              </a:tabLst>
            </a:pPr>
            <a:r>
              <a:rPr kumimoji="1" lang="en-US" altLang="zh-TW" sz="3200" b="1" dirty="0">
                <a:effectLst>
                  <a:glow rad="127000">
                    <a:schemeClr val="bg1"/>
                  </a:glow>
                </a:effectLst>
                <a:latin typeface="Heiti SC Medium" pitchFamily="2" charset="-128"/>
                <a:ea typeface="Heiti SC Medium" pitchFamily="2" charset="-128"/>
              </a:rPr>
              <a:t>Three lessons learnt from Elisha</a:t>
            </a:r>
          </a:p>
          <a:p>
            <a:pPr algn="ctr">
              <a:tabLst>
                <a:tab pos="1330325" algn="l"/>
              </a:tabLst>
            </a:pPr>
            <a:endParaRPr kumimoji="1" lang="en-US" altLang="zh-TW" sz="3200" b="1" dirty="0">
              <a:effectLst>
                <a:glow rad="127000">
                  <a:schemeClr val="bg1"/>
                </a:glow>
              </a:effectLst>
              <a:latin typeface="Heiti SC Medium" pitchFamily="2" charset="-128"/>
              <a:ea typeface="Heiti SC Medium" pitchFamily="2" charset="-128"/>
            </a:endParaRPr>
          </a:p>
          <a:p>
            <a:pPr algn="ctr">
              <a:tabLst>
                <a:tab pos="1330325" algn="l"/>
              </a:tabLst>
            </a:pPr>
            <a:r>
              <a:rPr kumimoji="1" lang="en-US" altLang="zh-TW" sz="3200" b="1" dirty="0">
                <a:solidFill>
                  <a:srgbClr val="FFFF00"/>
                </a:solidFill>
                <a:effectLst>
                  <a:glow rad="127000">
                    <a:schemeClr val="bg1"/>
                  </a:glow>
                </a:effectLst>
                <a:latin typeface="Heiti SC Medium" pitchFamily="2" charset="-128"/>
                <a:ea typeface="Heiti SC Medium" pitchFamily="2" charset="-128"/>
              </a:rPr>
              <a:t>1. </a:t>
            </a:r>
            <a:r>
              <a:rPr kumimoji="1" lang="zh-TW" altLang="en-US" sz="3200" b="1" dirty="0">
                <a:solidFill>
                  <a:srgbClr val="FFFF00"/>
                </a:solidFill>
                <a:effectLst>
                  <a:glow rad="127000">
                    <a:schemeClr val="bg1"/>
                  </a:glow>
                </a:effectLst>
                <a:latin typeface="Heiti SC Medium" pitchFamily="2" charset="-128"/>
                <a:ea typeface="Heiti SC Medium" pitchFamily="2" charset="-128"/>
              </a:rPr>
              <a:t>我们真的要看重与主的关系！</a:t>
            </a:r>
          </a:p>
          <a:p>
            <a:pPr algn="ctr">
              <a:tabLst>
                <a:tab pos="1330325" algn="l"/>
              </a:tabLst>
            </a:pPr>
            <a:r>
              <a:rPr kumimoji="1" lang="en-US" altLang="zh-TW" sz="3200" b="1" dirty="0">
                <a:effectLst>
                  <a:glow rad="127000">
                    <a:schemeClr val="bg1"/>
                  </a:glow>
                </a:effectLst>
                <a:latin typeface="Heiti SC Medium" pitchFamily="2" charset="-128"/>
                <a:ea typeface="Heiti SC Medium" pitchFamily="2" charset="-128"/>
              </a:rPr>
              <a:t>We truly need to focus on the relationship with our lord!</a:t>
            </a:r>
          </a:p>
          <a:p>
            <a:pPr algn="ctr">
              <a:tabLst>
                <a:tab pos="1330325" algn="l"/>
              </a:tabLst>
            </a:pPr>
            <a:r>
              <a:rPr kumimoji="1" lang="en-US" altLang="zh-TW" sz="3200" b="1" dirty="0">
                <a:solidFill>
                  <a:srgbClr val="FFFF00"/>
                </a:solidFill>
                <a:effectLst>
                  <a:glow rad="127000">
                    <a:schemeClr val="bg1"/>
                  </a:glow>
                </a:effectLst>
                <a:latin typeface="Heiti SC Medium" pitchFamily="2" charset="-128"/>
                <a:ea typeface="Heiti SC Medium" pitchFamily="2" charset="-128"/>
              </a:rPr>
              <a:t>2.</a:t>
            </a:r>
            <a:r>
              <a:rPr kumimoji="1" lang="zh-TW" altLang="en-US" sz="3200" b="1" dirty="0">
                <a:solidFill>
                  <a:srgbClr val="FFFF00"/>
                </a:solidFill>
                <a:effectLst>
                  <a:glow rad="127000">
                    <a:schemeClr val="bg1"/>
                  </a:glow>
                </a:effectLst>
                <a:latin typeface="Heiti SC Medium" pitchFamily="2" charset="-128"/>
                <a:ea typeface="Heiti SC Medium" pitchFamily="2" charset="-128"/>
              </a:rPr>
              <a:t> 我们要为神的国度图谋大事！</a:t>
            </a:r>
          </a:p>
          <a:p>
            <a:pPr algn="ctr">
              <a:tabLst>
                <a:tab pos="1330325" algn="l"/>
              </a:tabLst>
            </a:pPr>
            <a:r>
              <a:rPr kumimoji="1" lang="en-US" altLang="zh-TW" sz="3200" b="1" dirty="0">
                <a:effectLst>
                  <a:glow rad="127000">
                    <a:schemeClr val="bg1"/>
                  </a:glow>
                </a:effectLst>
                <a:latin typeface="Heiti SC Medium" pitchFamily="2" charset="-128"/>
                <a:ea typeface="Heiti SC Medium" pitchFamily="2" charset="-128"/>
              </a:rPr>
              <a:t>We need to plan the big mission for the God's kingdom!</a:t>
            </a:r>
          </a:p>
          <a:p>
            <a:pPr algn="ctr">
              <a:tabLst>
                <a:tab pos="1330325" algn="l"/>
              </a:tabLst>
            </a:pPr>
            <a:r>
              <a:rPr kumimoji="1" lang="en-US" altLang="zh-TW" sz="3200" b="1" dirty="0">
                <a:solidFill>
                  <a:srgbClr val="FFFF00"/>
                </a:solidFill>
                <a:effectLst>
                  <a:glow rad="127000">
                    <a:schemeClr val="bg1"/>
                  </a:glow>
                </a:effectLst>
                <a:latin typeface="Heiti SC Medium" pitchFamily="2" charset="-128"/>
                <a:ea typeface="Heiti SC Medium" pitchFamily="2" charset="-128"/>
              </a:rPr>
              <a:t>3. </a:t>
            </a:r>
            <a:r>
              <a:rPr kumimoji="1" lang="zh-TW" altLang="en-US" sz="3200" b="1" dirty="0">
                <a:solidFill>
                  <a:srgbClr val="FFFF00"/>
                </a:solidFill>
                <a:effectLst>
                  <a:glow rad="127000">
                    <a:schemeClr val="bg1"/>
                  </a:glow>
                </a:effectLst>
                <a:latin typeface="Heiti SC Medium" pitchFamily="2" charset="-128"/>
                <a:ea typeface="Heiti SC Medium" pitchFamily="2" charset="-128"/>
              </a:rPr>
              <a:t>求主给我们信心的眼光看见神奇妙的作为！</a:t>
            </a:r>
          </a:p>
          <a:p>
            <a:pPr algn="ctr">
              <a:tabLst>
                <a:tab pos="1330325" algn="l"/>
              </a:tabLst>
            </a:pPr>
            <a:r>
              <a:rPr kumimoji="1" lang="en-US" altLang="zh-TW" sz="3200" b="1" dirty="0">
                <a:effectLst>
                  <a:glow rad="127000">
                    <a:schemeClr val="bg1"/>
                  </a:glow>
                </a:effectLst>
                <a:latin typeface="Heiti SC Medium" pitchFamily="2" charset="-128"/>
                <a:ea typeface="Heiti SC Medium" pitchFamily="2" charset="-128"/>
              </a:rPr>
              <a:t> Lord, please bless us to have the vision of faith and can see the amazing miracles!</a:t>
            </a:r>
          </a:p>
        </p:txBody>
      </p:sp>
    </p:spTree>
    <p:extLst>
      <p:ext uri="{BB962C8B-B14F-4D97-AF65-F5344CB8AC3E}">
        <p14:creationId xmlns:p14="http://schemas.microsoft.com/office/powerpoint/2010/main" val="98672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43396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2:12</a:t>
            </a:r>
          </a:p>
          <a:p>
            <a:pPr>
              <a:tabLst>
                <a:tab pos="1330325" algn="l"/>
              </a:tabLst>
            </a:pPr>
            <a:r>
              <a:rPr kumimoji="1" lang="en-US" altLang="zh-TW" sz="3600" dirty="0">
                <a:solidFill>
                  <a:srgbClr val="FFC000"/>
                </a:solidFill>
                <a:latin typeface="+mj-lt"/>
                <a:ea typeface="Heiti SC Medium" pitchFamily="2" charset="-128"/>
              </a:rPr>
              <a:t>12 </a:t>
            </a:r>
            <a:r>
              <a:rPr kumimoji="1" lang="zh-TW" altLang="en-US" sz="3600" dirty="0">
                <a:solidFill>
                  <a:srgbClr val="FFC000"/>
                </a:solidFill>
                <a:latin typeface="+mj-lt"/>
                <a:ea typeface="Heiti SC Medium" pitchFamily="2" charset="-128"/>
              </a:rPr>
              <a:t>以 利 沙 看 见 ， 就 呼 叫 说 ： 我 父 啊 ！ 我 父 啊 ！ 以 色 列 的 战 车 马 兵 啊 ！ 以 後 不 再 见 他 了 。 於 是 以 利 沙 把 自 己 的 衣 服 撕 为 两 片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12 As Elisha continued to watch, he cried out, “My father! My father! The chariots of Israel and its cavalry!” Then he did not see Elijah anymore.</a:t>
            </a:r>
          </a:p>
        </p:txBody>
      </p:sp>
    </p:spTree>
    <p:extLst>
      <p:ext uri="{BB962C8B-B14F-4D97-AF65-F5344CB8AC3E}">
        <p14:creationId xmlns:p14="http://schemas.microsoft.com/office/powerpoint/2010/main" val="1891196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約 翰 福 音 </a:t>
            </a:r>
            <a:r>
              <a:rPr kumimoji="1" lang="en-US" altLang="zh-TW" sz="3600" dirty="0">
                <a:latin typeface="+mj-lt"/>
                <a:ea typeface="Heiti SC Medium" pitchFamily="2" charset="-128"/>
              </a:rPr>
              <a:t>John 14:12</a:t>
            </a:r>
          </a:p>
          <a:p>
            <a:pPr algn="ctr">
              <a:tabLst>
                <a:tab pos="1330325" algn="l"/>
              </a:tabLst>
            </a:pPr>
            <a:r>
              <a:rPr kumimoji="1" lang="en-US" altLang="zh-TW" sz="3600" dirty="0">
                <a:solidFill>
                  <a:srgbClr val="FFC000"/>
                </a:solidFill>
                <a:latin typeface="+mj-lt"/>
                <a:ea typeface="Heiti SC Medium" pitchFamily="2" charset="-128"/>
              </a:rPr>
              <a:t>12 </a:t>
            </a:r>
            <a:r>
              <a:rPr kumimoji="1" lang="zh-TW" altLang="en-US" sz="3600" dirty="0">
                <a:solidFill>
                  <a:srgbClr val="FFC000"/>
                </a:solidFill>
                <a:latin typeface="+mj-lt"/>
                <a:ea typeface="Heiti SC Medium" pitchFamily="2" charset="-128"/>
              </a:rPr>
              <a:t>我 实 实 在 在 的 告 诉 你 们 ， 我 所 做 的 事 ， 信 我 的 人 也 要 做 ， 并 且 要 做 比 这 更 大 的 事 ， 因 为 我 往 父 那 里 去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Yu Gothic UI" panose="020B0500000000000000" pitchFamily="34" charset="-128"/>
              </a:rPr>
              <a:t>12 Truly, I tell all of you[e] emphatically, the one who believes in me will also do what I’m doing. He will do even greater things than these, because I’m going to the Father.</a:t>
            </a:r>
          </a:p>
        </p:txBody>
      </p:sp>
    </p:spTree>
    <p:extLst>
      <p:ext uri="{BB962C8B-B14F-4D97-AF65-F5344CB8AC3E}">
        <p14:creationId xmlns:p14="http://schemas.microsoft.com/office/powerpoint/2010/main" val="3653758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612844"/>
            <a:ext cx="9933523"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詩 篇 </a:t>
            </a:r>
            <a:r>
              <a:rPr kumimoji="1" lang="en-US" altLang="zh-TW" sz="3600" dirty="0">
                <a:latin typeface="+mj-lt"/>
                <a:ea typeface="Heiti SC Medium" pitchFamily="2" charset="-128"/>
              </a:rPr>
              <a:t>Psalm 81:10</a:t>
            </a:r>
          </a:p>
          <a:p>
            <a:pPr algn="ctr">
              <a:tabLst>
                <a:tab pos="1330325" algn="l"/>
              </a:tabLst>
            </a:pPr>
            <a:r>
              <a:rPr kumimoji="1" lang="en-US" altLang="zh-TW" sz="3600" dirty="0">
                <a:solidFill>
                  <a:srgbClr val="FFC000"/>
                </a:solidFill>
                <a:latin typeface="+mj-lt"/>
                <a:ea typeface="Heiti SC Medium" pitchFamily="2" charset="-128"/>
              </a:rPr>
              <a:t>10 </a:t>
            </a:r>
            <a:r>
              <a:rPr kumimoji="1" lang="zh-TW" altLang="en-US" sz="3600" dirty="0">
                <a:solidFill>
                  <a:srgbClr val="FFC000"/>
                </a:solidFill>
                <a:latin typeface="+mj-lt"/>
                <a:ea typeface="Heiti SC Medium" pitchFamily="2" charset="-128"/>
              </a:rPr>
              <a:t>我 是 耶 和 华 ─ 你 的 神 ， 曾 把 你 从 埃 及 地 领 上 来 ； 你 要 大 大 张 口 ， 我 就 给 你 充 满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600" dirty="0">
                <a:latin typeface="+mj-lt"/>
                <a:ea typeface="Yu Gothic UI" panose="020B0500000000000000" pitchFamily="34" charset="-128"/>
              </a:rPr>
              <a:t>10 I am the Lord your God,</a:t>
            </a:r>
          </a:p>
          <a:p>
            <a:pPr>
              <a:tabLst>
                <a:tab pos="1330325" algn="l"/>
              </a:tabLst>
            </a:pPr>
            <a:r>
              <a:rPr kumimoji="1" lang="en-US" altLang="zh-TW" sz="3600" dirty="0">
                <a:latin typeface="+mj-lt"/>
                <a:ea typeface="Yu Gothic UI" panose="020B0500000000000000" pitchFamily="34" charset="-128"/>
              </a:rPr>
              <a:t>    who brought you out of the land of Egypt,</a:t>
            </a:r>
          </a:p>
          <a:p>
            <a:pPr>
              <a:tabLst>
                <a:tab pos="1330325" algn="l"/>
              </a:tabLst>
            </a:pPr>
            <a:r>
              <a:rPr kumimoji="1" lang="en-US" altLang="zh-TW" sz="3600" dirty="0">
                <a:latin typeface="+mj-lt"/>
                <a:ea typeface="Yu Gothic UI" panose="020B0500000000000000" pitchFamily="34" charset="-128"/>
              </a:rPr>
              <a:t>        open your mouth that I may fill it.</a:t>
            </a:r>
          </a:p>
        </p:txBody>
      </p:sp>
    </p:spTree>
    <p:extLst>
      <p:ext uri="{BB962C8B-B14F-4D97-AF65-F5344CB8AC3E}">
        <p14:creationId xmlns:p14="http://schemas.microsoft.com/office/powerpoint/2010/main" val="1576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0A2EECEF-D586-B146-8E27-85DF973BB6A0}"/>
              </a:ext>
            </a:extLst>
          </p:cNvPr>
          <p:cNvSpPr txBox="1"/>
          <p:nvPr/>
        </p:nvSpPr>
        <p:spPr>
          <a:xfrm>
            <a:off x="6756400" y="407607"/>
            <a:ext cx="4605867"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Heiti SC Medium" pitchFamily="2" charset="-128"/>
                <a:ea typeface="Heiti SC Medium" pitchFamily="2" charset="-128"/>
              </a:rPr>
              <a:t>（第一景）</a:t>
            </a:r>
            <a:endParaRPr kumimoji="1" lang="en-US" altLang="zh-TW" sz="3600" b="1" dirty="0">
              <a:solidFill>
                <a:srgbClr val="FFFF00"/>
              </a:solidFill>
              <a:latin typeface="Heiti SC Medium" pitchFamily="2" charset="-128"/>
              <a:ea typeface="Heiti SC Medium" pitchFamily="2" charset="-128"/>
            </a:endParaRPr>
          </a:p>
          <a:p>
            <a:pPr>
              <a:tabLst>
                <a:tab pos="1330325" algn="l"/>
              </a:tabLst>
            </a:pPr>
            <a:r>
              <a:rPr kumimoji="1" lang="zh-TW" altLang="en-US" sz="3600" b="1" dirty="0">
                <a:solidFill>
                  <a:srgbClr val="FFFF00"/>
                </a:solidFill>
                <a:latin typeface="Heiti SC Medium" pitchFamily="2" charset="-128"/>
                <a:ea typeface="Heiti SC Medium" pitchFamily="2" charset="-128"/>
              </a:rPr>
              <a:t>所有空瓶都满了油</a:t>
            </a:r>
          </a:p>
          <a:p>
            <a:pPr>
              <a:tabLst>
                <a:tab pos="1330325" algn="l"/>
              </a:tabLst>
            </a:pPr>
            <a:endParaRPr kumimoji="1" lang="zh-TW" altLang="en-US"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(The first scene</a:t>
            </a:r>
            <a:r>
              <a:rPr kumimoji="1" lang="en-US" altLang="zh-TW" sz="3600" b="1" dirty="0">
                <a:latin typeface="Heiti SC Medium" pitchFamily="2" charset="-128"/>
                <a:ea typeface="Heiti SC Medium" pitchFamily="2" charset="-128"/>
                <a:sym typeface="Wingdings" pitchFamily="2" charset="2"/>
              </a:rPr>
              <a:t>)</a:t>
            </a:r>
            <a:endParaRPr kumimoji="1" lang="en-US" altLang="zh-TW" sz="3600" b="1" dirty="0">
              <a:latin typeface="Heiti SC Medium" pitchFamily="2" charset="-128"/>
              <a:ea typeface="Heiti SC Medium" pitchFamily="2" charset="-128"/>
            </a:endParaRPr>
          </a:p>
          <a:p>
            <a:pPr>
              <a:tabLst>
                <a:tab pos="1330325" algn="l"/>
              </a:tabLst>
            </a:pPr>
            <a:r>
              <a:rPr kumimoji="1" lang="en-US" altLang="zh-TW" sz="3600" b="1" dirty="0">
                <a:latin typeface="Heiti SC Medium" pitchFamily="2" charset="-128"/>
                <a:ea typeface="Heiti SC Medium" pitchFamily="2" charset="-128"/>
              </a:rPr>
              <a:t> All the jars were filled up by the oil in full.</a:t>
            </a:r>
          </a:p>
          <a:p>
            <a:pPr>
              <a:tabLst>
                <a:tab pos="1330325" algn="l"/>
              </a:tabLst>
            </a:pPr>
            <a:endParaRPr kumimoji="1" lang="en-US" altLang="zh-TW" sz="3600" b="1" dirty="0">
              <a:latin typeface="Heiti SC Medium" pitchFamily="2" charset="-128"/>
              <a:ea typeface="Heiti SC Medium" pitchFamily="2" charset="-128"/>
            </a:endParaRPr>
          </a:p>
        </p:txBody>
      </p:sp>
      <p:pic>
        <p:nvPicPr>
          <p:cNvPr id="3" name="圖片 2" descr="一張含有 文字, 個人, 室外, 直立的 的圖片&#10;&#10;自動產生的描述">
            <a:extLst>
              <a:ext uri="{FF2B5EF4-FFF2-40B4-BE49-F238E27FC236}">
                <a16:creationId xmlns:a16="http://schemas.microsoft.com/office/drawing/2014/main" id="{25C516E9-4666-A24B-9E40-458910AD8CB1}"/>
              </a:ext>
            </a:extLst>
          </p:cNvPr>
          <p:cNvPicPr>
            <a:picLocks noChangeAspect="1"/>
          </p:cNvPicPr>
          <p:nvPr/>
        </p:nvPicPr>
        <p:blipFill rotWithShape="1">
          <a:blip r:embed="rId2"/>
          <a:srcRect l="16067" t="44" r="5455"/>
          <a:stretch/>
        </p:blipFill>
        <p:spPr>
          <a:xfrm>
            <a:off x="0" y="-1"/>
            <a:ext cx="6451600" cy="6858001"/>
          </a:xfrm>
          <a:prstGeom prst="rect">
            <a:avLst/>
          </a:prstGeom>
        </p:spPr>
      </p:pic>
    </p:spTree>
    <p:extLst>
      <p:ext uri="{BB962C8B-B14F-4D97-AF65-F5344CB8AC3E}">
        <p14:creationId xmlns:p14="http://schemas.microsoft.com/office/powerpoint/2010/main" val="405277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129238" y="274290"/>
            <a:ext cx="9933523" cy="63094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dirty="0">
                <a:latin typeface="+mj-lt"/>
                <a:ea typeface="Heiti SC Medium" pitchFamily="2" charset="-128"/>
              </a:rPr>
              <a:t>列 王 紀 下 ２</a:t>
            </a:r>
            <a:r>
              <a:rPr kumimoji="1" lang="en-US" altLang="zh-TW" sz="3600" dirty="0">
                <a:latin typeface="+mj-lt"/>
                <a:ea typeface="Heiti SC Medium" pitchFamily="2" charset="-128"/>
              </a:rPr>
              <a:t> Kings 4:1</a:t>
            </a:r>
          </a:p>
          <a:p>
            <a:pPr>
              <a:tabLst>
                <a:tab pos="1330325" algn="l"/>
              </a:tabLst>
            </a:pPr>
            <a:r>
              <a:rPr kumimoji="1" lang="en-US" altLang="zh-TW" sz="3600" dirty="0">
                <a:solidFill>
                  <a:srgbClr val="FFC000"/>
                </a:solidFill>
                <a:latin typeface="+mj-lt"/>
                <a:ea typeface="Heiti SC Medium" pitchFamily="2" charset="-128"/>
              </a:rPr>
              <a:t>1 </a:t>
            </a:r>
            <a:r>
              <a:rPr kumimoji="1" lang="zh-TW" altLang="en-US" sz="3600" dirty="0">
                <a:solidFill>
                  <a:srgbClr val="FFC000"/>
                </a:solidFill>
                <a:latin typeface="+mj-lt"/>
                <a:ea typeface="Heiti SC Medium" pitchFamily="2" charset="-128"/>
              </a:rPr>
              <a:t>有 一 个 先 知 门 徒 的 妻 哀 求 以 利 沙 说 ： 你 仆 人 ─ 我 丈 夫 死 了 ， 他 敬 畏 耶 和 华 是 你 所 知 道 的 。 现 在 有 债 主 来 ， 要 取 我 两 个 儿 子 作 奴 仆 。</a:t>
            </a:r>
            <a:endParaRPr kumimoji="1" lang="en-US" altLang="zh-TW" sz="3600" dirty="0">
              <a:solidFill>
                <a:srgbClr val="FFC000"/>
              </a:solidFill>
              <a:latin typeface="+mj-lt"/>
              <a:ea typeface="Heiti SC Medium" pitchFamily="2" charset="-128"/>
            </a:endParaRPr>
          </a:p>
          <a:p>
            <a:pPr>
              <a:tabLst>
                <a:tab pos="1330325" algn="l"/>
              </a:tabLst>
            </a:pPr>
            <a:r>
              <a:rPr kumimoji="1" lang="en-US" altLang="zh-TW" sz="3200" dirty="0">
                <a:latin typeface="+mj-lt"/>
                <a:ea typeface="Yu Gothic UI" panose="020B0500000000000000" pitchFamily="34" charset="-128"/>
              </a:rPr>
              <a:t>1 Now there happened to be a certain woman who had been the wife of a member of the Guild of Prophets. She cried out to Elisha, “My husband who served you has died, and you know that your servant feared the Lord. But a creditor has come to take away my children into indentured servitude!”</a:t>
            </a:r>
          </a:p>
        </p:txBody>
      </p:sp>
    </p:spTree>
    <p:extLst>
      <p:ext uri="{BB962C8B-B14F-4D97-AF65-F5344CB8AC3E}">
        <p14:creationId xmlns:p14="http://schemas.microsoft.com/office/powerpoint/2010/main" val="25895860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{CE85A90A-D2FC-F94C-B1F0-A34A2C7CD3A5}tf10001063</Template>
  <TotalTime>1744</TotalTime>
  <Words>3200</Words>
  <Application>Microsoft Macintosh PowerPoint</Application>
  <PresentationFormat>寬螢幕</PresentationFormat>
  <Paragraphs>151</Paragraphs>
  <Slides>42</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42</vt:i4>
      </vt:variant>
    </vt:vector>
  </HeadingPairs>
  <TitlesOfParts>
    <vt:vector size="48" baseType="lpstr">
      <vt:lpstr>Heiti SC Medium</vt:lpstr>
      <vt:lpstr>Heiti SC Medium</vt:lpstr>
      <vt:lpstr>Yu Gothic UI</vt:lpstr>
      <vt:lpstr>Arial</vt:lpstr>
      <vt:lpstr>Century Gothic</vt:lpstr>
      <vt:lpstr>網狀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97</cp:revision>
  <cp:lastPrinted>2021-02-06T13:25:07Z</cp:lastPrinted>
  <dcterms:created xsi:type="dcterms:W3CDTF">2021-01-06T18:08:20Z</dcterms:created>
  <dcterms:modified xsi:type="dcterms:W3CDTF">2021-03-13T10:54:13Z</dcterms:modified>
</cp:coreProperties>
</file>