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41"/>
  </p:notesMasterIdLst>
  <p:handoutMasterIdLst>
    <p:handoutMasterId r:id="rId42"/>
  </p:handoutMasterIdLst>
  <p:sldIdLst>
    <p:sldId id="274" r:id="rId5"/>
    <p:sldId id="275" r:id="rId6"/>
    <p:sldId id="276" r:id="rId7"/>
    <p:sldId id="257" r:id="rId8"/>
    <p:sldId id="277" r:id="rId9"/>
    <p:sldId id="279" r:id="rId10"/>
    <p:sldId id="278" r:id="rId11"/>
    <p:sldId id="280" r:id="rId12"/>
    <p:sldId id="281" r:id="rId13"/>
    <p:sldId id="282" r:id="rId14"/>
    <p:sldId id="283" r:id="rId15"/>
    <p:sldId id="284" r:id="rId16"/>
    <p:sldId id="285" r:id="rId17"/>
    <p:sldId id="286" r:id="rId18"/>
    <p:sldId id="287" r:id="rId19"/>
    <p:sldId id="288" r:id="rId20"/>
    <p:sldId id="289" r:id="rId21"/>
    <p:sldId id="290" r:id="rId22"/>
    <p:sldId id="308" r:id="rId23"/>
    <p:sldId id="291" r:id="rId24"/>
    <p:sldId id="292" r:id="rId25"/>
    <p:sldId id="293" r:id="rId26"/>
    <p:sldId id="294" r:id="rId27"/>
    <p:sldId id="295" r:id="rId28"/>
    <p:sldId id="296" r:id="rId29"/>
    <p:sldId id="302" r:id="rId30"/>
    <p:sldId id="303" r:id="rId31"/>
    <p:sldId id="304" r:id="rId32"/>
    <p:sldId id="297" r:id="rId33"/>
    <p:sldId id="298" r:id="rId34"/>
    <p:sldId id="299" r:id="rId35"/>
    <p:sldId id="305" r:id="rId36"/>
    <p:sldId id="306" r:id="rId37"/>
    <p:sldId id="307" r:id="rId38"/>
    <p:sldId id="300" r:id="rId39"/>
    <p:sldId id="30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28"/>
  </p:normalViewPr>
  <p:slideViewPr>
    <p:cSldViewPr snapToGrid="0" snapToObjects="1">
      <p:cViewPr>
        <p:scale>
          <a:sx n="118" d="100"/>
          <a:sy n="118" d="100"/>
        </p:scale>
        <p:origin x="3056" y="163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4/27/23</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4/27/23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4</a:t>
            </a:fld>
            <a:endParaRPr lang="en-US" dirty="0"/>
          </a:p>
        </p:txBody>
      </p:sp>
    </p:spTree>
    <p:extLst>
      <p:ext uri="{BB962C8B-B14F-4D97-AF65-F5344CB8AC3E}">
        <p14:creationId xmlns:p14="http://schemas.microsoft.com/office/powerpoint/2010/main" val="309585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4/27/23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4/27/23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4/27/23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4/27/23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4/27/23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mdb.com/media/rm2088680704/tt0117060"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B6C4A9-A62E-CA83-B8EC-DB1B129DD62E}"/>
              </a:ext>
            </a:extLst>
          </p:cNvPr>
          <p:cNvSpPr>
            <a:spLocks noGrp="1"/>
          </p:cNvSpPr>
          <p:nvPr>
            <p:ph type="title"/>
          </p:nvPr>
        </p:nvSpPr>
        <p:spPr>
          <a:xfrm>
            <a:off x="1811867" y="448364"/>
            <a:ext cx="9601200" cy="1485900"/>
          </a:xfrm>
        </p:spPr>
        <p:txBody>
          <a:bodyPr/>
          <a:lstStyle/>
          <a:p>
            <a:pPr algn="ctr"/>
            <a:r>
              <a:rPr lang="en-US" dirty="0"/>
              <a:t>Q&amp;A</a:t>
            </a:r>
          </a:p>
        </p:txBody>
      </p:sp>
      <p:sp>
        <p:nvSpPr>
          <p:cNvPr id="7" name="Text Placeholder 6">
            <a:extLst>
              <a:ext uri="{FF2B5EF4-FFF2-40B4-BE49-F238E27FC236}">
                <a16:creationId xmlns:a16="http://schemas.microsoft.com/office/drawing/2014/main" id="{7A9686D4-5D2B-9FCA-FDAA-FF0E145CF87F}"/>
              </a:ext>
            </a:extLst>
          </p:cNvPr>
          <p:cNvSpPr>
            <a:spLocks noGrp="1"/>
          </p:cNvSpPr>
          <p:nvPr>
            <p:ph type="body" idx="1"/>
          </p:nvPr>
        </p:nvSpPr>
        <p:spPr>
          <a:xfrm>
            <a:off x="3398150" y="2393354"/>
            <a:ext cx="1453250" cy="823912"/>
          </a:xfrm>
        </p:spPr>
        <p:txBody>
          <a:bodyPr/>
          <a:lstStyle/>
          <a:p>
            <a:r>
              <a:rPr lang="en" dirty="0"/>
              <a:t>普通话</a:t>
            </a:r>
            <a:endParaRPr lang="en-US" dirty="0"/>
          </a:p>
        </p:txBody>
      </p:sp>
      <p:sp>
        <p:nvSpPr>
          <p:cNvPr id="9" name="Text Placeholder 8">
            <a:extLst>
              <a:ext uri="{FF2B5EF4-FFF2-40B4-BE49-F238E27FC236}">
                <a16:creationId xmlns:a16="http://schemas.microsoft.com/office/drawing/2014/main" id="{500ADD9F-78DA-D66D-5E2A-3B2AB369FF69}"/>
              </a:ext>
            </a:extLst>
          </p:cNvPr>
          <p:cNvSpPr>
            <a:spLocks noGrp="1"/>
          </p:cNvSpPr>
          <p:nvPr>
            <p:ph type="body" sz="quarter" idx="3"/>
          </p:nvPr>
        </p:nvSpPr>
        <p:spPr>
          <a:xfrm>
            <a:off x="5888198" y="2344291"/>
            <a:ext cx="1453250" cy="823912"/>
          </a:xfrm>
        </p:spPr>
        <p:txBody>
          <a:bodyPr/>
          <a:lstStyle/>
          <a:p>
            <a:r>
              <a:rPr lang="en" dirty="0"/>
              <a:t>广东话</a:t>
            </a:r>
            <a:endParaRPr lang="en-US" dirty="0"/>
          </a:p>
        </p:txBody>
      </p:sp>
      <p:cxnSp>
        <p:nvCxnSpPr>
          <p:cNvPr id="11" name="Google Shape;161;p36">
            <a:extLst>
              <a:ext uri="{FF2B5EF4-FFF2-40B4-BE49-F238E27FC236}">
                <a16:creationId xmlns:a16="http://schemas.microsoft.com/office/drawing/2014/main" id="{4C0CDD55-E675-5A73-2435-9F6FE2B22547}"/>
              </a:ext>
            </a:extLst>
          </p:cNvPr>
          <p:cNvCxnSpPr>
            <a:cxnSpLocks/>
          </p:cNvCxnSpPr>
          <p:nvPr/>
        </p:nvCxnSpPr>
        <p:spPr>
          <a:xfrm>
            <a:off x="3926175" y="3561557"/>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12" name="Google Shape;162;p36">
            <a:extLst>
              <a:ext uri="{FF2B5EF4-FFF2-40B4-BE49-F238E27FC236}">
                <a16:creationId xmlns:a16="http://schemas.microsoft.com/office/drawing/2014/main" id="{9B8AE876-9962-9255-A7FA-1CF434775642}"/>
              </a:ext>
            </a:extLst>
          </p:cNvPr>
          <p:cNvCxnSpPr>
            <a:cxnSpLocks/>
          </p:cNvCxnSpPr>
          <p:nvPr/>
        </p:nvCxnSpPr>
        <p:spPr>
          <a:xfrm>
            <a:off x="6416225" y="3561557"/>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13" name="Google Shape;163;p36">
            <a:extLst>
              <a:ext uri="{FF2B5EF4-FFF2-40B4-BE49-F238E27FC236}">
                <a16:creationId xmlns:a16="http://schemas.microsoft.com/office/drawing/2014/main" id="{480F5DC0-469A-2FD2-FB23-4A380DE8B1E2}"/>
              </a:ext>
            </a:extLst>
          </p:cNvPr>
          <p:cNvCxnSpPr>
            <a:cxnSpLocks/>
          </p:cNvCxnSpPr>
          <p:nvPr/>
        </p:nvCxnSpPr>
        <p:spPr>
          <a:xfrm>
            <a:off x="8906275" y="3561557"/>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4" name="Google Shape;164;p36">
            <a:extLst>
              <a:ext uri="{FF2B5EF4-FFF2-40B4-BE49-F238E27FC236}">
                <a16:creationId xmlns:a16="http://schemas.microsoft.com/office/drawing/2014/main" id="{0548E502-D29D-27FF-A2FE-26A142614698}"/>
              </a:ext>
            </a:extLst>
          </p:cNvPr>
          <p:cNvPicPr preferRelativeResize="0"/>
          <p:nvPr/>
        </p:nvPicPr>
        <p:blipFill>
          <a:blip r:embed="rId2">
            <a:alphaModFix/>
          </a:blip>
          <a:stretch>
            <a:fillRect/>
          </a:stretch>
        </p:blipFill>
        <p:spPr>
          <a:xfrm>
            <a:off x="5888198" y="3696872"/>
            <a:ext cx="1453250" cy="1453275"/>
          </a:xfrm>
          <a:prstGeom prst="rect">
            <a:avLst/>
          </a:prstGeom>
          <a:noFill/>
          <a:ln>
            <a:noFill/>
          </a:ln>
        </p:spPr>
      </p:pic>
      <p:pic>
        <p:nvPicPr>
          <p:cNvPr id="15" name="Google Shape;165;p36">
            <a:extLst>
              <a:ext uri="{FF2B5EF4-FFF2-40B4-BE49-F238E27FC236}">
                <a16:creationId xmlns:a16="http://schemas.microsoft.com/office/drawing/2014/main" id="{90625AC6-BBD1-68C5-AFB9-5610C09E644C}"/>
              </a:ext>
            </a:extLst>
          </p:cNvPr>
          <p:cNvPicPr preferRelativeResize="0"/>
          <p:nvPr/>
        </p:nvPicPr>
        <p:blipFill>
          <a:blip r:embed="rId3">
            <a:alphaModFix/>
          </a:blip>
          <a:stretch>
            <a:fillRect/>
          </a:stretch>
        </p:blipFill>
        <p:spPr>
          <a:xfrm>
            <a:off x="3398150" y="3696885"/>
            <a:ext cx="1453250" cy="1453250"/>
          </a:xfrm>
          <a:prstGeom prst="rect">
            <a:avLst/>
          </a:prstGeom>
          <a:noFill/>
          <a:ln>
            <a:noFill/>
          </a:ln>
        </p:spPr>
      </p:pic>
      <p:pic>
        <p:nvPicPr>
          <p:cNvPr id="16" name="Google Shape;166;p36">
            <a:extLst>
              <a:ext uri="{FF2B5EF4-FFF2-40B4-BE49-F238E27FC236}">
                <a16:creationId xmlns:a16="http://schemas.microsoft.com/office/drawing/2014/main" id="{1D974AE7-25E8-9EAA-0E93-C8F372786454}"/>
              </a:ext>
            </a:extLst>
          </p:cNvPr>
          <p:cNvPicPr preferRelativeResize="0"/>
          <p:nvPr/>
        </p:nvPicPr>
        <p:blipFill>
          <a:blip r:embed="rId4">
            <a:alphaModFix/>
          </a:blip>
          <a:stretch>
            <a:fillRect/>
          </a:stretch>
        </p:blipFill>
        <p:spPr>
          <a:xfrm>
            <a:off x="8378250" y="3696885"/>
            <a:ext cx="1453250" cy="1453250"/>
          </a:xfrm>
          <a:prstGeom prst="rect">
            <a:avLst/>
          </a:prstGeom>
          <a:noFill/>
          <a:ln>
            <a:noFill/>
          </a:ln>
        </p:spPr>
      </p:pic>
      <p:sp>
        <p:nvSpPr>
          <p:cNvPr id="17" name="Text Placeholder 6">
            <a:extLst>
              <a:ext uri="{FF2B5EF4-FFF2-40B4-BE49-F238E27FC236}">
                <a16:creationId xmlns:a16="http://schemas.microsoft.com/office/drawing/2014/main" id="{13486066-2340-306C-42B4-6C8536163B35}"/>
              </a:ext>
            </a:extLst>
          </p:cNvPr>
          <p:cNvSpPr txBox="1">
            <a:spLocks/>
          </p:cNvSpPr>
          <p:nvPr/>
        </p:nvSpPr>
        <p:spPr>
          <a:xfrm>
            <a:off x="8378250" y="2303955"/>
            <a:ext cx="1453250" cy="823912"/>
          </a:xfrm>
          <a:prstGeom prst="rect">
            <a:avLst/>
          </a:prstGeom>
        </p:spPr>
        <p:txBody>
          <a:bodyPr vert="horz" lIns="91440" tIns="45720" rIns="91440" bIns="45720" rtlCol="0" anchor="b">
            <a:no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r>
              <a:rPr lang="en" dirty="0"/>
              <a:t>English</a:t>
            </a:r>
            <a:endParaRPr lang="en-US" dirty="0"/>
          </a:p>
        </p:txBody>
      </p:sp>
    </p:spTree>
    <p:extLst>
      <p:ext uri="{BB962C8B-B14F-4D97-AF65-F5344CB8AC3E}">
        <p14:creationId xmlns:p14="http://schemas.microsoft.com/office/powerpoint/2010/main" val="361731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3B428-C248-DB6E-2C81-2A59083A0FE3}"/>
              </a:ext>
            </a:extLst>
          </p:cNvPr>
          <p:cNvSpPr>
            <a:spLocks noGrp="1"/>
          </p:cNvSpPr>
          <p:nvPr>
            <p:ph type="title"/>
          </p:nvPr>
        </p:nvSpPr>
        <p:spPr>
          <a:xfrm>
            <a:off x="1371600" y="1543050"/>
            <a:ext cx="9601200" cy="742950"/>
          </a:xfrm>
        </p:spPr>
        <p:txBody>
          <a:bodyPr>
            <a:normAutofit/>
          </a:bodyPr>
          <a:lstStyle/>
          <a:p>
            <a:r>
              <a:rPr lang="en-US" sz="3600" dirty="0"/>
              <a:t>Genesis</a:t>
            </a:r>
            <a:r>
              <a:rPr lang="zh-TW" altLang="en-US" sz="3600" dirty="0"/>
              <a:t> 创世记 </a:t>
            </a:r>
            <a:r>
              <a:rPr lang="en-US" sz="3600" dirty="0"/>
              <a:t>12:</a:t>
            </a:r>
            <a:r>
              <a:rPr lang="zh-TW" altLang="en-US" sz="3600" dirty="0"/>
              <a:t> </a:t>
            </a:r>
            <a:r>
              <a:rPr lang="en-US" sz="3600" dirty="0"/>
              <a:t>1-3</a:t>
            </a:r>
          </a:p>
        </p:txBody>
      </p:sp>
      <p:sp>
        <p:nvSpPr>
          <p:cNvPr id="5" name="Content Placeholder 4">
            <a:extLst>
              <a:ext uri="{FF2B5EF4-FFF2-40B4-BE49-F238E27FC236}">
                <a16:creationId xmlns:a16="http://schemas.microsoft.com/office/drawing/2014/main" id="{7EFEA8A4-03B5-B028-6E71-54946E907036}"/>
              </a:ext>
            </a:extLst>
          </p:cNvPr>
          <p:cNvSpPr>
            <a:spLocks noGrp="1"/>
          </p:cNvSpPr>
          <p:nvPr>
            <p:ph idx="1"/>
          </p:nvPr>
        </p:nvSpPr>
        <p:spPr>
          <a:xfrm>
            <a:off x="1371600" y="2285999"/>
            <a:ext cx="9601200" cy="4142509"/>
          </a:xfrm>
        </p:spPr>
        <p:txBody>
          <a:bodyPr>
            <a:normAutofit fontScale="92500" lnSpcReduction="20000"/>
          </a:bodyPr>
          <a:lstStyle/>
          <a:p>
            <a:pPr marL="0" indent="0">
              <a:lnSpc>
                <a:spcPct val="120000"/>
              </a:lnSpc>
              <a:buNone/>
            </a:pPr>
            <a:r>
              <a:rPr lang="en-US" sz="3200" dirty="0"/>
              <a:t>Now the Lord said to Abram, “Go from your country and your kindred and your father’s house to the land that I will show you. And I will make of you a great nation, and I will bless you and make your name great, so that you will be a blessing.</a:t>
            </a:r>
          </a:p>
          <a:p>
            <a:pPr marL="0" indent="0">
              <a:lnSpc>
                <a:spcPct val="120000"/>
              </a:lnSpc>
              <a:buNone/>
            </a:pPr>
            <a:r>
              <a:rPr lang="zh-TW" altLang="en-US" sz="3200" dirty="0"/>
              <a:t>耶和华对亚伯兰说，你要离开本地，本族，父家，往我所要指示你的地去。我必叫你成为大国，我必赐福给你，叫你的名为大，你也要叫别人得福。</a:t>
            </a:r>
            <a:endParaRPr lang="en-US" sz="3200" dirty="0"/>
          </a:p>
        </p:txBody>
      </p:sp>
      <p:sp>
        <p:nvSpPr>
          <p:cNvPr id="6" name="TextBox 5">
            <a:extLst>
              <a:ext uri="{FF2B5EF4-FFF2-40B4-BE49-F238E27FC236}">
                <a16:creationId xmlns:a16="http://schemas.microsoft.com/office/drawing/2014/main" id="{1935441D-5E1E-F640-8F5A-328A022DDB3A}"/>
              </a:ext>
            </a:extLst>
          </p:cNvPr>
          <p:cNvSpPr txBox="1"/>
          <p:nvPr/>
        </p:nvSpPr>
        <p:spPr>
          <a:xfrm>
            <a:off x="1515533" y="667434"/>
            <a:ext cx="9313333" cy="646331"/>
          </a:xfrm>
          <a:prstGeom prst="rect">
            <a:avLst/>
          </a:prstGeom>
          <a:noFill/>
        </p:spPr>
        <p:txBody>
          <a:bodyPr wrap="square" rtlCol="0">
            <a:spAutoFit/>
          </a:bodyPr>
          <a:lstStyle/>
          <a:p>
            <a:pPr algn="ctr"/>
            <a:r>
              <a:rPr lang="en-US" sz="3600" u="sng" dirty="0"/>
              <a:t>The Covenant with Abraham</a:t>
            </a:r>
            <a:r>
              <a:rPr lang="zh-TW" altLang="en-US" sz="3600" u="sng" dirty="0"/>
              <a:t>  与亚伯拉罕的约</a:t>
            </a:r>
            <a:endParaRPr lang="en-US" sz="3600" u="sng" dirty="0"/>
          </a:p>
        </p:txBody>
      </p:sp>
    </p:spTree>
    <p:extLst>
      <p:ext uri="{BB962C8B-B14F-4D97-AF65-F5344CB8AC3E}">
        <p14:creationId xmlns:p14="http://schemas.microsoft.com/office/powerpoint/2010/main" val="105638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371CB-79C9-98F2-545A-55E0F8EC3F8B}"/>
              </a:ext>
            </a:extLst>
          </p:cNvPr>
          <p:cNvSpPr>
            <a:spLocks noGrp="1"/>
          </p:cNvSpPr>
          <p:nvPr>
            <p:ph idx="1"/>
          </p:nvPr>
        </p:nvSpPr>
        <p:spPr>
          <a:xfrm>
            <a:off x="1343891" y="2036618"/>
            <a:ext cx="9601200" cy="3581400"/>
          </a:xfrm>
        </p:spPr>
        <p:txBody>
          <a:bodyPr>
            <a:normAutofit/>
          </a:bodyPr>
          <a:lstStyle/>
          <a:p>
            <a:pPr marL="0" indent="0">
              <a:lnSpc>
                <a:spcPct val="100000"/>
              </a:lnSpc>
              <a:buNone/>
            </a:pPr>
            <a:r>
              <a:rPr lang="en-US" sz="3200" dirty="0"/>
              <a:t>I will bless those who bless you, and him who dishonors you I will curse, and </a:t>
            </a:r>
            <a:r>
              <a:rPr lang="en-US" sz="3200" u="sng" dirty="0"/>
              <a:t>in you all the families of the earth shall be blessed</a:t>
            </a:r>
            <a:r>
              <a:rPr lang="en-US" sz="3200" dirty="0"/>
              <a:t>.</a:t>
            </a:r>
          </a:p>
          <a:p>
            <a:pPr marL="0" indent="0">
              <a:lnSpc>
                <a:spcPct val="100000"/>
              </a:lnSpc>
              <a:buNone/>
            </a:pPr>
            <a:r>
              <a:rPr lang="zh-TW" altLang="en-US" sz="3200" dirty="0"/>
              <a:t>为你祝福的，我必赐福与他。那咒诅你的，我必咒诅他，</a:t>
            </a:r>
            <a:r>
              <a:rPr lang="zh-TW" altLang="en-US" sz="3200" u="sng" dirty="0"/>
              <a:t>地上的万族都要因你得福</a:t>
            </a:r>
            <a:r>
              <a:rPr lang="zh-TW" altLang="en-US" sz="3200" dirty="0"/>
              <a:t>。</a:t>
            </a:r>
            <a:endParaRPr lang="en-US" sz="3200" dirty="0"/>
          </a:p>
        </p:txBody>
      </p:sp>
    </p:spTree>
    <p:extLst>
      <p:ext uri="{BB962C8B-B14F-4D97-AF65-F5344CB8AC3E}">
        <p14:creationId xmlns:p14="http://schemas.microsoft.com/office/powerpoint/2010/main" val="153575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967335"/>
            <a:ext cx="9313333" cy="1754326"/>
          </a:xfrm>
          <a:prstGeom prst="rect">
            <a:avLst/>
          </a:prstGeom>
          <a:noFill/>
        </p:spPr>
        <p:txBody>
          <a:bodyPr wrap="square" rtlCol="0">
            <a:spAutoFit/>
          </a:bodyPr>
          <a:lstStyle/>
          <a:p>
            <a:pPr algn="ctr"/>
            <a:r>
              <a:rPr lang="en-US" sz="5400" u="sng" dirty="0"/>
              <a:t>The Exodus &amp; the Law</a:t>
            </a:r>
          </a:p>
          <a:p>
            <a:pPr algn="ctr"/>
            <a:r>
              <a:rPr lang="zh-TW" altLang="en-US" sz="5400" dirty="0"/>
              <a:t>出埃及记与律法</a:t>
            </a:r>
            <a:endParaRPr lang="en-US" sz="5400" dirty="0"/>
          </a:p>
        </p:txBody>
      </p:sp>
    </p:spTree>
    <p:extLst>
      <p:ext uri="{BB962C8B-B14F-4D97-AF65-F5344CB8AC3E}">
        <p14:creationId xmlns:p14="http://schemas.microsoft.com/office/powerpoint/2010/main" val="279141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967335"/>
            <a:ext cx="9313333" cy="1754326"/>
          </a:xfrm>
          <a:prstGeom prst="rect">
            <a:avLst/>
          </a:prstGeom>
          <a:noFill/>
        </p:spPr>
        <p:txBody>
          <a:bodyPr wrap="square" rtlCol="0">
            <a:spAutoFit/>
          </a:bodyPr>
          <a:lstStyle/>
          <a:p>
            <a:pPr algn="ctr"/>
            <a:r>
              <a:rPr lang="en-US" sz="5400" u="sng" dirty="0"/>
              <a:t>The City of Jerusalem</a:t>
            </a:r>
          </a:p>
          <a:p>
            <a:pPr algn="ctr"/>
            <a:r>
              <a:rPr lang="zh-TW" altLang="en-US" sz="5400" dirty="0"/>
              <a:t>耶路撒冷城</a:t>
            </a:r>
            <a:endParaRPr lang="en-US" sz="5400" dirty="0"/>
          </a:p>
        </p:txBody>
      </p:sp>
    </p:spTree>
    <p:extLst>
      <p:ext uri="{BB962C8B-B14F-4D97-AF65-F5344CB8AC3E}">
        <p14:creationId xmlns:p14="http://schemas.microsoft.com/office/powerpoint/2010/main" val="198262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870353"/>
            <a:ext cx="9313333" cy="1754326"/>
          </a:xfrm>
          <a:prstGeom prst="rect">
            <a:avLst/>
          </a:prstGeom>
          <a:noFill/>
        </p:spPr>
        <p:txBody>
          <a:bodyPr wrap="square" rtlCol="0">
            <a:spAutoFit/>
          </a:bodyPr>
          <a:lstStyle/>
          <a:p>
            <a:pPr algn="ctr"/>
            <a:r>
              <a:rPr lang="en-US" sz="5400" u="sng" dirty="0"/>
              <a:t>The Prophets’ Foretelling</a:t>
            </a:r>
          </a:p>
          <a:p>
            <a:pPr algn="ctr"/>
            <a:r>
              <a:rPr lang="zh-TW" altLang="en-US" sz="5400" dirty="0"/>
              <a:t>先知的预言</a:t>
            </a:r>
            <a:endParaRPr lang="en-US" sz="5400" dirty="0"/>
          </a:p>
        </p:txBody>
      </p:sp>
    </p:spTree>
    <p:extLst>
      <p:ext uri="{BB962C8B-B14F-4D97-AF65-F5344CB8AC3E}">
        <p14:creationId xmlns:p14="http://schemas.microsoft.com/office/powerpoint/2010/main" val="41037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496419"/>
            <a:ext cx="9313333" cy="2585323"/>
          </a:xfrm>
          <a:prstGeom prst="rect">
            <a:avLst/>
          </a:prstGeom>
          <a:noFill/>
        </p:spPr>
        <p:txBody>
          <a:bodyPr wrap="square" rtlCol="0">
            <a:spAutoFit/>
          </a:bodyPr>
          <a:lstStyle/>
          <a:p>
            <a:pPr algn="ctr"/>
            <a:r>
              <a:rPr lang="en-US" sz="5400" u="sng" dirty="0"/>
              <a:t>The Preparation of John the Baptist</a:t>
            </a:r>
          </a:p>
          <a:p>
            <a:pPr algn="ctr"/>
            <a:r>
              <a:rPr lang="zh-TW" altLang="en-US" sz="5400" dirty="0"/>
              <a:t>施洗约翰的预备</a:t>
            </a:r>
            <a:endParaRPr lang="en-US" sz="5400" dirty="0"/>
          </a:p>
        </p:txBody>
      </p:sp>
    </p:spTree>
    <p:extLst>
      <p:ext uri="{BB962C8B-B14F-4D97-AF65-F5344CB8AC3E}">
        <p14:creationId xmlns:p14="http://schemas.microsoft.com/office/powerpoint/2010/main" val="111618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967335"/>
            <a:ext cx="9313333" cy="1754326"/>
          </a:xfrm>
          <a:prstGeom prst="rect">
            <a:avLst/>
          </a:prstGeom>
          <a:noFill/>
        </p:spPr>
        <p:txBody>
          <a:bodyPr wrap="square" rtlCol="0">
            <a:spAutoFit/>
          </a:bodyPr>
          <a:lstStyle/>
          <a:p>
            <a:pPr algn="ctr"/>
            <a:r>
              <a:rPr lang="en-US" sz="5400" u="sng" dirty="0"/>
              <a:t>The Coming of Jesus</a:t>
            </a:r>
          </a:p>
          <a:p>
            <a:pPr algn="ctr"/>
            <a:r>
              <a:rPr lang="zh-TW" altLang="en-US" sz="5400" dirty="0"/>
              <a:t>耶稣的来临</a:t>
            </a:r>
            <a:endParaRPr lang="en-US" sz="5400" dirty="0"/>
          </a:p>
        </p:txBody>
      </p:sp>
    </p:spTree>
    <p:extLst>
      <p:ext uri="{BB962C8B-B14F-4D97-AF65-F5344CB8AC3E}">
        <p14:creationId xmlns:p14="http://schemas.microsoft.com/office/powerpoint/2010/main" val="76372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551837"/>
            <a:ext cx="9313333" cy="2585323"/>
          </a:xfrm>
          <a:prstGeom prst="rect">
            <a:avLst/>
          </a:prstGeom>
          <a:noFill/>
        </p:spPr>
        <p:txBody>
          <a:bodyPr wrap="square" rtlCol="0">
            <a:spAutoFit/>
          </a:bodyPr>
          <a:lstStyle/>
          <a:p>
            <a:pPr algn="ctr"/>
            <a:r>
              <a:rPr lang="en-US" sz="5400" u="sng" dirty="0"/>
              <a:t>The Death &amp; Resurrection of Jesus</a:t>
            </a:r>
          </a:p>
          <a:p>
            <a:pPr algn="ctr"/>
            <a:r>
              <a:rPr lang="zh-TW" altLang="en-US" sz="5400" dirty="0"/>
              <a:t>耶稣的死与复活</a:t>
            </a:r>
            <a:endParaRPr lang="en-US" sz="5400" dirty="0"/>
          </a:p>
        </p:txBody>
      </p:sp>
    </p:spTree>
    <p:extLst>
      <p:ext uri="{BB962C8B-B14F-4D97-AF65-F5344CB8AC3E}">
        <p14:creationId xmlns:p14="http://schemas.microsoft.com/office/powerpoint/2010/main" val="389452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3B428-C248-DB6E-2C81-2A59083A0FE3}"/>
              </a:ext>
            </a:extLst>
          </p:cNvPr>
          <p:cNvSpPr>
            <a:spLocks noGrp="1"/>
          </p:cNvSpPr>
          <p:nvPr>
            <p:ph type="title"/>
          </p:nvPr>
        </p:nvSpPr>
        <p:spPr>
          <a:xfrm>
            <a:off x="1371600" y="1838797"/>
            <a:ext cx="9601200" cy="742950"/>
          </a:xfrm>
        </p:spPr>
        <p:txBody>
          <a:bodyPr>
            <a:normAutofit/>
          </a:bodyPr>
          <a:lstStyle/>
          <a:p>
            <a:r>
              <a:rPr lang="en-US" sz="3600" dirty="0"/>
              <a:t>Matthew </a:t>
            </a:r>
            <a:r>
              <a:rPr lang="zh-TW" altLang="en-US" sz="3600" dirty="0"/>
              <a:t>马太福音 </a:t>
            </a:r>
            <a:r>
              <a:rPr lang="en-US" sz="3600" dirty="0"/>
              <a:t>28:18-20</a:t>
            </a:r>
          </a:p>
        </p:txBody>
      </p:sp>
      <p:sp>
        <p:nvSpPr>
          <p:cNvPr id="5" name="Content Placeholder 4">
            <a:extLst>
              <a:ext uri="{FF2B5EF4-FFF2-40B4-BE49-F238E27FC236}">
                <a16:creationId xmlns:a16="http://schemas.microsoft.com/office/drawing/2014/main" id="{7EFEA8A4-03B5-B028-6E71-54946E907036}"/>
              </a:ext>
            </a:extLst>
          </p:cNvPr>
          <p:cNvSpPr>
            <a:spLocks noGrp="1"/>
          </p:cNvSpPr>
          <p:nvPr>
            <p:ph idx="1"/>
          </p:nvPr>
        </p:nvSpPr>
        <p:spPr>
          <a:xfrm>
            <a:off x="1371600" y="2581746"/>
            <a:ext cx="9601200" cy="3982339"/>
          </a:xfrm>
        </p:spPr>
        <p:txBody>
          <a:bodyPr>
            <a:normAutofit fontScale="92500"/>
          </a:bodyPr>
          <a:lstStyle/>
          <a:p>
            <a:pPr marL="0" indent="0">
              <a:lnSpc>
                <a:spcPct val="110000"/>
              </a:lnSpc>
              <a:buNone/>
            </a:pPr>
            <a:r>
              <a:rPr lang="en-US" sz="3200" dirty="0"/>
              <a:t>And Jesus came and said to them, “All authority in heaven and on earth has been given to me. </a:t>
            </a:r>
            <a:r>
              <a:rPr lang="en-US" sz="3200" b="1" u="sng" dirty="0"/>
              <a:t>Go</a:t>
            </a:r>
            <a:r>
              <a:rPr lang="en-US" sz="3200" dirty="0"/>
              <a:t> therefore and </a:t>
            </a:r>
            <a:r>
              <a:rPr lang="en-US" sz="3200" b="1" u="sng" dirty="0"/>
              <a:t>make disciples</a:t>
            </a:r>
            <a:r>
              <a:rPr lang="en-US" sz="3200" dirty="0"/>
              <a:t> of all nations, </a:t>
            </a:r>
            <a:r>
              <a:rPr lang="en-US" sz="3200" b="1" u="sng" dirty="0"/>
              <a:t>baptizing</a:t>
            </a:r>
            <a:r>
              <a:rPr lang="en-US" sz="3200" dirty="0"/>
              <a:t> them in the name of the Father and of the Son and of the Holy Spirit, </a:t>
            </a:r>
          </a:p>
          <a:p>
            <a:pPr marL="0" indent="0">
              <a:lnSpc>
                <a:spcPct val="110000"/>
              </a:lnSpc>
              <a:buNone/>
            </a:pPr>
            <a:r>
              <a:rPr lang="zh-TW" altLang="en-US" sz="3200" dirty="0"/>
              <a:t>耶稣进前来，对他们说，天上，地下所有的权柄，都赐给我了。所以你们要</a:t>
            </a:r>
            <a:r>
              <a:rPr lang="zh-TW" altLang="en-US" sz="3200" u="sng" dirty="0"/>
              <a:t>去</a:t>
            </a:r>
            <a:r>
              <a:rPr lang="zh-TW" altLang="en-US" sz="3200" dirty="0"/>
              <a:t>，使万民作我的</a:t>
            </a:r>
            <a:r>
              <a:rPr lang="zh-TW" altLang="en-US" sz="3200" u="sng" dirty="0"/>
              <a:t>门徒</a:t>
            </a:r>
            <a:r>
              <a:rPr lang="zh-TW" altLang="en-US" sz="3200" dirty="0"/>
              <a:t>，奉父子圣灵的名，给他们</a:t>
            </a:r>
            <a:r>
              <a:rPr lang="zh-TW" altLang="en-US" sz="3200" u="sng" dirty="0"/>
              <a:t>施洗</a:t>
            </a:r>
            <a:r>
              <a:rPr lang="zh-TW" altLang="en-US" sz="3200" dirty="0"/>
              <a:t>。</a:t>
            </a:r>
            <a:endParaRPr lang="en-US" sz="3200" dirty="0"/>
          </a:p>
        </p:txBody>
      </p:sp>
      <p:sp>
        <p:nvSpPr>
          <p:cNvPr id="6" name="TextBox 5">
            <a:extLst>
              <a:ext uri="{FF2B5EF4-FFF2-40B4-BE49-F238E27FC236}">
                <a16:creationId xmlns:a16="http://schemas.microsoft.com/office/drawing/2014/main" id="{1935441D-5E1E-F640-8F5A-328A022DDB3A}"/>
              </a:ext>
            </a:extLst>
          </p:cNvPr>
          <p:cNvSpPr txBox="1"/>
          <p:nvPr/>
        </p:nvSpPr>
        <p:spPr>
          <a:xfrm>
            <a:off x="1515533" y="16933"/>
            <a:ext cx="9313333" cy="1754326"/>
          </a:xfrm>
          <a:prstGeom prst="rect">
            <a:avLst/>
          </a:prstGeom>
          <a:noFill/>
        </p:spPr>
        <p:txBody>
          <a:bodyPr wrap="square" rtlCol="0">
            <a:spAutoFit/>
          </a:bodyPr>
          <a:lstStyle/>
          <a:p>
            <a:pPr algn="ctr"/>
            <a:r>
              <a:rPr lang="en-US" sz="5400" u="sng" dirty="0"/>
              <a:t>The Commissioning of the Apostles</a:t>
            </a:r>
            <a:r>
              <a:rPr lang="zh-TW" altLang="en-US" sz="5400" u="sng" dirty="0"/>
              <a:t>   使徒的任命</a:t>
            </a:r>
            <a:endParaRPr lang="en-US" sz="5400" u="sng" dirty="0"/>
          </a:p>
        </p:txBody>
      </p:sp>
    </p:spTree>
    <p:extLst>
      <p:ext uri="{BB962C8B-B14F-4D97-AF65-F5344CB8AC3E}">
        <p14:creationId xmlns:p14="http://schemas.microsoft.com/office/powerpoint/2010/main" val="56388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3B428-C248-DB6E-2C81-2A59083A0FE3}"/>
              </a:ext>
            </a:extLst>
          </p:cNvPr>
          <p:cNvSpPr>
            <a:spLocks noGrp="1"/>
          </p:cNvSpPr>
          <p:nvPr>
            <p:ph type="title"/>
          </p:nvPr>
        </p:nvSpPr>
        <p:spPr>
          <a:xfrm>
            <a:off x="1371600" y="1838797"/>
            <a:ext cx="9601200" cy="742950"/>
          </a:xfrm>
        </p:spPr>
        <p:txBody>
          <a:bodyPr>
            <a:normAutofit/>
          </a:bodyPr>
          <a:lstStyle/>
          <a:p>
            <a:r>
              <a:rPr lang="en-US" sz="3600" dirty="0"/>
              <a:t>Matthew </a:t>
            </a:r>
            <a:r>
              <a:rPr lang="zh-TW" altLang="en-US" sz="3600" dirty="0"/>
              <a:t>马太福音 </a:t>
            </a:r>
            <a:r>
              <a:rPr lang="en-US" sz="3600" dirty="0"/>
              <a:t>28:18-20</a:t>
            </a:r>
          </a:p>
        </p:txBody>
      </p:sp>
      <p:sp>
        <p:nvSpPr>
          <p:cNvPr id="5" name="Content Placeholder 4">
            <a:extLst>
              <a:ext uri="{FF2B5EF4-FFF2-40B4-BE49-F238E27FC236}">
                <a16:creationId xmlns:a16="http://schemas.microsoft.com/office/drawing/2014/main" id="{7EFEA8A4-03B5-B028-6E71-54946E907036}"/>
              </a:ext>
            </a:extLst>
          </p:cNvPr>
          <p:cNvSpPr>
            <a:spLocks noGrp="1"/>
          </p:cNvSpPr>
          <p:nvPr>
            <p:ph idx="1"/>
          </p:nvPr>
        </p:nvSpPr>
        <p:spPr>
          <a:xfrm>
            <a:off x="1371600" y="2581747"/>
            <a:ext cx="9601200" cy="3581400"/>
          </a:xfrm>
        </p:spPr>
        <p:txBody>
          <a:bodyPr>
            <a:normAutofit/>
          </a:bodyPr>
          <a:lstStyle/>
          <a:p>
            <a:pPr marL="0" indent="0">
              <a:lnSpc>
                <a:spcPct val="100000"/>
              </a:lnSpc>
              <a:buNone/>
            </a:pPr>
            <a:r>
              <a:rPr lang="en-US" sz="3200" b="1" u="sng" dirty="0"/>
              <a:t>teaching</a:t>
            </a:r>
            <a:r>
              <a:rPr lang="en-US" sz="3200" dirty="0"/>
              <a:t> them to observe all that I have commanded you. And behold, I am with you always, to the end of the age.</a:t>
            </a:r>
          </a:p>
          <a:p>
            <a:pPr marL="0" indent="0">
              <a:lnSpc>
                <a:spcPct val="100000"/>
              </a:lnSpc>
              <a:buNone/>
            </a:pPr>
            <a:r>
              <a:rPr lang="zh-TW" altLang="en-US" sz="3200" dirty="0"/>
              <a:t>凡我所吩咐你们的，都</a:t>
            </a:r>
            <a:r>
              <a:rPr lang="zh-TW" altLang="en-US" sz="3200" u="sng" dirty="0"/>
              <a:t>教训</a:t>
            </a:r>
            <a:r>
              <a:rPr lang="zh-TW" altLang="en-US" sz="3200" dirty="0"/>
              <a:t>他们遵守，我就常与你们同在，直到世界的末了。</a:t>
            </a:r>
            <a:endParaRPr lang="en-US" sz="3200" dirty="0"/>
          </a:p>
        </p:txBody>
      </p:sp>
      <p:sp>
        <p:nvSpPr>
          <p:cNvPr id="6" name="TextBox 5">
            <a:extLst>
              <a:ext uri="{FF2B5EF4-FFF2-40B4-BE49-F238E27FC236}">
                <a16:creationId xmlns:a16="http://schemas.microsoft.com/office/drawing/2014/main" id="{1935441D-5E1E-F640-8F5A-328A022DDB3A}"/>
              </a:ext>
            </a:extLst>
          </p:cNvPr>
          <p:cNvSpPr txBox="1"/>
          <p:nvPr/>
        </p:nvSpPr>
        <p:spPr>
          <a:xfrm>
            <a:off x="1515533" y="16933"/>
            <a:ext cx="9313333" cy="1754326"/>
          </a:xfrm>
          <a:prstGeom prst="rect">
            <a:avLst/>
          </a:prstGeom>
          <a:noFill/>
        </p:spPr>
        <p:txBody>
          <a:bodyPr wrap="square" rtlCol="0">
            <a:spAutoFit/>
          </a:bodyPr>
          <a:lstStyle/>
          <a:p>
            <a:pPr algn="ctr"/>
            <a:r>
              <a:rPr lang="en-US" sz="5400" u="sng" dirty="0"/>
              <a:t>The Commissioning of the Apostles</a:t>
            </a:r>
            <a:r>
              <a:rPr lang="zh-TW" altLang="en-US" sz="5400" u="sng" dirty="0"/>
              <a:t>   使徒的任命</a:t>
            </a:r>
            <a:endParaRPr lang="en-US" sz="5400" u="sng" dirty="0"/>
          </a:p>
        </p:txBody>
      </p:sp>
    </p:spTree>
    <p:extLst>
      <p:ext uri="{BB962C8B-B14F-4D97-AF65-F5344CB8AC3E}">
        <p14:creationId xmlns:p14="http://schemas.microsoft.com/office/powerpoint/2010/main" val="76726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0" name="Rectangle 19">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C5357E-536F-C900-A93C-65F814533DAF}"/>
              </a:ext>
            </a:extLst>
          </p:cNvPr>
          <p:cNvSpPr txBox="1"/>
          <p:nvPr/>
        </p:nvSpPr>
        <p:spPr>
          <a:xfrm>
            <a:off x="1525067" y="1460711"/>
            <a:ext cx="9141865" cy="3936578"/>
          </a:xfrm>
          <a:prstGeom prst="rect">
            <a:avLst/>
          </a:prstGeom>
        </p:spPr>
        <p:txBody>
          <a:bodyPr vert="horz" lIns="91440" tIns="45720" rIns="91440" bIns="45720" rtlCol="0" anchor="t">
            <a:normAutofit/>
          </a:bodyPr>
          <a:lstStyle/>
          <a:p>
            <a:pPr defTabSz="914400">
              <a:spcBef>
                <a:spcPct val="0"/>
              </a:spcBef>
              <a:spcAft>
                <a:spcPts val="600"/>
              </a:spcAft>
            </a:pPr>
            <a:r>
              <a:rPr lang="en-US" sz="8000" b="1" cap="all" dirty="0">
                <a:solidFill>
                  <a:schemeClr val="tx2"/>
                </a:solidFill>
                <a:latin typeface="+mj-lt"/>
                <a:ea typeface="+mj-ea"/>
                <a:cs typeface="+mj-cs"/>
              </a:rPr>
              <a:t>How would you define missions?</a:t>
            </a:r>
            <a:r>
              <a:rPr lang="zh-TW" altLang="en-US" sz="8000" b="1" cap="all" dirty="0">
                <a:solidFill>
                  <a:schemeClr val="tx2"/>
                </a:solidFill>
                <a:latin typeface="+mj-lt"/>
                <a:ea typeface="+mj-ea"/>
                <a:cs typeface="+mj-cs"/>
              </a:rPr>
              <a:t> </a:t>
            </a:r>
            <a:endParaRPr lang="en-US" altLang="zh-TW" sz="8000" b="1" cap="all" dirty="0">
              <a:solidFill>
                <a:schemeClr val="tx2"/>
              </a:solidFill>
              <a:latin typeface="+mj-lt"/>
              <a:ea typeface="+mj-ea"/>
              <a:cs typeface="+mj-cs"/>
            </a:endParaRPr>
          </a:p>
          <a:p>
            <a:pPr defTabSz="914400">
              <a:spcBef>
                <a:spcPct val="0"/>
              </a:spcBef>
              <a:spcAft>
                <a:spcPts val="600"/>
              </a:spcAft>
            </a:pPr>
            <a:r>
              <a:rPr lang="zh-TW" altLang="en-US" sz="8000" b="1" cap="all" dirty="0">
                <a:solidFill>
                  <a:schemeClr val="tx2"/>
                </a:solidFill>
                <a:latin typeface="+mj-lt"/>
                <a:ea typeface="+mj-ea"/>
                <a:cs typeface="+mj-cs"/>
              </a:rPr>
              <a:t>你会如何定义使命？</a:t>
            </a:r>
            <a:endParaRPr lang="en-US" sz="8000" b="1" cap="all" dirty="0">
              <a:solidFill>
                <a:schemeClr val="tx2"/>
              </a:solidFill>
              <a:latin typeface="+mj-lt"/>
              <a:ea typeface="+mj-ea"/>
              <a:cs typeface="+mj-cs"/>
            </a:endParaRPr>
          </a:p>
        </p:txBody>
      </p:sp>
    </p:spTree>
    <p:extLst>
      <p:ext uri="{BB962C8B-B14F-4D97-AF65-F5344CB8AC3E}">
        <p14:creationId xmlns:p14="http://schemas.microsoft.com/office/powerpoint/2010/main" val="54671478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967335"/>
            <a:ext cx="9313333" cy="1754326"/>
          </a:xfrm>
          <a:prstGeom prst="rect">
            <a:avLst/>
          </a:prstGeom>
          <a:noFill/>
        </p:spPr>
        <p:txBody>
          <a:bodyPr wrap="square" rtlCol="0">
            <a:spAutoFit/>
          </a:bodyPr>
          <a:lstStyle/>
          <a:p>
            <a:pPr algn="ctr"/>
            <a:r>
              <a:rPr lang="en-US" sz="5400" u="sng" dirty="0"/>
              <a:t>The Inclusion of the Gentiles</a:t>
            </a:r>
          </a:p>
          <a:p>
            <a:pPr algn="ctr"/>
            <a:r>
              <a:rPr lang="zh-TW" altLang="en-US" sz="5400" dirty="0"/>
              <a:t>接纳外邦人</a:t>
            </a:r>
            <a:endParaRPr lang="en-US" sz="5400" dirty="0"/>
          </a:p>
        </p:txBody>
      </p:sp>
    </p:spTree>
    <p:extLst>
      <p:ext uri="{BB962C8B-B14F-4D97-AF65-F5344CB8AC3E}">
        <p14:creationId xmlns:p14="http://schemas.microsoft.com/office/powerpoint/2010/main" val="326357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551837"/>
            <a:ext cx="9313333" cy="2585323"/>
          </a:xfrm>
          <a:prstGeom prst="rect">
            <a:avLst/>
          </a:prstGeom>
          <a:noFill/>
        </p:spPr>
        <p:txBody>
          <a:bodyPr wrap="square" rtlCol="0">
            <a:spAutoFit/>
          </a:bodyPr>
          <a:lstStyle/>
          <a:p>
            <a:pPr algn="ctr"/>
            <a:r>
              <a:rPr lang="en-US" sz="5400" u="sng" dirty="0"/>
              <a:t>The Gospel to the Ends of the Earth</a:t>
            </a:r>
          </a:p>
          <a:p>
            <a:pPr algn="ctr"/>
            <a:r>
              <a:rPr lang="zh-TW" altLang="en-US" sz="5400" dirty="0"/>
              <a:t>福音传至地极</a:t>
            </a:r>
            <a:endParaRPr lang="en-US" sz="5400" dirty="0"/>
          </a:p>
        </p:txBody>
      </p:sp>
    </p:spTree>
    <p:extLst>
      <p:ext uri="{BB962C8B-B14F-4D97-AF65-F5344CB8AC3E}">
        <p14:creationId xmlns:p14="http://schemas.microsoft.com/office/powerpoint/2010/main" val="24567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967335"/>
            <a:ext cx="9313333" cy="1754326"/>
          </a:xfrm>
          <a:prstGeom prst="rect">
            <a:avLst/>
          </a:prstGeom>
          <a:noFill/>
        </p:spPr>
        <p:txBody>
          <a:bodyPr wrap="square" rtlCol="0">
            <a:spAutoFit/>
          </a:bodyPr>
          <a:lstStyle/>
          <a:p>
            <a:pPr algn="ctr"/>
            <a:r>
              <a:rPr lang="en-US" sz="5400" u="sng" dirty="0"/>
              <a:t>The Final Resurrection</a:t>
            </a:r>
          </a:p>
          <a:p>
            <a:pPr algn="ctr"/>
            <a:r>
              <a:rPr lang="zh-TW" altLang="en-US" sz="5400" dirty="0"/>
              <a:t>最终复活</a:t>
            </a:r>
            <a:endParaRPr lang="en-US" sz="5400" dirty="0"/>
          </a:p>
        </p:txBody>
      </p:sp>
    </p:spTree>
    <p:extLst>
      <p:ext uri="{BB962C8B-B14F-4D97-AF65-F5344CB8AC3E}">
        <p14:creationId xmlns:p14="http://schemas.microsoft.com/office/powerpoint/2010/main" val="164130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35441D-5E1E-F640-8F5A-328A022DDB3A}"/>
              </a:ext>
            </a:extLst>
          </p:cNvPr>
          <p:cNvSpPr txBox="1"/>
          <p:nvPr/>
        </p:nvSpPr>
        <p:spPr>
          <a:xfrm>
            <a:off x="1439333" y="2274838"/>
            <a:ext cx="9313333" cy="3416320"/>
          </a:xfrm>
          <a:prstGeom prst="rect">
            <a:avLst/>
          </a:prstGeom>
          <a:noFill/>
        </p:spPr>
        <p:txBody>
          <a:bodyPr wrap="square" rtlCol="0">
            <a:spAutoFit/>
          </a:bodyPr>
          <a:lstStyle/>
          <a:p>
            <a:pPr algn="ctr"/>
            <a:r>
              <a:rPr lang="en-US" sz="7200" b="1" dirty="0"/>
              <a:t>All of this is God’s Mission</a:t>
            </a:r>
          </a:p>
          <a:p>
            <a:pPr algn="ctr"/>
            <a:r>
              <a:rPr lang="zh-TW" altLang="en-US" sz="7200" b="1" dirty="0"/>
              <a:t>这一切都是神的使命</a:t>
            </a:r>
            <a:endParaRPr lang="en-US" sz="7200" b="1" dirty="0"/>
          </a:p>
        </p:txBody>
      </p:sp>
    </p:spTree>
    <p:extLst>
      <p:ext uri="{BB962C8B-B14F-4D97-AF65-F5344CB8AC3E}">
        <p14:creationId xmlns:p14="http://schemas.microsoft.com/office/powerpoint/2010/main" val="1459099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B495-5C9B-60B8-E8FA-D7E841AC99A8}"/>
              </a:ext>
            </a:extLst>
          </p:cNvPr>
          <p:cNvSpPr>
            <a:spLocks noGrp="1"/>
          </p:cNvSpPr>
          <p:nvPr>
            <p:ph type="title"/>
          </p:nvPr>
        </p:nvSpPr>
        <p:spPr>
          <a:xfrm>
            <a:off x="304800" y="1138074"/>
            <a:ext cx="10352314" cy="4141497"/>
          </a:xfrm>
        </p:spPr>
        <p:txBody>
          <a:bodyPr>
            <a:normAutofit/>
          </a:bodyPr>
          <a:lstStyle/>
          <a:p>
            <a:pPr>
              <a:lnSpc>
                <a:spcPct val="100000"/>
              </a:lnSpc>
            </a:pPr>
            <a:r>
              <a:rPr lang="en-US" sz="5400" dirty="0"/>
              <a:t>What does god’s mission mean for us?</a:t>
            </a:r>
            <a:br>
              <a:rPr lang="en-US" sz="5400" dirty="0"/>
            </a:br>
            <a:r>
              <a:rPr lang="zh-TW" altLang="en-US" sz="5400" dirty="0"/>
              <a:t>神的使命对我们有什么意义？</a:t>
            </a:r>
            <a:endParaRPr lang="en-US" sz="5400" dirty="0"/>
          </a:p>
        </p:txBody>
      </p:sp>
    </p:spTree>
    <p:extLst>
      <p:ext uri="{BB962C8B-B14F-4D97-AF65-F5344CB8AC3E}">
        <p14:creationId xmlns:p14="http://schemas.microsoft.com/office/powerpoint/2010/main" val="294845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26" name="Picture 25" descr="Pins in a map">
            <a:extLst>
              <a:ext uri="{FF2B5EF4-FFF2-40B4-BE49-F238E27FC236}">
                <a16:creationId xmlns:a16="http://schemas.microsoft.com/office/drawing/2014/main" id="{9039DE4A-0112-3C26-8AFE-14447E65470C}"/>
              </a:ext>
            </a:extLst>
          </p:cNvPr>
          <p:cNvPicPr>
            <a:picLocks noChangeAspect="1"/>
          </p:cNvPicPr>
          <p:nvPr/>
        </p:nvPicPr>
        <p:blipFill rotWithShape="1">
          <a:blip r:embed="rId2"/>
          <a:srcRect t="9691" b="6024"/>
          <a:stretch/>
        </p:blipFill>
        <p:spPr>
          <a:xfrm>
            <a:off x="20" y="10"/>
            <a:ext cx="12191980" cy="6859300"/>
          </a:xfrm>
          <a:prstGeom prst="rect">
            <a:avLst/>
          </a:prstGeom>
        </p:spPr>
      </p:pic>
      <p:sp>
        <p:nvSpPr>
          <p:cNvPr id="34" name="Rectangle 33">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8"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6" name="Title 5">
            <a:extLst>
              <a:ext uri="{FF2B5EF4-FFF2-40B4-BE49-F238E27FC236}">
                <a16:creationId xmlns:a16="http://schemas.microsoft.com/office/drawing/2014/main" id="{1D3DAC7D-FD21-DF9D-2255-85FDD70DDE30}"/>
              </a:ext>
            </a:extLst>
          </p:cNvPr>
          <p:cNvSpPr>
            <a:spLocks noGrp="1"/>
          </p:cNvSpPr>
          <p:nvPr>
            <p:ph type="title"/>
          </p:nvPr>
        </p:nvSpPr>
        <p:spPr>
          <a:xfrm>
            <a:off x="1909630" y="2344779"/>
            <a:ext cx="8361229" cy="2098226"/>
          </a:xfrm>
        </p:spPr>
        <p:txBody>
          <a:bodyPr vert="horz" lIns="91440" tIns="45720" rIns="91440" bIns="45720" rtlCol="0" anchor="b">
            <a:normAutofit fontScale="90000"/>
          </a:bodyPr>
          <a:lstStyle/>
          <a:p>
            <a:pPr algn="ctr">
              <a:lnSpc>
                <a:spcPct val="100000"/>
              </a:lnSpc>
            </a:pPr>
            <a:r>
              <a:rPr lang="en-US" sz="7200" cap="all" dirty="0">
                <a:solidFill>
                  <a:schemeClr val="bg2"/>
                </a:solidFill>
              </a:rPr>
              <a:t>We have a job to do</a:t>
            </a:r>
            <a:br>
              <a:rPr lang="en-US" sz="7200" cap="all" dirty="0">
                <a:solidFill>
                  <a:schemeClr val="bg2"/>
                </a:solidFill>
              </a:rPr>
            </a:br>
            <a:r>
              <a:rPr lang="zh-TW" altLang="en-US" sz="7200" cap="all" dirty="0">
                <a:solidFill>
                  <a:schemeClr val="bg2"/>
                </a:solidFill>
              </a:rPr>
              <a:t>我们有工作要做</a:t>
            </a:r>
            <a:endParaRPr lang="en-US" sz="7200" cap="all" dirty="0">
              <a:solidFill>
                <a:schemeClr val="bg2"/>
              </a:solidFill>
            </a:endParaRPr>
          </a:p>
        </p:txBody>
      </p:sp>
    </p:spTree>
    <p:extLst>
      <p:ext uri="{BB962C8B-B14F-4D97-AF65-F5344CB8AC3E}">
        <p14:creationId xmlns:p14="http://schemas.microsoft.com/office/powerpoint/2010/main" val="360686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C34D232-47BC-64E6-DD9F-70EA1AD9ACFD}"/>
              </a:ext>
            </a:extLst>
          </p:cNvPr>
          <p:cNvSpPr>
            <a:spLocks noGrp="1"/>
          </p:cNvSpPr>
          <p:nvPr>
            <p:ph type="title"/>
          </p:nvPr>
        </p:nvSpPr>
        <p:spPr>
          <a:xfrm>
            <a:off x="1371600" y="503767"/>
            <a:ext cx="9380334" cy="941664"/>
          </a:xfrm>
        </p:spPr>
        <p:txBody>
          <a:bodyPr anchor="b">
            <a:noAutofit/>
          </a:bodyPr>
          <a:lstStyle/>
          <a:p>
            <a:pPr algn="r"/>
            <a:r>
              <a:rPr lang="en-US" sz="4800" dirty="0"/>
              <a:t>II Corinthians </a:t>
            </a:r>
            <a:r>
              <a:rPr lang="zh-TW" altLang="en-US" sz="4800" dirty="0"/>
              <a:t>歌林多后书 </a:t>
            </a:r>
            <a:r>
              <a:rPr lang="en-US" sz="4800" dirty="0"/>
              <a:t>5:18-20</a:t>
            </a:r>
          </a:p>
        </p:txBody>
      </p:sp>
      <p:sp>
        <p:nvSpPr>
          <p:cNvPr id="3" name="Content Placeholder 2">
            <a:extLst>
              <a:ext uri="{FF2B5EF4-FFF2-40B4-BE49-F238E27FC236}">
                <a16:creationId xmlns:a16="http://schemas.microsoft.com/office/drawing/2014/main" id="{40E8CB56-7257-6B52-3AAD-FA74F9B043BC}"/>
              </a:ext>
            </a:extLst>
          </p:cNvPr>
          <p:cNvSpPr>
            <a:spLocks noGrp="1"/>
          </p:cNvSpPr>
          <p:nvPr>
            <p:ph idx="1"/>
          </p:nvPr>
        </p:nvSpPr>
        <p:spPr>
          <a:xfrm>
            <a:off x="1371600" y="1793709"/>
            <a:ext cx="9697427" cy="4560523"/>
          </a:xfrm>
        </p:spPr>
        <p:txBody>
          <a:bodyPr anchor="t">
            <a:normAutofit fontScale="92500" lnSpcReduction="10000"/>
          </a:bodyPr>
          <a:lstStyle/>
          <a:p>
            <a:pPr marL="0" indent="0">
              <a:lnSpc>
                <a:spcPct val="110000"/>
              </a:lnSpc>
              <a:buNone/>
            </a:pPr>
            <a:r>
              <a:rPr lang="en-US" sz="3200" dirty="0"/>
              <a:t>All this is from God, who through Christ reconciled us to himself and gave us the ministry of reconciliation; that is, in Christ God was reconciling the world to himself, not counting their trespasses against them, and entrusting to us the message of reconciliation. </a:t>
            </a:r>
          </a:p>
          <a:p>
            <a:pPr marL="0" indent="0">
              <a:lnSpc>
                <a:spcPct val="110000"/>
              </a:lnSpc>
              <a:buNone/>
            </a:pPr>
            <a:r>
              <a:rPr lang="zh-TW" altLang="en-US" sz="3200" dirty="0"/>
              <a:t>一切都是出于神，他借着基督使我们与他和好，又将劝人与他和好的职分赐给我们。这就是神在基督里叫世人与自己和好，不将他们的过犯归到他们身上。并且将这和好的道理托付了我们。</a:t>
            </a:r>
            <a:endParaRPr lang="en-US" sz="3200"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901504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C34D232-47BC-64E6-DD9F-70EA1AD9ACFD}"/>
              </a:ext>
            </a:extLst>
          </p:cNvPr>
          <p:cNvSpPr>
            <a:spLocks noGrp="1"/>
          </p:cNvSpPr>
          <p:nvPr>
            <p:ph type="title"/>
          </p:nvPr>
        </p:nvSpPr>
        <p:spPr>
          <a:xfrm>
            <a:off x="914690" y="503767"/>
            <a:ext cx="9380334" cy="1289943"/>
          </a:xfrm>
        </p:spPr>
        <p:txBody>
          <a:bodyPr anchor="b">
            <a:noAutofit/>
          </a:bodyPr>
          <a:lstStyle/>
          <a:p>
            <a:pPr algn="r"/>
            <a:r>
              <a:rPr lang="en-US" dirty="0"/>
              <a:t>II Corinthians </a:t>
            </a:r>
            <a:r>
              <a:rPr lang="zh-TW" altLang="en-US" dirty="0"/>
              <a:t>歌林多后书 </a:t>
            </a:r>
            <a:r>
              <a:rPr lang="en-US" altLang="zh-TW" dirty="0"/>
              <a:t>5:18-20</a:t>
            </a:r>
            <a:r>
              <a:rPr lang="zh-TW" altLang="en-US" dirty="0"/>
              <a:t> </a:t>
            </a:r>
            <a:r>
              <a:rPr lang="en-US" sz="3600" dirty="0"/>
              <a:t>(Continued)</a:t>
            </a:r>
            <a:endParaRPr lang="en-US" dirty="0"/>
          </a:p>
        </p:txBody>
      </p:sp>
      <p:sp>
        <p:nvSpPr>
          <p:cNvPr id="3" name="Content Placeholder 2">
            <a:extLst>
              <a:ext uri="{FF2B5EF4-FFF2-40B4-BE49-F238E27FC236}">
                <a16:creationId xmlns:a16="http://schemas.microsoft.com/office/drawing/2014/main" id="{40E8CB56-7257-6B52-3AAD-FA74F9B043BC}"/>
              </a:ext>
            </a:extLst>
          </p:cNvPr>
          <p:cNvSpPr>
            <a:spLocks noGrp="1"/>
          </p:cNvSpPr>
          <p:nvPr>
            <p:ph idx="1"/>
          </p:nvPr>
        </p:nvSpPr>
        <p:spPr>
          <a:xfrm>
            <a:off x="1197428" y="1793710"/>
            <a:ext cx="9380334" cy="4073690"/>
          </a:xfrm>
        </p:spPr>
        <p:txBody>
          <a:bodyPr anchor="t">
            <a:normAutofit/>
          </a:bodyPr>
          <a:lstStyle/>
          <a:p>
            <a:pPr marL="0" indent="0">
              <a:lnSpc>
                <a:spcPct val="100000"/>
              </a:lnSpc>
              <a:buNone/>
            </a:pPr>
            <a:r>
              <a:rPr lang="en-US" sz="3200" dirty="0"/>
              <a:t>Therefore, we are ambassadors for Christ, God making his appeal through us. We implore you on behalf of Christ, be reconciled to God.</a:t>
            </a:r>
          </a:p>
          <a:p>
            <a:pPr marL="0" indent="0">
              <a:lnSpc>
                <a:spcPct val="100000"/>
              </a:lnSpc>
              <a:buNone/>
            </a:pPr>
            <a:r>
              <a:rPr lang="zh-TW" altLang="en-US" sz="3200" dirty="0"/>
              <a:t>所以我们作基督的使者，就好像神借我们劝你们一般。我们替基督求你们与神和好。</a:t>
            </a:r>
            <a:endParaRPr lang="en-US" sz="3200"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4127974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C34D232-47BC-64E6-DD9F-70EA1AD9ACFD}"/>
              </a:ext>
            </a:extLst>
          </p:cNvPr>
          <p:cNvSpPr>
            <a:spLocks noGrp="1"/>
          </p:cNvSpPr>
          <p:nvPr>
            <p:ph type="title"/>
          </p:nvPr>
        </p:nvSpPr>
        <p:spPr>
          <a:xfrm>
            <a:off x="1371600" y="503767"/>
            <a:ext cx="9380334" cy="941664"/>
          </a:xfrm>
        </p:spPr>
        <p:txBody>
          <a:bodyPr anchor="b">
            <a:normAutofit/>
          </a:bodyPr>
          <a:lstStyle/>
          <a:p>
            <a:pPr algn="r"/>
            <a:r>
              <a:rPr lang="en-US" sz="6000" dirty="0"/>
              <a:t>I Peter </a:t>
            </a:r>
            <a:r>
              <a:rPr lang="zh-TW" altLang="en-US" sz="6000" dirty="0"/>
              <a:t>彼得前书 </a:t>
            </a:r>
            <a:r>
              <a:rPr lang="en-US" sz="6000" dirty="0"/>
              <a:t>2:9</a:t>
            </a:r>
          </a:p>
        </p:txBody>
      </p:sp>
      <p:sp>
        <p:nvSpPr>
          <p:cNvPr id="3" name="Content Placeholder 2">
            <a:extLst>
              <a:ext uri="{FF2B5EF4-FFF2-40B4-BE49-F238E27FC236}">
                <a16:creationId xmlns:a16="http://schemas.microsoft.com/office/drawing/2014/main" id="{40E8CB56-7257-6B52-3AAD-FA74F9B043BC}"/>
              </a:ext>
            </a:extLst>
          </p:cNvPr>
          <p:cNvSpPr>
            <a:spLocks noGrp="1"/>
          </p:cNvSpPr>
          <p:nvPr>
            <p:ph idx="1"/>
          </p:nvPr>
        </p:nvSpPr>
        <p:spPr>
          <a:xfrm>
            <a:off x="1371599" y="1793709"/>
            <a:ext cx="9697427" cy="4560523"/>
          </a:xfrm>
        </p:spPr>
        <p:txBody>
          <a:bodyPr anchor="t">
            <a:normAutofit/>
          </a:bodyPr>
          <a:lstStyle/>
          <a:p>
            <a:pPr marL="0" indent="0">
              <a:lnSpc>
                <a:spcPct val="110000"/>
              </a:lnSpc>
              <a:buNone/>
            </a:pPr>
            <a:r>
              <a:rPr lang="en-US" sz="3200" dirty="0"/>
              <a:t>But you are a chosen race, a royal priesthood, a holy nation, a people for his own possession, that you may proclaim the excellencies of him who called you out of darkness into his marvelous light.</a:t>
            </a:r>
          </a:p>
          <a:p>
            <a:pPr marL="0" indent="0">
              <a:lnSpc>
                <a:spcPct val="110000"/>
              </a:lnSpc>
              <a:buNone/>
            </a:pPr>
            <a:r>
              <a:rPr lang="zh-TW" altLang="en-US" sz="3200" dirty="0"/>
              <a:t>惟有你们是被拣选的族类，是有君尊的祭司，是圣洁的国度，是属神的子民，要叫你们宣扬那召你们出黑暗入奇妙光明者的美德。</a:t>
            </a:r>
            <a:endParaRPr lang="en-US" sz="3200"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0454937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4"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5"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26" name="Picture 25" descr="Pins in a map">
            <a:extLst>
              <a:ext uri="{FF2B5EF4-FFF2-40B4-BE49-F238E27FC236}">
                <a16:creationId xmlns:a16="http://schemas.microsoft.com/office/drawing/2014/main" id="{9039DE4A-0112-3C26-8AFE-14447E65470C}"/>
              </a:ext>
            </a:extLst>
          </p:cNvPr>
          <p:cNvPicPr>
            <a:picLocks noChangeAspect="1"/>
          </p:cNvPicPr>
          <p:nvPr/>
        </p:nvPicPr>
        <p:blipFill rotWithShape="1">
          <a:blip r:embed="rId2"/>
          <a:srcRect t="9423" b="6291"/>
          <a:stretch/>
        </p:blipFill>
        <p:spPr>
          <a:xfrm>
            <a:off x="20" y="10"/>
            <a:ext cx="12191980" cy="6859300"/>
          </a:xfrm>
          <a:prstGeom prst="rect">
            <a:avLst/>
          </a:prstGeom>
        </p:spPr>
      </p:pic>
      <p:sp>
        <p:nvSpPr>
          <p:cNvPr id="47" name="Rectangle 46">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51"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6" name="Title 5">
            <a:extLst>
              <a:ext uri="{FF2B5EF4-FFF2-40B4-BE49-F238E27FC236}">
                <a16:creationId xmlns:a16="http://schemas.microsoft.com/office/drawing/2014/main" id="{1D3DAC7D-FD21-DF9D-2255-85FDD70DDE30}"/>
              </a:ext>
            </a:extLst>
          </p:cNvPr>
          <p:cNvSpPr>
            <a:spLocks noGrp="1"/>
          </p:cNvSpPr>
          <p:nvPr>
            <p:ph type="title"/>
          </p:nvPr>
        </p:nvSpPr>
        <p:spPr>
          <a:xfrm>
            <a:off x="1915128" y="1788454"/>
            <a:ext cx="8361229" cy="3534660"/>
          </a:xfrm>
        </p:spPr>
        <p:txBody>
          <a:bodyPr vert="horz" lIns="91440" tIns="45720" rIns="91440" bIns="45720" rtlCol="0" anchor="b">
            <a:normAutofit/>
          </a:bodyPr>
          <a:lstStyle/>
          <a:p>
            <a:pPr algn="ctr">
              <a:lnSpc>
                <a:spcPct val="100000"/>
              </a:lnSpc>
            </a:pPr>
            <a:r>
              <a:rPr lang="en-US" sz="5000" cap="all" dirty="0">
                <a:solidFill>
                  <a:schemeClr val="bg2"/>
                </a:solidFill>
              </a:rPr>
              <a:t>We need to understand it if we are going to do it</a:t>
            </a:r>
            <a:br>
              <a:rPr lang="en-US" sz="5000" cap="all" dirty="0">
                <a:solidFill>
                  <a:schemeClr val="bg2"/>
                </a:solidFill>
              </a:rPr>
            </a:br>
            <a:r>
              <a:rPr lang="zh-TW" altLang="en-US" sz="5000" cap="all" dirty="0">
                <a:solidFill>
                  <a:schemeClr val="bg2"/>
                </a:solidFill>
              </a:rPr>
              <a:t>如果我们要这样做，</a:t>
            </a:r>
            <a:br>
              <a:rPr lang="en-US" altLang="zh-TW" sz="5000" cap="all" dirty="0">
                <a:solidFill>
                  <a:schemeClr val="bg2"/>
                </a:solidFill>
              </a:rPr>
            </a:br>
            <a:r>
              <a:rPr lang="zh-TW" altLang="en-US" sz="5000" cap="all" dirty="0">
                <a:solidFill>
                  <a:schemeClr val="bg2"/>
                </a:solidFill>
              </a:rPr>
              <a:t>我们需要了解它</a:t>
            </a:r>
            <a:endParaRPr lang="en-US" sz="5000" cap="all" dirty="0">
              <a:solidFill>
                <a:schemeClr val="bg2"/>
              </a:solidFill>
            </a:endParaRPr>
          </a:p>
        </p:txBody>
      </p:sp>
    </p:spTree>
    <p:extLst>
      <p:ext uri="{BB962C8B-B14F-4D97-AF65-F5344CB8AC3E}">
        <p14:creationId xmlns:p14="http://schemas.microsoft.com/office/powerpoint/2010/main" val="374377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0" name="Rectangle 19">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C5357E-536F-C900-A93C-65F814533DAF}"/>
              </a:ext>
            </a:extLst>
          </p:cNvPr>
          <p:cNvSpPr txBox="1"/>
          <p:nvPr/>
        </p:nvSpPr>
        <p:spPr>
          <a:xfrm>
            <a:off x="1655948" y="1435786"/>
            <a:ext cx="8705446" cy="4795560"/>
          </a:xfrm>
          <a:prstGeom prst="rect">
            <a:avLst/>
          </a:prstGeom>
        </p:spPr>
        <p:txBody>
          <a:bodyPr vert="horz" lIns="91440" tIns="45720" rIns="91440" bIns="45720" rtlCol="0" anchor="t">
            <a:normAutofit fontScale="85000" lnSpcReduction="20000"/>
          </a:bodyPr>
          <a:lstStyle/>
          <a:p>
            <a:pPr defTabSz="914400">
              <a:lnSpc>
                <a:spcPct val="120000"/>
              </a:lnSpc>
              <a:spcBef>
                <a:spcPct val="0"/>
              </a:spcBef>
              <a:spcAft>
                <a:spcPts val="600"/>
              </a:spcAft>
            </a:pPr>
            <a:r>
              <a:rPr lang="en-US" sz="8800" b="1" cap="all" dirty="0">
                <a:solidFill>
                  <a:schemeClr val="tx2"/>
                </a:solidFill>
                <a:latin typeface="+mj-lt"/>
                <a:ea typeface="+mj-ea"/>
                <a:cs typeface="+mj-cs"/>
              </a:rPr>
              <a:t>What is your role in missions?</a:t>
            </a:r>
          </a:p>
          <a:p>
            <a:pPr defTabSz="914400">
              <a:lnSpc>
                <a:spcPct val="120000"/>
              </a:lnSpc>
              <a:spcBef>
                <a:spcPct val="0"/>
              </a:spcBef>
              <a:spcAft>
                <a:spcPts val="600"/>
              </a:spcAft>
            </a:pPr>
            <a:r>
              <a:rPr lang="zh-TW" altLang="en-US" sz="8800" b="1" cap="all" dirty="0">
                <a:solidFill>
                  <a:schemeClr val="tx2"/>
                </a:solidFill>
                <a:latin typeface="+mj-lt"/>
                <a:ea typeface="+mj-ea"/>
                <a:cs typeface="+mj-cs"/>
              </a:rPr>
              <a:t>你在宣教中的角色是什么？</a:t>
            </a:r>
            <a:endParaRPr lang="en-US" sz="8800" b="1" cap="all" dirty="0">
              <a:solidFill>
                <a:schemeClr val="tx2"/>
              </a:solidFill>
              <a:latin typeface="+mj-lt"/>
              <a:ea typeface="+mj-ea"/>
              <a:cs typeface="+mj-cs"/>
            </a:endParaRPr>
          </a:p>
        </p:txBody>
      </p:sp>
    </p:spTree>
    <p:extLst>
      <p:ext uri="{BB962C8B-B14F-4D97-AF65-F5344CB8AC3E}">
        <p14:creationId xmlns:p14="http://schemas.microsoft.com/office/powerpoint/2010/main" val="286036132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26" name="Picture 25" descr="Pins in a map">
            <a:extLst>
              <a:ext uri="{FF2B5EF4-FFF2-40B4-BE49-F238E27FC236}">
                <a16:creationId xmlns:a16="http://schemas.microsoft.com/office/drawing/2014/main" id="{9039DE4A-0112-3C26-8AFE-14447E65470C}"/>
              </a:ext>
            </a:extLst>
          </p:cNvPr>
          <p:cNvPicPr>
            <a:picLocks noChangeAspect="1"/>
          </p:cNvPicPr>
          <p:nvPr/>
        </p:nvPicPr>
        <p:blipFill rotWithShape="1">
          <a:blip r:embed="rId2"/>
          <a:srcRect t="9691" b="6024"/>
          <a:stretch/>
        </p:blipFill>
        <p:spPr>
          <a:xfrm>
            <a:off x="20" y="10"/>
            <a:ext cx="12191980" cy="6859300"/>
          </a:xfrm>
          <a:prstGeom prst="rect">
            <a:avLst/>
          </a:prstGeom>
        </p:spPr>
      </p:pic>
      <p:sp>
        <p:nvSpPr>
          <p:cNvPr id="34" name="Rectangle 33">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8"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6" name="Title 5">
            <a:extLst>
              <a:ext uri="{FF2B5EF4-FFF2-40B4-BE49-F238E27FC236}">
                <a16:creationId xmlns:a16="http://schemas.microsoft.com/office/drawing/2014/main" id="{1D3DAC7D-FD21-DF9D-2255-85FDD70DDE30}"/>
              </a:ext>
            </a:extLst>
          </p:cNvPr>
          <p:cNvSpPr>
            <a:spLocks noGrp="1"/>
          </p:cNvSpPr>
          <p:nvPr>
            <p:ph type="title"/>
          </p:nvPr>
        </p:nvSpPr>
        <p:spPr>
          <a:xfrm>
            <a:off x="1909630" y="1684342"/>
            <a:ext cx="8361229" cy="3488005"/>
          </a:xfrm>
        </p:spPr>
        <p:txBody>
          <a:bodyPr vert="horz" lIns="91440" tIns="45720" rIns="91440" bIns="45720" rtlCol="0" anchor="b">
            <a:normAutofit/>
          </a:bodyPr>
          <a:lstStyle/>
          <a:p>
            <a:pPr algn="ctr">
              <a:lnSpc>
                <a:spcPct val="100000"/>
              </a:lnSpc>
            </a:pPr>
            <a:r>
              <a:rPr lang="en-US" sz="7200" cap="all" dirty="0">
                <a:solidFill>
                  <a:schemeClr val="bg2"/>
                </a:solidFill>
              </a:rPr>
              <a:t>We are not needed</a:t>
            </a:r>
            <a:br>
              <a:rPr lang="en-US" sz="7200" cap="all" dirty="0">
                <a:solidFill>
                  <a:schemeClr val="bg2"/>
                </a:solidFill>
              </a:rPr>
            </a:br>
            <a:r>
              <a:rPr lang="zh-TW" altLang="en-US" sz="7200" cap="all" dirty="0">
                <a:solidFill>
                  <a:schemeClr val="bg2"/>
                </a:solidFill>
              </a:rPr>
              <a:t>我们不需要</a:t>
            </a:r>
            <a:endParaRPr lang="en-US" sz="7200" cap="all" dirty="0">
              <a:solidFill>
                <a:schemeClr val="bg2"/>
              </a:solidFill>
            </a:endParaRPr>
          </a:p>
        </p:txBody>
      </p:sp>
    </p:spTree>
    <p:extLst>
      <p:ext uri="{BB962C8B-B14F-4D97-AF65-F5344CB8AC3E}">
        <p14:creationId xmlns:p14="http://schemas.microsoft.com/office/powerpoint/2010/main" val="190235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26" name="Picture 25" descr="Pins in a map">
            <a:extLst>
              <a:ext uri="{FF2B5EF4-FFF2-40B4-BE49-F238E27FC236}">
                <a16:creationId xmlns:a16="http://schemas.microsoft.com/office/drawing/2014/main" id="{9039DE4A-0112-3C26-8AFE-14447E65470C}"/>
              </a:ext>
            </a:extLst>
          </p:cNvPr>
          <p:cNvPicPr>
            <a:picLocks noChangeAspect="1"/>
          </p:cNvPicPr>
          <p:nvPr/>
        </p:nvPicPr>
        <p:blipFill rotWithShape="1">
          <a:blip r:embed="rId2"/>
          <a:srcRect t="9423" b="6291"/>
          <a:stretch/>
        </p:blipFill>
        <p:spPr>
          <a:xfrm>
            <a:off x="20" y="10"/>
            <a:ext cx="12191980" cy="6859300"/>
          </a:xfrm>
          <a:prstGeom prst="rect">
            <a:avLst/>
          </a:prstGeom>
        </p:spPr>
      </p:pic>
      <p:sp>
        <p:nvSpPr>
          <p:cNvPr id="60" name="Rectangle 5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6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6" name="Title 5">
            <a:extLst>
              <a:ext uri="{FF2B5EF4-FFF2-40B4-BE49-F238E27FC236}">
                <a16:creationId xmlns:a16="http://schemas.microsoft.com/office/drawing/2014/main" id="{1D3DAC7D-FD21-DF9D-2255-85FDD70DDE30}"/>
              </a:ext>
            </a:extLst>
          </p:cNvPr>
          <p:cNvSpPr>
            <a:spLocks noGrp="1"/>
          </p:cNvSpPr>
          <p:nvPr>
            <p:ph type="title"/>
          </p:nvPr>
        </p:nvSpPr>
        <p:spPr>
          <a:xfrm>
            <a:off x="1915128" y="1513114"/>
            <a:ext cx="8361229" cy="3820885"/>
          </a:xfrm>
        </p:spPr>
        <p:txBody>
          <a:bodyPr vert="horz" lIns="91440" tIns="45720" rIns="91440" bIns="45720" rtlCol="0" anchor="b">
            <a:normAutofit/>
          </a:bodyPr>
          <a:lstStyle/>
          <a:p>
            <a:pPr algn="ctr"/>
            <a:r>
              <a:rPr lang="en-US" sz="7200" cap="all" dirty="0">
                <a:solidFill>
                  <a:schemeClr val="bg2"/>
                </a:solidFill>
              </a:rPr>
              <a:t>We fulfill the mission </a:t>
            </a:r>
            <a:r>
              <a:rPr lang="en-US" sz="7200" u="sng" cap="all" dirty="0">
                <a:solidFill>
                  <a:schemeClr val="bg2"/>
                </a:solidFill>
              </a:rPr>
              <a:t>together</a:t>
            </a:r>
            <a:br>
              <a:rPr lang="en-US" sz="7200" u="sng" cap="all" dirty="0">
                <a:solidFill>
                  <a:schemeClr val="bg2"/>
                </a:solidFill>
              </a:rPr>
            </a:br>
            <a:r>
              <a:rPr lang="zh-TW" altLang="en-US" sz="7200" cap="all" dirty="0">
                <a:solidFill>
                  <a:schemeClr val="bg2"/>
                </a:solidFill>
              </a:rPr>
              <a:t>我们</a:t>
            </a:r>
            <a:r>
              <a:rPr lang="zh-TW" altLang="en-US" sz="7200" u="sng" cap="all" dirty="0">
                <a:solidFill>
                  <a:schemeClr val="bg2"/>
                </a:solidFill>
              </a:rPr>
              <a:t>一起</a:t>
            </a:r>
            <a:r>
              <a:rPr lang="zh-TW" altLang="en-US" sz="7200" cap="all" dirty="0">
                <a:solidFill>
                  <a:schemeClr val="bg2"/>
                </a:solidFill>
              </a:rPr>
              <a:t>完成使命</a:t>
            </a:r>
            <a:endParaRPr lang="en-US" sz="7200" cap="all" dirty="0">
              <a:solidFill>
                <a:schemeClr val="bg2"/>
              </a:solidFill>
            </a:endParaRPr>
          </a:p>
        </p:txBody>
      </p:sp>
    </p:spTree>
    <p:extLst>
      <p:ext uri="{BB962C8B-B14F-4D97-AF65-F5344CB8AC3E}">
        <p14:creationId xmlns:p14="http://schemas.microsoft.com/office/powerpoint/2010/main" val="5967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C34D232-47BC-64E6-DD9F-70EA1AD9ACFD}"/>
              </a:ext>
            </a:extLst>
          </p:cNvPr>
          <p:cNvSpPr>
            <a:spLocks noGrp="1"/>
          </p:cNvSpPr>
          <p:nvPr>
            <p:ph type="title"/>
          </p:nvPr>
        </p:nvSpPr>
        <p:spPr>
          <a:xfrm>
            <a:off x="1371600" y="503767"/>
            <a:ext cx="9380334" cy="941664"/>
          </a:xfrm>
        </p:spPr>
        <p:txBody>
          <a:bodyPr anchor="b">
            <a:normAutofit/>
          </a:bodyPr>
          <a:lstStyle/>
          <a:p>
            <a:pPr algn="r"/>
            <a:r>
              <a:rPr lang="en-US" sz="6000" dirty="0"/>
              <a:t>Matthew </a:t>
            </a:r>
            <a:r>
              <a:rPr lang="zh-TW" altLang="en-US" sz="6000" dirty="0"/>
              <a:t>马太福音</a:t>
            </a:r>
            <a:r>
              <a:rPr lang="en-US" altLang="zh-TW" sz="6000" dirty="0"/>
              <a:t> </a:t>
            </a:r>
            <a:r>
              <a:rPr lang="en-US" sz="6000" dirty="0"/>
              <a:t>5:13-16</a:t>
            </a:r>
          </a:p>
        </p:txBody>
      </p:sp>
      <p:sp>
        <p:nvSpPr>
          <p:cNvPr id="3" name="Content Placeholder 2">
            <a:extLst>
              <a:ext uri="{FF2B5EF4-FFF2-40B4-BE49-F238E27FC236}">
                <a16:creationId xmlns:a16="http://schemas.microsoft.com/office/drawing/2014/main" id="{40E8CB56-7257-6B52-3AAD-FA74F9B043BC}"/>
              </a:ext>
            </a:extLst>
          </p:cNvPr>
          <p:cNvSpPr>
            <a:spLocks noGrp="1"/>
          </p:cNvSpPr>
          <p:nvPr>
            <p:ph idx="1"/>
          </p:nvPr>
        </p:nvSpPr>
        <p:spPr>
          <a:xfrm>
            <a:off x="1371600" y="1793710"/>
            <a:ext cx="8923424" cy="4073690"/>
          </a:xfrm>
        </p:spPr>
        <p:txBody>
          <a:bodyPr anchor="t">
            <a:normAutofit/>
          </a:bodyPr>
          <a:lstStyle/>
          <a:p>
            <a:pPr marL="0" indent="0">
              <a:lnSpc>
                <a:spcPct val="100000"/>
              </a:lnSpc>
              <a:buNone/>
            </a:pPr>
            <a:r>
              <a:rPr lang="en-US" sz="3200" dirty="0"/>
              <a:t>You are the salt of the earth, but if salt has lost its taste, how shall its saltiness be restored? It is no longer good for anything except to be thrown out and trampled under people’s feet.</a:t>
            </a:r>
          </a:p>
          <a:p>
            <a:pPr marL="0" indent="0">
              <a:lnSpc>
                <a:spcPct val="100000"/>
              </a:lnSpc>
              <a:buNone/>
            </a:pPr>
            <a:r>
              <a:rPr lang="zh-TW" altLang="en-US" sz="3200" dirty="0"/>
              <a:t>你们是世上的盐。盐若失了味，怎能叫他再咸呢？以后无用，不过丢在外面，被人践踏了。</a:t>
            </a:r>
            <a:endParaRPr lang="en-US" sz="3200"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52967419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C34D232-47BC-64E6-DD9F-70EA1AD9ACFD}"/>
              </a:ext>
            </a:extLst>
          </p:cNvPr>
          <p:cNvSpPr>
            <a:spLocks noGrp="1"/>
          </p:cNvSpPr>
          <p:nvPr>
            <p:ph type="title"/>
          </p:nvPr>
        </p:nvSpPr>
        <p:spPr>
          <a:xfrm>
            <a:off x="937915" y="246472"/>
            <a:ext cx="9946054" cy="1300766"/>
          </a:xfrm>
        </p:spPr>
        <p:txBody>
          <a:bodyPr anchor="b">
            <a:noAutofit/>
          </a:bodyPr>
          <a:lstStyle/>
          <a:p>
            <a:pPr algn="r"/>
            <a:r>
              <a:rPr lang="en-US" sz="4800" dirty="0"/>
              <a:t>Matthew </a:t>
            </a:r>
            <a:r>
              <a:rPr lang="zh-TW" altLang="en-US" sz="4800" dirty="0"/>
              <a:t>马太福音 </a:t>
            </a:r>
            <a:r>
              <a:rPr lang="en-US" sz="4800" dirty="0"/>
              <a:t>5:13-16 </a:t>
            </a:r>
            <a:r>
              <a:rPr lang="en-US" sz="3600" dirty="0"/>
              <a:t>(Continued)</a:t>
            </a:r>
            <a:endParaRPr lang="en-US" sz="4800" dirty="0"/>
          </a:p>
        </p:txBody>
      </p:sp>
      <p:sp>
        <p:nvSpPr>
          <p:cNvPr id="3" name="Content Placeholder 2">
            <a:extLst>
              <a:ext uri="{FF2B5EF4-FFF2-40B4-BE49-F238E27FC236}">
                <a16:creationId xmlns:a16="http://schemas.microsoft.com/office/drawing/2014/main" id="{40E8CB56-7257-6B52-3AAD-FA74F9B043BC}"/>
              </a:ext>
            </a:extLst>
          </p:cNvPr>
          <p:cNvSpPr>
            <a:spLocks noGrp="1"/>
          </p:cNvSpPr>
          <p:nvPr>
            <p:ph idx="1"/>
          </p:nvPr>
        </p:nvSpPr>
        <p:spPr>
          <a:xfrm>
            <a:off x="1371600" y="1793710"/>
            <a:ext cx="9416143" cy="4367604"/>
          </a:xfrm>
        </p:spPr>
        <p:txBody>
          <a:bodyPr anchor="t">
            <a:normAutofit fontScale="85000" lnSpcReduction="10000"/>
          </a:bodyPr>
          <a:lstStyle/>
          <a:p>
            <a:pPr marL="0" indent="0">
              <a:lnSpc>
                <a:spcPct val="120000"/>
              </a:lnSpc>
              <a:buNone/>
            </a:pPr>
            <a:r>
              <a:rPr lang="en-US" sz="3200" dirty="0"/>
              <a:t>You are the light of the world. A city set on a hill cannot be hidden. Nor do people light a lamp and put it under a basket, but on a stand, and it gives light to all in the house. In the same way, let your light shine before others, so that they may see your good works and give glory to your Father who is in heaven.</a:t>
            </a:r>
          </a:p>
          <a:p>
            <a:pPr marL="0" indent="0">
              <a:lnSpc>
                <a:spcPct val="120000"/>
              </a:lnSpc>
              <a:buNone/>
            </a:pPr>
            <a:r>
              <a:rPr lang="zh-TW" altLang="en-US" sz="3200" dirty="0"/>
              <a:t>你们是世上的光。城造在山上，是不能隐藏的。人点灯，不放在斗底下，是放在灯台上，就照亮一家的人。你们的光也当这样照在人前，叫他们看见你们的好行为，便将荣耀归给你们在天上的父。</a:t>
            </a:r>
            <a:endParaRPr lang="en-US" sz="3200"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4781052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C34D232-47BC-64E6-DD9F-70EA1AD9ACFD}"/>
              </a:ext>
            </a:extLst>
          </p:cNvPr>
          <p:cNvSpPr>
            <a:spLocks noGrp="1"/>
          </p:cNvSpPr>
          <p:nvPr>
            <p:ph type="title"/>
          </p:nvPr>
        </p:nvSpPr>
        <p:spPr>
          <a:xfrm>
            <a:off x="1371600" y="503767"/>
            <a:ext cx="9380334" cy="941664"/>
          </a:xfrm>
        </p:spPr>
        <p:txBody>
          <a:bodyPr anchor="b">
            <a:normAutofit/>
          </a:bodyPr>
          <a:lstStyle/>
          <a:p>
            <a:pPr algn="r"/>
            <a:r>
              <a:rPr lang="en-US" sz="6000" dirty="0"/>
              <a:t>John </a:t>
            </a:r>
            <a:r>
              <a:rPr lang="zh-TW" altLang="en-US" sz="6000" dirty="0"/>
              <a:t>约翰福音</a:t>
            </a:r>
            <a:r>
              <a:rPr lang="en-US" altLang="zh-TW" sz="6000" dirty="0"/>
              <a:t> </a:t>
            </a:r>
            <a:r>
              <a:rPr lang="en-US" sz="6000" dirty="0"/>
              <a:t>13:35</a:t>
            </a:r>
          </a:p>
        </p:txBody>
      </p:sp>
      <p:sp>
        <p:nvSpPr>
          <p:cNvPr id="3" name="Content Placeholder 2">
            <a:extLst>
              <a:ext uri="{FF2B5EF4-FFF2-40B4-BE49-F238E27FC236}">
                <a16:creationId xmlns:a16="http://schemas.microsoft.com/office/drawing/2014/main" id="{40E8CB56-7257-6B52-3AAD-FA74F9B043BC}"/>
              </a:ext>
            </a:extLst>
          </p:cNvPr>
          <p:cNvSpPr>
            <a:spLocks noGrp="1"/>
          </p:cNvSpPr>
          <p:nvPr>
            <p:ph idx="1"/>
          </p:nvPr>
        </p:nvSpPr>
        <p:spPr>
          <a:xfrm>
            <a:off x="1371600" y="1793710"/>
            <a:ext cx="8501743" cy="4073690"/>
          </a:xfrm>
        </p:spPr>
        <p:txBody>
          <a:bodyPr anchor="t">
            <a:normAutofit/>
          </a:bodyPr>
          <a:lstStyle/>
          <a:p>
            <a:pPr marL="0" indent="0">
              <a:lnSpc>
                <a:spcPct val="100000"/>
              </a:lnSpc>
              <a:buNone/>
            </a:pPr>
            <a:r>
              <a:rPr lang="en-US" sz="3200" dirty="0"/>
              <a:t>By this all people will know that you are my disciples, if you have love for one another.</a:t>
            </a:r>
          </a:p>
          <a:p>
            <a:pPr marL="0" indent="0">
              <a:lnSpc>
                <a:spcPct val="100000"/>
              </a:lnSpc>
              <a:buNone/>
            </a:pPr>
            <a:r>
              <a:rPr lang="zh-TW" altLang="en-US" sz="3200" dirty="0"/>
              <a:t>我给你们作了榜样，叫你们照着我向你们所作的去作。</a:t>
            </a:r>
            <a:endParaRPr lang="en-US" sz="3200"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0029102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26" name="Picture 25" descr="Pins in a map">
            <a:extLst>
              <a:ext uri="{FF2B5EF4-FFF2-40B4-BE49-F238E27FC236}">
                <a16:creationId xmlns:a16="http://schemas.microsoft.com/office/drawing/2014/main" id="{9039DE4A-0112-3C26-8AFE-14447E65470C}"/>
              </a:ext>
            </a:extLst>
          </p:cNvPr>
          <p:cNvPicPr>
            <a:picLocks noChangeAspect="1"/>
          </p:cNvPicPr>
          <p:nvPr/>
        </p:nvPicPr>
        <p:blipFill rotWithShape="1">
          <a:blip r:embed="rId2"/>
          <a:srcRect t="9423" b="6291"/>
          <a:stretch/>
        </p:blipFill>
        <p:spPr>
          <a:xfrm>
            <a:off x="20" y="10"/>
            <a:ext cx="12191980" cy="6859300"/>
          </a:xfrm>
          <a:prstGeom prst="rect">
            <a:avLst/>
          </a:prstGeom>
        </p:spPr>
      </p:pic>
      <p:sp>
        <p:nvSpPr>
          <p:cNvPr id="60" name="Rectangle 5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6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6" name="Title 5">
            <a:extLst>
              <a:ext uri="{FF2B5EF4-FFF2-40B4-BE49-F238E27FC236}">
                <a16:creationId xmlns:a16="http://schemas.microsoft.com/office/drawing/2014/main" id="{1D3DAC7D-FD21-DF9D-2255-85FDD70DDE30}"/>
              </a:ext>
            </a:extLst>
          </p:cNvPr>
          <p:cNvSpPr>
            <a:spLocks noGrp="1"/>
          </p:cNvSpPr>
          <p:nvPr>
            <p:ph type="title"/>
          </p:nvPr>
        </p:nvSpPr>
        <p:spPr>
          <a:xfrm>
            <a:off x="1915128" y="1684342"/>
            <a:ext cx="8361229" cy="3468615"/>
          </a:xfrm>
        </p:spPr>
        <p:txBody>
          <a:bodyPr vert="horz" lIns="91440" tIns="45720" rIns="91440" bIns="45720" rtlCol="0" anchor="b">
            <a:normAutofit fontScale="90000"/>
          </a:bodyPr>
          <a:lstStyle/>
          <a:p>
            <a:pPr algn="ctr">
              <a:lnSpc>
                <a:spcPct val="100000"/>
              </a:lnSpc>
            </a:pPr>
            <a:r>
              <a:rPr lang="en-US" sz="7200" cap="all" dirty="0">
                <a:solidFill>
                  <a:schemeClr val="bg2"/>
                </a:solidFill>
              </a:rPr>
              <a:t>We fulfill the mission </a:t>
            </a:r>
            <a:r>
              <a:rPr lang="en-US" sz="7200" u="sng" cap="all" dirty="0">
                <a:solidFill>
                  <a:schemeClr val="bg2"/>
                </a:solidFill>
              </a:rPr>
              <a:t>individually</a:t>
            </a:r>
            <a:br>
              <a:rPr lang="en-US" sz="7200" u="sng" cap="all" dirty="0">
                <a:solidFill>
                  <a:schemeClr val="bg2"/>
                </a:solidFill>
              </a:rPr>
            </a:br>
            <a:r>
              <a:rPr lang="zh-TW" altLang="en-US" sz="7200" cap="all" dirty="0">
                <a:solidFill>
                  <a:schemeClr val="bg2"/>
                </a:solidFill>
              </a:rPr>
              <a:t>我们</a:t>
            </a:r>
            <a:r>
              <a:rPr lang="zh-TW" altLang="en-US" sz="7200" u="sng" cap="all" dirty="0">
                <a:solidFill>
                  <a:schemeClr val="bg2"/>
                </a:solidFill>
              </a:rPr>
              <a:t>各自</a:t>
            </a:r>
            <a:r>
              <a:rPr lang="zh-TW" altLang="en-US" sz="7200" cap="all" dirty="0">
                <a:solidFill>
                  <a:schemeClr val="bg2"/>
                </a:solidFill>
              </a:rPr>
              <a:t>完成使命</a:t>
            </a:r>
            <a:endParaRPr lang="en-US" sz="7200" cap="all" dirty="0">
              <a:solidFill>
                <a:schemeClr val="bg2"/>
              </a:solidFill>
            </a:endParaRPr>
          </a:p>
        </p:txBody>
      </p:sp>
    </p:spTree>
    <p:extLst>
      <p:ext uri="{BB962C8B-B14F-4D97-AF65-F5344CB8AC3E}">
        <p14:creationId xmlns:p14="http://schemas.microsoft.com/office/powerpoint/2010/main" val="309866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s holding each other's wrists and interlinked to form a circle">
            <a:extLst>
              <a:ext uri="{FF2B5EF4-FFF2-40B4-BE49-F238E27FC236}">
                <a16:creationId xmlns:a16="http://schemas.microsoft.com/office/drawing/2014/main" id="{16DF975E-A43B-BDAD-7219-E52CDDCADFDD}"/>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36C7C2FA-5DFD-F3E8-0F2E-351476273427}"/>
              </a:ext>
            </a:extLst>
          </p:cNvPr>
          <p:cNvSpPr>
            <a:spLocks noGrp="1"/>
          </p:cNvSpPr>
          <p:nvPr>
            <p:ph type="ctrTitle"/>
          </p:nvPr>
        </p:nvSpPr>
        <p:spPr>
          <a:xfrm>
            <a:off x="1915385" y="1632858"/>
            <a:ext cx="8361229" cy="3171827"/>
          </a:xfrm>
        </p:spPr>
        <p:txBody>
          <a:bodyPr>
            <a:normAutofit fontScale="90000"/>
          </a:bodyPr>
          <a:lstStyle/>
          <a:p>
            <a:r>
              <a:rPr lang="en-US" sz="11500" b="1" dirty="0"/>
              <a:t>Let’s go!</a:t>
            </a:r>
            <a:br>
              <a:rPr lang="en-US" sz="11500" b="1" dirty="0"/>
            </a:br>
            <a:r>
              <a:rPr lang="zh-TW" altLang="en-US" sz="11500" b="1" dirty="0"/>
              <a:t>走吧！</a:t>
            </a:r>
            <a:endParaRPr lang="en-US" sz="11500" b="1" dirty="0"/>
          </a:p>
        </p:txBody>
      </p:sp>
    </p:spTree>
    <p:extLst>
      <p:ext uri="{BB962C8B-B14F-4D97-AF65-F5344CB8AC3E}">
        <p14:creationId xmlns:p14="http://schemas.microsoft.com/office/powerpoint/2010/main" val="21969263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433945"/>
            <a:ext cx="8361229" cy="3075710"/>
          </a:xfrm>
        </p:spPr>
        <p:txBody>
          <a:bodyPr>
            <a:normAutofit/>
          </a:bodyPr>
          <a:lstStyle/>
          <a:p>
            <a:r>
              <a:rPr lang="en-US" dirty="0">
                <a:solidFill>
                  <a:schemeClr val="bg2"/>
                </a:solidFill>
              </a:rPr>
              <a:t>The Mission of God for all</a:t>
            </a:r>
            <a:br>
              <a:rPr lang="en-US" dirty="0">
                <a:solidFill>
                  <a:schemeClr val="bg2"/>
                </a:solidFill>
              </a:rPr>
            </a:br>
            <a:r>
              <a:rPr lang="zh-TW" altLang="en-US" dirty="0">
                <a:solidFill>
                  <a:schemeClr val="bg2"/>
                </a:solidFill>
              </a:rPr>
              <a:t>神对所有人的使命</a:t>
            </a:r>
            <a:endParaRPr lang="en-US" dirty="0">
              <a:solidFill>
                <a:schemeClr val="bg2"/>
              </a:solidFill>
            </a:endParaRP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2679905" y="4576156"/>
            <a:ext cx="6831673" cy="1086237"/>
          </a:xfrm>
        </p:spPr>
        <p:txBody>
          <a:bodyPr>
            <a:normAutofit/>
          </a:bodyPr>
          <a:lstStyle/>
          <a:p>
            <a:r>
              <a:rPr lang="en-US" dirty="0">
                <a:solidFill>
                  <a:schemeClr val="bg2"/>
                </a:solidFill>
              </a:rPr>
              <a:t>God’s Mission and its meaning for us</a:t>
            </a:r>
          </a:p>
          <a:p>
            <a:r>
              <a:rPr lang="zh-TW" altLang="en-US" dirty="0">
                <a:solidFill>
                  <a:schemeClr val="bg2"/>
                </a:solidFill>
              </a:rPr>
              <a:t>神的使命和它对我们的意义</a:t>
            </a:r>
            <a:endParaRPr lang="en-US"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person&#10;&#10;Description automatically generated">
            <a:extLst>
              <a:ext uri="{FF2B5EF4-FFF2-40B4-BE49-F238E27FC236}">
                <a16:creationId xmlns:a16="http://schemas.microsoft.com/office/drawing/2014/main" id="{C46EB4E0-8034-1200-A88E-F0382C4370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648891"/>
            <a:ext cx="12192000" cy="8155782"/>
          </a:xfrm>
          <a:prstGeom prst="rect">
            <a:avLst/>
          </a:prstGeom>
        </p:spPr>
      </p:pic>
    </p:spTree>
    <p:extLst>
      <p:ext uri="{BB962C8B-B14F-4D97-AF65-F5344CB8AC3E}">
        <p14:creationId xmlns:p14="http://schemas.microsoft.com/office/powerpoint/2010/main" val="71183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net Earth from space">
            <a:extLst>
              <a:ext uri="{FF2B5EF4-FFF2-40B4-BE49-F238E27FC236}">
                <a16:creationId xmlns:a16="http://schemas.microsoft.com/office/drawing/2014/main" id="{7D7D5227-2576-800C-665E-4DDBADBBF0A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C3C06EE-B049-6898-FADF-5C2B17D423C0}"/>
              </a:ext>
            </a:extLst>
          </p:cNvPr>
          <p:cNvSpPr txBox="1"/>
          <p:nvPr/>
        </p:nvSpPr>
        <p:spPr>
          <a:xfrm>
            <a:off x="7273636" y="2587961"/>
            <a:ext cx="3899283" cy="2123658"/>
          </a:xfrm>
          <a:prstGeom prst="rect">
            <a:avLst/>
          </a:prstGeom>
          <a:noFill/>
        </p:spPr>
        <p:txBody>
          <a:bodyPr wrap="square" rtlCol="0">
            <a:spAutoFit/>
          </a:bodyPr>
          <a:lstStyle/>
          <a:p>
            <a:pPr algn="ctr"/>
            <a:r>
              <a:rPr lang="en-US" sz="4400" dirty="0">
                <a:solidFill>
                  <a:schemeClr val="bg1"/>
                </a:solidFill>
              </a:rPr>
              <a:t>God loves his creation</a:t>
            </a:r>
          </a:p>
          <a:p>
            <a:pPr algn="ctr"/>
            <a:r>
              <a:rPr lang="zh-TW" altLang="en-US" sz="4400" dirty="0">
                <a:solidFill>
                  <a:schemeClr val="bg1"/>
                </a:solidFill>
              </a:rPr>
              <a:t>神爱他的创造</a:t>
            </a:r>
            <a:endParaRPr lang="en-US" sz="4400" dirty="0">
              <a:solidFill>
                <a:schemeClr val="bg1"/>
              </a:solidFill>
            </a:endParaRPr>
          </a:p>
        </p:txBody>
      </p:sp>
    </p:spTree>
    <p:extLst>
      <p:ext uri="{BB962C8B-B14F-4D97-AF65-F5344CB8AC3E}">
        <p14:creationId xmlns:p14="http://schemas.microsoft.com/office/powerpoint/2010/main" val="162609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B495-5C9B-60B8-E8FA-D7E841AC99A8}"/>
              </a:ext>
            </a:extLst>
          </p:cNvPr>
          <p:cNvSpPr>
            <a:spLocks noGrp="1"/>
          </p:cNvSpPr>
          <p:nvPr>
            <p:ph type="title"/>
          </p:nvPr>
        </p:nvSpPr>
        <p:spPr>
          <a:xfrm>
            <a:off x="896643" y="1197451"/>
            <a:ext cx="9612971" cy="3956440"/>
          </a:xfrm>
        </p:spPr>
        <p:txBody>
          <a:bodyPr>
            <a:normAutofit/>
          </a:bodyPr>
          <a:lstStyle/>
          <a:p>
            <a:r>
              <a:rPr lang="en-US" dirty="0"/>
              <a:t>What is god’s mission?</a:t>
            </a:r>
            <a:br>
              <a:rPr lang="en-US" dirty="0"/>
            </a:br>
            <a:r>
              <a:rPr lang="zh-TW" altLang="en-US" dirty="0"/>
              <a:t>神的使命是什么？</a:t>
            </a:r>
            <a:endParaRPr lang="en-US" dirty="0"/>
          </a:p>
        </p:txBody>
      </p:sp>
    </p:spTree>
    <p:extLst>
      <p:ext uri="{BB962C8B-B14F-4D97-AF65-F5344CB8AC3E}">
        <p14:creationId xmlns:p14="http://schemas.microsoft.com/office/powerpoint/2010/main" val="30254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3B428-C248-DB6E-2C81-2A59083A0FE3}"/>
              </a:ext>
            </a:extLst>
          </p:cNvPr>
          <p:cNvSpPr>
            <a:spLocks noGrp="1"/>
          </p:cNvSpPr>
          <p:nvPr>
            <p:ph type="title"/>
          </p:nvPr>
        </p:nvSpPr>
        <p:spPr>
          <a:xfrm>
            <a:off x="1371600" y="1543050"/>
            <a:ext cx="9601200" cy="742950"/>
          </a:xfrm>
        </p:spPr>
        <p:txBody>
          <a:bodyPr>
            <a:normAutofit/>
          </a:bodyPr>
          <a:lstStyle/>
          <a:p>
            <a:r>
              <a:rPr lang="en-US" sz="3600" dirty="0"/>
              <a:t>Genesis </a:t>
            </a:r>
            <a:r>
              <a:rPr lang="zh-TW" altLang="en-US" sz="3600" dirty="0"/>
              <a:t>创世记 </a:t>
            </a:r>
            <a:r>
              <a:rPr lang="en-US" sz="3600" dirty="0"/>
              <a:t>3:</a:t>
            </a:r>
            <a:r>
              <a:rPr lang="zh-TW" altLang="en-US" sz="3600" dirty="0"/>
              <a:t> </a:t>
            </a:r>
            <a:r>
              <a:rPr lang="en-US" sz="3600" dirty="0"/>
              <a:t>14-15</a:t>
            </a:r>
          </a:p>
        </p:txBody>
      </p:sp>
      <p:sp>
        <p:nvSpPr>
          <p:cNvPr id="5" name="Content Placeholder 4">
            <a:extLst>
              <a:ext uri="{FF2B5EF4-FFF2-40B4-BE49-F238E27FC236}">
                <a16:creationId xmlns:a16="http://schemas.microsoft.com/office/drawing/2014/main" id="{7EFEA8A4-03B5-B028-6E71-54946E907036}"/>
              </a:ext>
            </a:extLst>
          </p:cNvPr>
          <p:cNvSpPr>
            <a:spLocks noGrp="1"/>
          </p:cNvSpPr>
          <p:nvPr>
            <p:ph idx="1"/>
          </p:nvPr>
        </p:nvSpPr>
        <p:spPr/>
        <p:txBody>
          <a:bodyPr>
            <a:normAutofit/>
          </a:bodyPr>
          <a:lstStyle/>
          <a:p>
            <a:pPr marL="0" indent="0">
              <a:lnSpc>
                <a:spcPct val="100000"/>
              </a:lnSpc>
              <a:buNone/>
            </a:pPr>
            <a:r>
              <a:rPr lang="en-US" sz="3200" dirty="0"/>
              <a:t>The Lord God said to the serpent, “Because you have done this, cursed are you above all livestock and above all beasts of the field; on your belly you shall go, and dust you shall eat all the days of your life. </a:t>
            </a:r>
          </a:p>
          <a:p>
            <a:pPr marL="0" indent="0">
              <a:lnSpc>
                <a:spcPct val="100000"/>
              </a:lnSpc>
              <a:buNone/>
            </a:pPr>
            <a:r>
              <a:rPr lang="zh-TW" altLang="en-US" sz="3200" dirty="0"/>
              <a:t>耶和华神对蛇说，你既作了这事，就必受咒诅，比一切的牲畜野兽更甚。你必用肚子行走，终身吃土。</a:t>
            </a:r>
          </a:p>
        </p:txBody>
      </p:sp>
      <p:sp>
        <p:nvSpPr>
          <p:cNvPr id="6" name="TextBox 5">
            <a:extLst>
              <a:ext uri="{FF2B5EF4-FFF2-40B4-BE49-F238E27FC236}">
                <a16:creationId xmlns:a16="http://schemas.microsoft.com/office/drawing/2014/main" id="{1935441D-5E1E-F640-8F5A-328A022DDB3A}"/>
              </a:ext>
            </a:extLst>
          </p:cNvPr>
          <p:cNvSpPr txBox="1"/>
          <p:nvPr/>
        </p:nvSpPr>
        <p:spPr>
          <a:xfrm>
            <a:off x="1371600" y="636657"/>
            <a:ext cx="9313333" cy="707886"/>
          </a:xfrm>
          <a:prstGeom prst="rect">
            <a:avLst/>
          </a:prstGeom>
          <a:noFill/>
        </p:spPr>
        <p:txBody>
          <a:bodyPr wrap="square" rtlCol="0">
            <a:spAutoFit/>
          </a:bodyPr>
          <a:lstStyle/>
          <a:p>
            <a:pPr algn="ctr"/>
            <a:r>
              <a:rPr lang="en-US" sz="4000" u="sng" dirty="0"/>
              <a:t>The Promise to the Serpent</a:t>
            </a:r>
            <a:r>
              <a:rPr lang="zh-TW" altLang="en-US" sz="4000" u="sng" dirty="0"/>
              <a:t>    对蛇的承诺</a:t>
            </a:r>
            <a:endParaRPr lang="en-US" sz="4000" u="sng" dirty="0"/>
          </a:p>
        </p:txBody>
      </p:sp>
    </p:spTree>
    <p:extLst>
      <p:ext uri="{BB962C8B-B14F-4D97-AF65-F5344CB8AC3E}">
        <p14:creationId xmlns:p14="http://schemas.microsoft.com/office/powerpoint/2010/main" val="381192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371CB-79C9-98F2-545A-55E0F8EC3F8B}"/>
              </a:ext>
            </a:extLst>
          </p:cNvPr>
          <p:cNvSpPr>
            <a:spLocks noGrp="1"/>
          </p:cNvSpPr>
          <p:nvPr>
            <p:ph idx="1"/>
          </p:nvPr>
        </p:nvSpPr>
        <p:spPr>
          <a:xfrm>
            <a:off x="1392382" y="1911927"/>
            <a:ext cx="9601200" cy="3581400"/>
          </a:xfrm>
        </p:spPr>
        <p:txBody>
          <a:bodyPr>
            <a:normAutofit/>
          </a:bodyPr>
          <a:lstStyle/>
          <a:p>
            <a:pPr marL="0" indent="0">
              <a:lnSpc>
                <a:spcPct val="100000"/>
              </a:lnSpc>
              <a:buNone/>
            </a:pPr>
            <a:r>
              <a:rPr lang="en-US" sz="3200" dirty="0"/>
              <a:t>I will put enmity between you and the woman, and between your offspring and her offspring; he shall bruise your head, and you shall bruise his heel.</a:t>
            </a:r>
          </a:p>
          <a:p>
            <a:pPr marL="0" indent="0">
              <a:lnSpc>
                <a:spcPct val="100000"/>
              </a:lnSpc>
              <a:buNone/>
            </a:pPr>
            <a:r>
              <a:rPr lang="zh-TW" altLang="en-US" sz="3200" dirty="0"/>
              <a:t>我又要叫你和女人彼此为仇。你的后裔和女人的后裔也彼此为仇。女人的后裔要伤你的头，你要伤他的脚跟。</a:t>
            </a:r>
            <a:endParaRPr lang="en-US" sz="3200" dirty="0"/>
          </a:p>
        </p:txBody>
      </p:sp>
    </p:spTree>
    <p:extLst>
      <p:ext uri="{BB962C8B-B14F-4D97-AF65-F5344CB8AC3E}">
        <p14:creationId xmlns:p14="http://schemas.microsoft.com/office/powerpoint/2010/main" val="42088409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F32B251-29F3-43CE-BD66-A3B48CC7B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E48938-CE0A-4976-83E6-A8FD4583CC20}">
  <ds:schemaRefs>
    <ds:schemaRef ds:uri="http://schemas.microsoft.com/sharepoint/v3/contenttype/forms"/>
  </ds:schemaRefs>
</ds:datastoreItem>
</file>

<file path=customXml/itemProps3.xml><?xml version="1.0" encoding="utf-8"?>
<ds:datastoreItem xmlns:ds="http://schemas.openxmlformats.org/officeDocument/2006/customXml" ds:itemID="{E755A93C-578E-47D2-96A6-AF17136F6BC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Travel design</Template>
  <TotalTime>112</TotalTime>
  <Words>1461</Words>
  <Application>Microsoft Macintosh PowerPoint</Application>
  <PresentationFormat>Widescreen</PresentationFormat>
  <Paragraphs>80</Paragraphs>
  <Slides>36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Calibri</vt:lpstr>
      <vt:lpstr>Franklin Gothic Book</vt:lpstr>
      <vt:lpstr>Crop</vt:lpstr>
      <vt:lpstr>Q&amp;A</vt:lpstr>
      <vt:lpstr>PowerPoint Presentation</vt:lpstr>
      <vt:lpstr>PowerPoint Presentation</vt:lpstr>
      <vt:lpstr>The Mission of God for all 神对所有人的使命</vt:lpstr>
      <vt:lpstr>PowerPoint Presentation</vt:lpstr>
      <vt:lpstr>PowerPoint Presentation</vt:lpstr>
      <vt:lpstr>What is god’s mission? 神的使命是什么？</vt:lpstr>
      <vt:lpstr>Genesis 创世记 3: 14-15</vt:lpstr>
      <vt:lpstr>PowerPoint Presentation</vt:lpstr>
      <vt:lpstr>Genesis 创世记 12: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马太福音 28:18-20</vt:lpstr>
      <vt:lpstr>Matthew 马太福音 28:18-20</vt:lpstr>
      <vt:lpstr>PowerPoint Presentation</vt:lpstr>
      <vt:lpstr>PowerPoint Presentation</vt:lpstr>
      <vt:lpstr>PowerPoint Presentation</vt:lpstr>
      <vt:lpstr>PowerPoint Presentation</vt:lpstr>
      <vt:lpstr>What does god’s mission mean for us? 神的使命对我们有什么意义？</vt:lpstr>
      <vt:lpstr>We have a job to do 我们有工作要做</vt:lpstr>
      <vt:lpstr>II Corinthians 歌林多后书 5:18-20</vt:lpstr>
      <vt:lpstr>II Corinthians 歌林多后书 5:18-20 (Continued)</vt:lpstr>
      <vt:lpstr>I Peter 彼得前书 2:9</vt:lpstr>
      <vt:lpstr>We need to understand it if we are going to do it 如果我们要这样做， 我们需要了解它</vt:lpstr>
      <vt:lpstr>We are not needed 我们不需要</vt:lpstr>
      <vt:lpstr>We fulfill the mission together 我们一起完成使命</vt:lpstr>
      <vt:lpstr>Matthew 马太福音 5:13-16</vt:lpstr>
      <vt:lpstr>Matthew 马太福音 5:13-16 (Continued)</vt:lpstr>
      <vt:lpstr>John 约翰福音 13:35</vt:lpstr>
      <vt:lpstr>We fulfill the mission individually 我们各自完成使命</vt:lpstr>
      <vt:lpstr>Let’s go! 走吧！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Q&amp;A</dc:title>
  <dc:creator>Corey Vaughan</dc:creator>
  <cp:lastModifiedBy>LCCC Church</cp:lastModifiedBy>
  <cp:revision>4</cp:revision>
  <dcterms:created xsi:type="dcterms:W3CDTF">2023-04-27T17:31:16Z</dcterms:created>
  <dcterms:modified xsi:type="dcterms:W3CDTF">2023-04-27T19:34:08Z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