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643" r:id="rId2"/>
    <p:sldId id="674" r:id="rId3"/>
    <p:sldId id="646" r:id="rId4"/>
    <p:sldId id="676" r:id="rId5"/>
    <p:sldId id="795" r:id="rId6"/>
    <p:sldId id="796" r:id="rId7"/>
    <p:sldId id="786" r:id="rId8"/>
    <p:sldId id="788" r:id="rId9"/>
    <p:sldId id="787" r:id="rId10"/>
    <p:sldId id="789" r:id="rId11"/>
    <p:sldId id="797" r:id="rId12"/>
    <p:sldId id="790" r:id="rId13"/>
    <p:sldId id="792" r:id="rId14"/>
    <p:sldId id="793" r:id="rId15"/>
    <p:sldId id="794" r:id="rId16"/>
    <p:sldId id="798" r:id="rId17"/>
    <p:sldId id="791" r:id="rId18"/>
    <p:sldId id="761" r:id="rId19"/>
    <p:sldId id="801" r:id="rId20"/>
    <p:sldId id="802" r:id="rId21"/>
    <p:sldId id="803" r:id="rId22"/>
    <p:sldId id="804" r:id="rId23"/>
    <p:sldId id="805" r:id="rId24"/>
    <p:sldId id="770" r:id="rId25"/>
    <p:sldId id="769" r:id="rId26"/>
    <p:sldId id="806" r:id="rId27"/>
    <p:sldId id="748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ECC09"/>
    <a:srgbClr val="22FF1A"/>
    <a:srgbClr val="FF3300"/>
    <a:srgbClr val="FF66CC"/>
    <a:srgbClr val="F8BA00"/>
    <a:srgbClr val="FFFE0B"/>
    <a:srgbClr val="00FF9E"/>
    <a:srgbClr val="EBFF00"/>
    <a:srgbClr val="FBFFF9"/>
    <a:srgbClr val="0018E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307" autoAdjust="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A0AEE-4565-084F-A696-10A1FD8A6C27}" type="datetimeFigureOut">
              <a:rPr kumimoji="1" lang="zh-TW" altLang="en-US" smtClean="0"/>
              <a:pPr/>
              <a:t>2019/4/5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74DAF-65E7-D047-8C33-B8491D262FA5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140174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57A0F1-FDB9-7241-9F5B-CB12893B22E4}" type="datetimeFigureOut">
              <a:rPr kumimoji="1" lang="zh-TW" altLang="en-US" smtClean="0"/>
              <a:pPr/>
              <a:t>2019/4/5</a:t>
            </a:fld>
            <a:endParaRPr kumimoji="1"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en-US" altLang="zh-CN"/>
              <a:t>Click to edit Master text styles</a:t>
            </a:r>
          </a:p>
          <a:p>
            <a:pPr lvl="1"/>
            <a:r>
              <a:rPr kumimoji="1" lang="en-US" altLang="zh-CN"/>
              <a:t>Second level</a:t>
            </a:r>
          </a:p>
          <a:p>
            <a:pPr lvl="2"/>
            <a:r>
              <a:rPr kumimoji="1" lang="en-US" altLang="zh-CN"/>
              <a:t>Third level</a:t>
            </a:r>
          </a:p>
          <a:p>
            <a:pPr lvl="3"/>
            <a:r>
              <a:rPr kumimoji="1" lang="en-US" altLang="zh-CN"/>
              <a:t>Fourth level</a:t>
            </a:r>
          </a:p>
          <a:p>
            <a:pPr lvl="4"/>
            <a:r>
              <a:rPr kumimoji="1" lang="en-US" altLang="zh-CN"/>
              <a:t>Fifth level</a:t>
            </a:r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F90CC-B9DA-BD46-BB89-0F3544CA585E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069774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F90CC-B9DA-BD46-BB89-0F3544CA585E}" type="slidenum">
              <a:rPr kumimoji="1" lang="zh-CN" altLang="en-US" smtClean="0"/>
              <a:pPr/>
              <a:t>27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329572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4/5/2019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4/5/2019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4/5/2019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4/5/2019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4/5/2019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TW" dirty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4/5/2019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pPr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螢幕快照 2019-03-19 15.02.43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65244" y="3920660"/>
            <a:ext cx="39084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6000" dirty="0" smtClean="0">
                <a:latin typeface="Yu Gothic UI Semibold" pitchFamily="34" charset="-128"/>
                <a:ea typeface="Yu Gothic UI Semibold" pitchFamily="34" charset="-128"/>
              </a:rPr>
              <a:t>4/</a:t>
            </a:r>
            <a:r>
              <a:rPr kumimoji="1" lang="en-US" altLang="zh-CN" sz="6000" dirty="0" smtClean="0">
                <a:solidFill>
                  <a:srgbClr val="F8BA00"/>
                </a:solidFill>
                <a:latin typeface="Yu Gothic UI Semibold" pitchFamily="34" charset="-128"/>
                <a:ea typeface="Yu Gothic UI Semibold" pitchFamily="34" charset="-128"/>
              </a:rPr>
              <a:t>07</a:t>
            </a:r>
            <a:r>
              <a:rPr kumimoji="1" lang="en-US" altLang="zh-CN" sz="6000" dirty="0" smtClean="0">
                <a:latin typeface="Yu Gothic UI Semibold" pitchFamily="34" charset="-128"/>
                <a:ea typeface="Yu Gothic UI Semibold" pitchFamily="34" charset="-128"/>
              </a:rPr>
              <a:t>/ </a:t>
            </a:r>
            <a:r>
              <a:rPr kumimoji="1" lang="en-US" altLang="zh-CN" sz="6000" dirty="0">
                <a:latin typeface="Yu Gothic UI Semibold" pitchFamily="34" charset="-128"/>
                <a:ea typeface="Yu Gothic UI Semibold" pitchFamily="34" charset="-128"/>
              </a:rPr>
              <a:t>2019</a:t>
            </a:r>
            <a:endParaRPr kumimoji="1" lang="zh-CN" altLang="en-US" sz="6000" dirty="0">
              <a:latin typeface="Yu Gothic UI Semibold" pitchFamily="34" charset="-128"/>
              <a:ea typeface="Yu Gothic UI Semibold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0612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螢幕快照 2019-03-19 15.02.43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7041" y="942586"/>
            <a:ext cx="8138959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Hant" sz="4400" b="1" dirty="0" smtClean="0">
                <a:solidFill>
                  <a:srgbClr val="F8BA00"/>
                </a:solidFill>
                <a:latin typeface="Helvetica Neue"/>
                <a:cs typeface="Helvetica Neue"/>
              </a:rPr>
              <a:t>6 </a:t>
            </a:r>
            <a:r>
              <a:rPr kumimoji="1" lang="en-US" altLang="zh-Hant" sz="4400" b="1" dirty="0" smtClean="0">
                <a:latin typeface="Helvetica Neue"/>
                <a:cs typeface="Helvetica Neue"/>
              </a:rPr>
              <a:t>Because of these, the wrath of God is coming.</a:t>
            </a:r>
          </a:p>
          <a:p>
            <a:pPr>
              <a:lnSpc>
                <a:spcPct val="110000"/>
              </a:lnSpc>
            </a:pPr>
            <a:r>
              <a:rPr kumimoji="1" lang="en-US" altLang="zh-Hant" sz="4400" b="1" dirty="0" smtClean="0">
                <a:solidFill>
                  <a:srgbClr val="FECC09"/>
                </a:solidFill>
                <a:latin typeface="Helvetica Neue"/>
                <a:cs typeface="Helvetica Neue"/>
              </a:rPr>
              <a:t>7</a:t>
            </a:r>
            <a:r>
              <a:rPr kumimoji="1" lang="en-US" altLang="zh-Hant" sz="4400" b="1" dirty="0" smtClean="0">
                <a:latin typeface="Helvetica Neue"/>
                <a:cs typeface="Helvetica Neue"/>
              </a:rPr>
              <a:t> You used to walk in these ways, in the life you once lived.</a:t>
            </a:r>
            <a:endParaRPr kumimoji="1" lang="en-US" altLang="zh-Hant" sz="4400" b="1" dirty="0">
              <a:latin typeface="Helvetica Neue"/>
              <a:cs typeface="Helvetica Neue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86823" y="296255"/>
            <a:ext cx="38523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3600" b="1" dirty="0">
                <a:solidFill>
                  <a:srgbClr val="F8BA00"/>
                </a:solidFill>
                <a:latin typeface="Helvetica Neue"/>
                <a:ea typeface="华文细黑"/>
                <a:cs typeface="Helvetica Neue"/>
              </a:rPr>
              <a:t>Colossians </a:t>
            </a:r>
            <a:r>
              <a:rPr kumimoji="1" lang="en-US" altLang="zh-TW" sz="3600" b="1" dirty="0" smtClean="0">
                <a:solidFill>
                  <a:srgbClr val="F8BA00"/>
                </a:solidFill>
                <a:latin typeface="Helvetica Neue"/>
                <a:ea typeface="华文细黑"/>
                <a:cs typeface="Helvetica Neue"/>
              </a:rPr>
              <a:t>3:5-7</a:t>
            </a:r>
            <a:endParaRPr kumimoji="1" lang="zh-CN" altLang="en-US" sz="3600" b="1" dirty="0">
              <a:solidFill>
                <a:srgbClr val="F8BA00"/>
              </a:solidFill>
              <a:latin typeface="Helvetica Neue"/>
              <a:ea typeface="华文细黑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2080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螢幕快照 2019-03-19 15.02.43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30626" y="1966290"/>
            <a:ext cx="619207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400" b="1" dirty="0" smtClean="0">
                <a:solidFill>
                  <a:srgbClr val="FECC09"/>
                </a:solidFill>
              </a:rPr>
              <a:t>罪惡念頭必須一刀切</a:t>
            </a:r>
            <a:endParaRPr lang="en-US" altLang="zh-TW" sz="4400" b="1" dirty="0" smtClean="0">
              <a:solidFill>
                <a:srgbClr val="FECC09"/>
              </a:solidFill>
            </a:endParaRPr>
          </a:p>
          <a:p>
            <a:pPr algn="ctr"/>
            <a:r>
              <a:rPr lang="en-US" sz="4400" b="1" dirty="0" smtClean="0"/>
              <a:t>Separate yourself from </a:t>
            </a:r>
          </a:p>
          <a:p>
            <a:pPr algn="ctr"/>
            <a:r>
              <a:rPr lang="en-US" sz="4400" b="1" dirty="0" smtClean="0"/>
              <a:t>all sinful thoughts </a:t>
            </a:r>
            <a:endParaRPr lang="en-US" sz="44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螢幕快照 2019-03-19 15.02.43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7041" y="1120677"/>
            <a:ext cx="8138959" cy="3526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zh-TW" sz="4400" b="1" dirty="0" smtClean="0">
                <a:solidFill>
                  <a:srgbClr val="F8BA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Helvetica Neue"/>
                <a:cs typeface="Helvetica Neue"/>
              </a:rPr>
              <a:t>8 </a:t>
            </a:r>
            <a:r>
              <a:rPr kumimoji="1" lang="zh-TW" altLang="en-US" sz="44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Helvetica Neue"/>
                <a:cs typeface="Helvetica Neue"/>
              </a:rPr>
              <a:t>但 現 在 你 們 要 棄 絕 這 一 切 的 事 ， 以 及 惱 恨 、 忿 怒 、 惡 毒 （ 或 作 ： 陰 毒 ） 、 毀 謗 ， 並 口 中 污 穢 的 言 語 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06900" y="279501"/>
            <a:ext cx="28264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3600" b="1" dirty="0">
                <a:solidFill>
                  <a:srgbClr val="F8BA00"/>
                </a:solidFill>
                <a:latin typeface="Helvetica Neue"/>
                <a:ea typeface="华文细黑"/>
                <a:cs typeface="Helvetica Neue"/>
              </a:rPr>
              <a:t>歌羅西書</a:t>
            </a:r>
            <a:r>
              <a:rPr kumimoji="1" lang="en-US" altLang="zh-TW" sz="3600" b="1" dirty="0">
                <a:solidFill>
                  <a:srgbClr val="F8BA00"/>
                </a:solidFill>
                <a:latin typeface="Helvetica Neue"/>
                <a:ea typeface="华文细黑"/>
                <a:cs typeface="Helvetica Neue"/>
              </a:rPr>
              <a:t> </a:t>
            </a:r>
            <a:r>
              <a:rPr kumimoji="1" lang="en-US" altLang="zh-TW" sz="3600" b="1" dirty="0" smtClean="0">
                <a:solidFill>
                  <a:srgbClr val="F8BA00"/>
                </a:solidFill>
                <a:latin typeface="Helvetica Neue"/>
                <a:ea typeface="华文细黑"/>
                <a:cs typeface="Helvetica Neue"/>
              </a:rPr>
              <a:t>3:8</a:t>
            </a:r>
            <a:endParaRPr kumimoji="1" lang="zh-CN" altLang="en-US" sz="3600" b="1" dirty="0">
              <a:solidFill>
                <a:srgbClr val="F8BA00"/>
              </a:solidFill>
              <a:latin typeface="Helvetica Neue"/>
              <a:ea typeface="华文细黑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6630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螢幕快照 2019-03-19 15.02.43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7041" y="942586"/>
            <a:ext cx="8138959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Hant" sz="4400" b="1" dirty="0" smtClean="0">
                <a:solidFill>
                  <a:srgbClr val="F8BA00"/>
                </a:solidFill>
                <a:latin typeface="Helvetica Neue"/>
                <a:cs typeface="Helvetica Neue"/>
              </a:rPr>
              <a:t>8 </a:t>
            </a:r>
            <a:r>
              <a:rPr kumimoji="1" lang="en-US" altLang="zh-Hant" sz="4400" b="1" dirty="0" smtClean="0">
                <a:latin typeface="Helvetica Neue"/>
                <a:cs typeface="Helvetica Neue"/>
              </a:rPr>
              <a:t>But now you must also rid yourselves of all such things as these: anger, rage, malice, slander, and filthy language from your lips.</a:t>
            </a:r>
            <a:endParaRPr kumimoji="1" lang="en-US" altLang="zh-Hant" sz="4400" b="1" dirty="0">
              <a:latin typeface="Helvetica Neue"/>
              <a:cs typeface="Helvetica Neue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86823" y="296255"/>
            <a:ext cx="34419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3600" b="1" dirty="0">
                <a:solidFill>
                  <a:srgbClr val="F8BA00"/>
                </a:solidFill>
                <a:latin typeface="Helvetica Neue"/>
                <a:ea typeface="华文细黑"/>
                <a:cs typeface="Helvetica Neue"/>
              </a:rPr>
              <a:t>Colossians </a:t>
            </a:r>
            <a:r>
              <a:rPr kumimoji="1" lang="en-US" altLang="zh-TW" sz="3600" b="1" dirty="0" smtClean="0">
                <a:solidFill>
                  <a:srgbClr val="F8BA00"/>
                </a:solidFill>
                <a:latin typeface="Helvetica Neue"/>
                <a:ea typeface="华文细黑"/>
                <a:cs typeface="Helvetica Neue"/>
              </a:rPr>
              <a:t>3:8</a:t>
            </a:r>
            <a:endParaRPr kumimoji="1" lang="zh-CN" altLang="en-US" sz="3600" b="1" dirty="0">
              <a:solidFill>
                <a:srgbClr val="F8BA00"/>
              </a:solidFill>
              <a:latin typeface="Helvetica Neue"/>
              <a:ea typeface="华文细黑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2080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螢幕快照 2019-03-19 15.02.43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7041" y="1120677"/>
            <a:ext cx="8138959" cy="5287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zh-TW" sz="4400" b="1" dirty="0" smtClean="0">
                <a:solidFill>
                  <a:srgbClr val="F8BA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Helvetica Neue"/>
                <a:cs typeface="Helvetica Neue"/>
              </a:rPr>
              <a:t>9 </a:t>
            </a:r>
            <a:r>
              <a:rPr kumimoji="1" lang="zh-TW" altLang="en-US" sz="44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Helvetica Neue"/>
                <a:cs typeface="Helvetica Neue"/>
              </a:rPr>
              <a:t>不 要 彼 此 說 謊 ； 因 你 們 已 經 脫 去 舊 人 和 舊 人 的 行 為 ，</a:t>
            </a:r>
          </a:p>
          <a:p>
            <a:pPr>
              <a:lnSpc>
                <a:spcPct val="130000"/>
              </a:lnSpc>
            </a:pPr>
            <a:r>
              <a:rPr kumimoji="1" lang="en-US" altLang="zh-TW" sz="4400" b="1" dirty="0" smtClean="0">
                <a:solidFill>
                  <a:srgbClr val="FECC09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Helvetica Neue"/>
                <a:cs typeface="Helvetica Neue"/>
              </a:rPr>
              <a:t>10</a:t>
            </a:r>
            <a:r>
              <a:rPr kumimoji="1" lang="en-US" altLang="zh-TW" sz="44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Helvetica Neue"/>
                <a:cs typeface="Helvetica Neue"/>
              </a:rPr>
              <a:t> </a:t>
            </a:r>
            <a:r>
              <a:rPr kumimoji="1" lang="zh-TW" altLang="en-US" sz="44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Helvetica Neue"/>
                <a:cs typeface="Helvetica Neue"/>
              </a:rPr>
              <a:t>穿 上 了 新 人 。 這 新 人 在 知 識 上 漸 漸 更 新 ， 正 如 造 他 主 的 形 像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06900" y="279501"/>
            <a:ext cx="34932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3600" b="1" dirty="0">
                <a:solidFill>
                  <a:srgbClr val="F8BA00"/>
                </a:solidFill>
                <a:latin typeface="Helvetica Neue"/>
                <a:ea typeface="华文细黑"/>
                <a:cs typeface="Helvetica Neue"/>
              </a:rPr>
              <a:t>歌羅西書</a:t>
            </a:r>
            <a:r>
              <a:rPr kumimoji="1" lang="en-US" altLang="zh-TW" sz="3600" b="1" dirty="0">
                <a:solidFill>
                  <a:srgbClr val="F8BA00"/>
                </a:solidFill>
                <a:latin typeface="Helvetica Neue"/>
                <a:ea typeface="华文细黑"/>
                <a:cs typeface="Helvetica Neue"/>
              </a:rPr>
              <a:t> </a:t>
            </a:r>
            <a:r>
              <a:rPr kumimoji="1" lang="en-US" altLang="zh-TW" sz="3600" b="1" dirty="0" smtClean="0">
                <a:solidFill>
                  <a:srgbClr val="F8BA00"/>
                </a:solidFill>
                <a:latin typeface="Helvetica Neue"/>
                <a:ea typeface="华文细黑"/>
                <a:cs typeface="Helvetica Neue"/>
              </a:rPr>
              <a:t>3:9-10</a:t>
            </a:r>
            <a:endParaRPr kumimoji="1" lang="zh-CN" altLang="en-US" sz="3600" b="1" dirty="0">
              <a:solidFill>
                <a:srgbClr val="F8BA00"/>
              </a:solidFill>
              <a:latin typeface="Helvetica Neue"/>
              <a:ea typeface="华文细黑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66304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螢幕快照 2019-03-19 15.02.43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7041" y="942586"/>
            <a:ext cx="8138959" cy="5248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Hant" sz="4400" b="1" dirty="0" smtClean="0">
                <a:solidFill>
                  <a:srgbClr val="F8BA00"/>
                </a:solidFill>
                <a:latin typeface="Helvetica Neue"/>
                <a:cs typeface="Helvetica Neue"/>
              </a:rPr>
              <a:t>9 </a:t>
            </a:r>
            <a:r>
              <a:rPr kumimoji="1" lang="en-US" altLang="zh-Hant" sz="4400" b="1" dirty="0" smtClean="0">
                <a:latin typeface="Helvetica Neue"/>
                <a:cs typeface="Helvetica Neue"/>
              </a:rPr>
              <a:t>Do not lie to each other, since you have taken off your old self with its practices </a:t>
            </a:r>
          </a:p>
          <a:p>
            <a:pPr>
              <a:lnSpc>
                <a:spcPct val="110000"/>
              </a:lnSpc>
            </a:pPr>
            <a:r>
              <a:rPr kumimoji="1" lang="en-US" altLang="zh-Hant" sz="4400" b="1" dirty="0" smtClean="0">
                <a:solidFill>
                  <a:srgbClr val="F8BA00"/>
                </a:solidFill>
                <a:latin typeface="Helvetica Neue"/>
                <a:cs typeface="Helvetica Neue"/>
              </a:rPr>
              <a:t>10 </a:t>
            </a:r>
            <a:r>
              <a:rPr kumimoji="1" lang="en-US" altLang="zh-Hant" sz="4400" b="1" dirty="0" smtClean="0">
                <a:latin typeface="Helvetica Neue"/>
                <a:cs typeface="Helvetica Neue"/>
              </a:rPr>
              <a:t>and have put on the new self, which is being renewed in knowledge in the image of its Creator. </a:t>
            </a:r>
            <a:endParaRPr kumimoji="1" lang="en-US" altLang="zh-Hant" sz="4400" b="1" dirty="0">
              <a:latin typeface="Helvetica Neue"/>
              <a:cs typeface="Helvetica Neue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86823" y="296255"/>
            <a:ext cx="41088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3600" b="1" dirty="0">
                <a:solidFill>
                  <a:srgbClr val="F8BA00"/>
                </a:solidFill>
                <a:latin typeface="Helvetica Neue"/>
                <a:ea typeface="华文细黑"/>
                <a:cs typeface="Helvetica Neue"/>
              </a:rPr>
              <a:t>Colossians </a:t>
            </a:r>
            <a:r>
              <a:rPr kumimoji="1" lang="en-US" altLang="zh-TW" sz="3600" b="1" dirty="0" smtClean="0">
                <a:solidFill>
                  <a:srgbClr val="F8BA00"/>
                </a:solidFill>
                <a:latin typeface="Helvetica Neue"/>
                <a:ea typeface="华文细黑"/>
                <a:cs typeface="Helvetica Neue"/>
              </a:rPr>
              <a:t>3:9-10</a:t>
            </a:r>
            <a:endParaRPr kumimoji="1" lang="zh-CN" altLang="en-US" sz="3600" b="1" dirty="0">
              <a:solidFill>
                <a:srgbClr val="F8BA00"/>
              </a:solidFill>
              <a:latin typeface="Helvetica Neue"/>
              <a:ea typeface="华文细黑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20800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螢幕快照 2019-03-19 15.02.43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26165" y="208722"/>
            <a:ext cx="826935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 smtClean="0">
                <a:solidFill>
                  <a:srgbClr val="FECC09"/>
                </a:solidFill>
                <a:latin typeface="Arial" pitchFamily="34" charset="0"/>
                <a:cs typeface="Arial" pitchFamily="34" charset="0"/>
              </a:rPr>
              <a:t>如何穿上新人</a:t>
            </a:r>
            <a:endParaRPr lang="en-US" altLang="zh-CN" sz="3200" b="1" dirty="0" smtClean="0">
              <a:solidFill>
                <a:srgbClr val="FECC0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altLang="zh-CN" sz="3200" b="1" dirty="0" smtClean="0">
                <a:latin typeface="Arial" pitchFamily="34" charset="0"/>
                <a:cs typeface="Arial" pitchFamily="34" charset="0"/>
              </a:rPr>
              <a:t>How to put on the New Person ?</a:t>
            </a:r>
            <a:endParaRPr lang="zh-CN" altLang="en-US" sz="3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zh-CN" sz="4000" b="1" dirty="0" smtClean="0">
                <a:solidFill>
                  <a:srgbClr val="FECC09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zh-CN" altLang="en-US" sz="4000" b="1" dirty="0" smtClean="0">
                <a:solidFill>
                  <a:srgbClr val="FECC09"/>
                </a:solidFill>
                <a:latin typeface="Arial" pitchFamily="34" charset="0"/>
                <a:cs typeface="Arial" pitchFamily="34" charset="0"/>
              </a:rPr>
              <a:t>：先想主，行主道！</a:t>
            </a:r>
            <a:endParaRPr lang="en-US" altLang="zh-CN" sz="4000" b="1" dirty="0" smtClean="0">
              <a:solidFill>
                <a:srgbClr val="FECC09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altLang="zh-CN" sz="3200" b="1" dirty="0" smtClean="0">
                <a:latin typeface="Arial" pitchFamily="34" charset="0"/>
                <a:cs typeface="Arial" pitchFamily="34" charset="0"/>
              </a:rPr>
              <a:t>Put the Lord first, </a:t>
            </a:r>
            <a:r>
              <a:rPr lang="en-US" altLang="zh-CN" sz="3200" b="1" dirty="0" smtClean="0">
                <a:latin typeface="Arial" pitchFamily="34" charset="0"/>
                <a:cs typeface="Arial" pitchFamily="34" charset="0"/>
              </a:rPr>
              <a:t>obey His words</a:t>
            </a:r>
            <a:r>
              <a:rPr lang="en-US" altLang="zh-CN" sz="3200" b="1" dirty="0" smtClean="0">
                <a:latin typeface="Arial" pitchFamily="34" charset="0"/>
                <a:cs typeface="Arial" pitchFamily="34" charset="0"/>
              </a:rPr>
              <a:t>.</a:t>
            </a:r>
            <a:endParaRPr lang="zh-CN" altLang="en-US" sz="3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zh-CN" sz="4000" b="1" dirty="0" smtClean="0">
                <a:solidFill>
                  <a:srgbClr val="FECC09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zh-CN" altLang="en-US" sz="4000" b="1" dirty="0" smtClean="0">
                <a:solidFill>
                  <a:srgbClr val="FECC09"/>
                </a:solidFill>
                <a:latin typeface="Arial" pitchFamily="34" charset="0"/>
                <a:cs typeface="Arial" pitchFamily="34" charset="0"/>
              </a:rPr>
              <a:t>：先做人，后做事！</a:t>
            </a:r>
            <a:endParaRPr lang="en-US" altLang="zh-CN" sz="4000" b="1" dirty="0" smtClean="0">
              <a:solidFill>
                <a:srgbClr val="FECC09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altLang="zh-CN" sz="3200" b="1" dirty="0" smtClean="0">
                <a:latin typeface="Arial" pitchFamily="34" charset="0"/>
                <a:cs typeface="Arial" pitchFamily="34" charset="0"/>
              </a:rPr>
              <a:t>God’s first concern is the person,</a:t>
            </a:r>
          </a:p>
          <a:p>
            <a:pPr lvl="1"/>
            <a:r>
              <a:rPr lang="en-US" altLang="zh-CN" sz="3200" b="1" dirty="0" smtClean="0">
                <a:latin typeface="Arial" pitchFamily="34" charset="0"/>
                <a:cs typeface="Arial" pitchFamily="34" charset="0"/>
              </a:rPr>
              <a:t> then his </a:t>
            </a:r>
            <a:r>
              <a:rPr lang="en-US" altLang="zh-CN" sz="3200" b="1" dirty="0" smtClean="0">
                <a:latin typeface="Arial" pitchFamily="34" charset="0"/>
                <a:cs typeface="Arial" pitchFamily="34" charset="0"/>
              </a:rPr>
              <a:t>work.</a:t>
            </a:r>
            <a:endParaRPr lang="zh-CN" altLang="en-US" sz="3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zh-CN" sz="4000" b="1" dirty="0" smtClean="0">
                <a:solidFill>
                  <a:srgbClr val="FECC09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zh-CN" altLang="en-US" sz="4000" b="1" dirty="0" smtClean="0">
                <a:solidFill>
                  <a:srgbClr val="FECC09"/>
                </a:solidFill>
                <a:latin typeface="Arial" pitchFamily="34" charset="0"/>
                <a:cs typeface="Arial" pitchFamily="34" charset="0"/>
              </a:rPr>
              <a:t>：不生气，要争气！</a:t>
            </a:r>
            <a:endParaRPr lang="en-US" altLang="zh-CN" sz="4000" b="1" dirty="0" smtClean="0">
              <a:solidFill>
                <a:srgbClr val="FECC09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altLang="zh-CN" sz="3200" b="1" dirty="0" smtClean="0">
                <a:latin typeface="Arial" pitchFamily="34" charset="0"/>
                <a:cs typeface="Arial" pitchFamily="34" charset="0"/>
              </a:rPr>
              <a:t>Don’t get anger</a:t>
            </a:r>
            <a:r>
              <a:rPr lang="en-US" altLang="zh-CN" sz="3200" b="1" dirty="0" smtClean="0">
                <a:latin typeface="Arial" pitchFamily="34" charset="0"/>
                <a:cs typeface="Arial" pitchFamily="34" charset="0"/>
              </a:rPr>
              <a:t>, be positive attitude.</a:t>
            </a:r>
            <a:endParaRPr lang="zh-CN" altLang="en-US" sz="3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zh-CN" sz="4000" b="1" dirty="0" smtClean="0">
                <a:solidFill>
                  <a:srgbClr val="FECC09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zh-CN" altLang="en-US" sz="4000" b="1" dirty="0" smtClean="0">
                <a:solidFill>
                  <a:srgbClr val="FECC09"/>
                </a:solidFill>
                <a:latin typeface="Arial" pitchFamily="34" charset="0"/>
                <a:cs typeface="Arial" pitchFamily="34" charset="0"/>
              </a:rPr>
              <a:t>：有标杆，向前跑！</a:t>
            </a:r>
            <a:endParaRPr lang="en-US" altLang="zh-CN" sz="4000" b="1" dirty="0" smtClean="0">
              <a:solidFill>
                <a:srgbClr val="FECC09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Set a goal, and press on.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CCC_Office\Desktop\19-1F601131620952.jpg"/>
          <p:cNvPicPr>
            <a:picLocks noChangeAspect="1" noChangeArrowheads="1"/>
          </p:cNvPicPr>
          <p:nvPr/>
        </p:nvPicPr>
        <p:blipFill>
          <a:blip r:embed="rId2" cstate="print">
            <a:lum bright="20000" contrast="20000"/>
          </a:blip>
          <a:srcRect/>
          <a:stretch>
            <a:fillRect/>
          </a:stretch>
        </p:blipFill>
        <p:spPr bwMode="auto">
          <a:xfrm>
            <a:off x="1166123" y="1764638"/>
            <a:ext cx="6983964" cy="465824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1469042" y="397565"/>
            <a:ext cx="6363024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3600" b="1" dirty="0" smtClean="0">
                <a:solidFill>
                  <a:srgbClr val="22FF1A"/>
                </a:solidFill>
              </a:rPr>
              <a:t>蓮花出污泥而不染</a:t>
            </a:r>
            <a:endParaRPr lang="en-US" altLang="zh-TW" sz="3600" b="1" dirty="0" smtClean="0">
              <a:solidFill>
                <a:srgbClr val="22FF1A"/>
              </a:solidFill>
            </a:endParaRPr>
          </a:p>
          <a:p>
            <a:pPr algn="ctr"/>
            <a:r>
              <a:rPr lang="en-US" sz="2800" b="1" dirty="0" smtClean="0"/>
              <a:t>Keep ourselves unspotted from the world</a:t>
            </a:r>
            <a:endParaRPr lang="en-US" sz="28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螢幕快照 2019-03-19 15.02.43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9114" y="1272209"/>
            <a:ext cx="6877204" cy="42165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5400" b="1" dirty="0" smtClean="0">
                <a:solidFill>
                  <a:srgbClr val="F8BA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Helvetica Neue"/>
                <a:ea typeface="Yu Gothic UI Semibold" pitchFamily="34" charset="-128"/>
                <a:cs typeface="Helvetica Neue"/>
              </a:rPr>
              <a:t>（一）先想主、行主道</a:t>
            </a:r>
            <a:endParaRPr kumimoji="1" lang="en-US" altLang="zh-TW" sz="5400" b="1" dirty="0" smtClean="0">
              <a:solidFill>
                <a:srgbClr val="F8BA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Helvetica Neue"/>
              <a:ea typeface="Yu Gothic UI Semibold" pitchFamily="34" charset="-128"/>
              <a:cs typeface="Helvetica Neue"/>
            </a:endParaRPr>
          </a:p>
          <a:p>
            <a:pPr algn="ctr"/>
            <a:r>
              <a:rPr kumimoji="1" lang="en-US" altLang="zh-TW" sz="36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Helvetica Neue"/>
                <a:ea typeface="Yu Gothic UI Semibold" pitchFamily="34" charset="-128"/>
                <a:cs typeface="Helvetica Neue"/>
              </a:rPr>
              <a:t>Put the Lord first, </a:t>
            </a:r>
          </a:p>
          <a:p>
            <a:pPr algn="ctr"/>
            <a:r>
              <a:rPr kumimoji="1" lang="en-US" altLang="zh-TW" sz="36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Helvetica Neue"/>
                <a:ea typeface="Yu Gothic UI Semibold" pitchFamily="34" charset="-128"/>
                <a:cs typeface="Helvetica Neue"/>
              </a:rPr>
              <a:t>and emulate Him</a:t>
            </a:r>
            <a:endParaRPr kumimoji="1" lang="zh-TW" altLang="en-US" sz="3600" b="1" dirty="0" smtClean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Helvetica Neue"/>
              <a:ea typeface="Yu Gothic UI Semibold" pitchFamily="34" charset="-128"/>
              <a:cs typeface="Helvetica Neue"/>
            </a:endParaRPr>
          </a:p>
          <a:p>
            <a:pPr algn="ctr"/>
            <a:r>
              <a:rPr kumimoji="1" lang="zh-TW" altLang="en-US" sz="5400" b="1" dirty="0" smtClean="0">
                <a:solidFill>
                  <a:srgbClr val="F8BA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Helvetica Neue"/>
                <a:ea typeface="Yu Gothic UI Semibold" pitchFamily="34" charset="-128"/>
                <a:cs typeface="Helvetica Neue"/>
              </a:rPr>
              <a:t>凡事以耶穌為榜樣</a:t>
            </a:r>
            <a:endParaRPr kumimoji="1" lang="en-US" altLang="zh-TW" sz="5400" b="1" dirty="0" smtClean="0">
              <a:solidFill>
                <a:srgbClr val="F8BA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Helvetica Neue"/>
              <a:ea typeface="Yu Gothic UI Semibold" pitchFamily="34" charset="-128"/>
              <a:cs typeface="Helvetica Neue"/>
            </a:endParaRPr>
          </a:p>
          <a:p>
            <a:pPr algn="ctr"/>
            <a:r>
              <a:rPr kumimoji="1" lang="en-US" altLang="zh-CN" sz="44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Helvetica Neue"/>
                <a:ea typeface="Yu Gothic UI Semibold" pitchFamily="34" charset="-128"/>
                <a:cs typeface="Helvetica Neue"/>
              </a:rPr>
              <a:t>In everything, </a:t>
            </a:r>
          </a:p>
          <a:p>
            <a:pPr algn="ctr"/>
            <a:r>
              <a:rPr kumimoji="1" lang="en-US" altLang="zh-CN" sz="44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Helvetica Neue"/>
                <a:ea typeface="Yu Gothic UI Semibold" pitchFamily="34" charset="-128"/>
                <a:cs typeface="Helvetica Neue"/>
              </a:rPr>
              <a:t>Jesus is our example</a:t>
            </a:r>
            <a:endParaRPr kumimoji="1" lang="zh-CN" altLang="en-US" sz="4400" b="1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Helvetica Neue"/>
              <a:ea typeface="Yu Gothic UI Semibold" pitchFamily="34" charset="-128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40675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螢幕快照 2019-03-19 15.02.43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7178" y="1272209"/>
            <a:ext cx="8161077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5400" b="1" dirty="0" smtClean="0">
                <a:solidFill>
                  <a:srgbClr val="F8BA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Helvetica Neue"/>
                <a:ea typeface="Yu Gothic UI Semibold" pitchFamily="34" charset="-128"/>
                <a:cs typeface="Helvetica Neue"/>
              </a:rPr>
              <a:t>（二）先做人、後做事</a:t>
            </a:r>
            <a:endParaRPr kumimoji="1" lang="en-US" altLang="zh-TW" sz="5400" b="1" dirty="0" smtClean="0">
              <a:solidFill>
                <a:srgbClr val="F8BA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Helvetica Neue"/>
              <a:ea typeface="Yu Gothic UI Semibold" pitchFamily="34" charset="-128"/>
              <a:cs typeface="Helvetica Neue"/>
            </a:endParaRPr>
          </a:p>
          <a:p>
            <a:pPr algn="ctr"/>
            <a:r>
              <a:rPr kumimoji="1" lang="en-US" altLang="zh-TW" sz="4400" b="1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Helvetica Neue"/>
                <a:ea typeface="Yu Gothic UI Semibold" pitchFamily="34" charset="-128"/>
                <a:cs typeface="Helvetica Neue"/>
              </a:rPr>
              <a:t>Good personality first</a:t>
            </a:r>
            <a:r>
              <a:rPr kumimoji="1" lang="en-US" altLang="zh-TW" sz="4400" b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Helvetica Neue"/>
                <a:ea typeface="Yu Gothic UI Semibold" pitchFamily="34" charset="-128"/>
                <a:cs typeface="Helvetica Neue"/>
              </a:rPr>
              <a:t>, </a:t>
            </a:r>
            <a:endParaRPr kumimoji="1" lang="en-US" altLang="zh-TW" sz="4400" b="1" smtClean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Helvetica Neue"/>
              <a:ea typeface="Yu Gothic UI Semibold" pitchFamily="34" charset="-128"/>
              <a:cs typeface="Helvetica Neue"/>
            </a:endParaRPr>
          </a:p>
          <a:p>
            <a:pPr algn="ctr"/>
            <a:r>
              <a:rPr kumimoji="1" lang="en-US" altLang="zh-TW" sz="4400" b="1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Helvetica Neue"/>
                <a:ea typeface="Yu Gothic UI Semibold" pitchFamily="34" charset="-128"/>
                <a:cs typeface="Helvetica Neue"/>
              </a:rPr>
              <a:t>follow</a:t>
            </a:r>
            <a:r>
              <a:rPr kumimoji="1" lang="en-US" altLang="zh-TW" sz="4400" b="1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Helvetica Neue"/>
                <a:ea typeface="Yu Gothic UI Semibold" pitchFamily="34" charset="-128"/>
                <a:cs typeface="Helvetica Neue"/>
              </a:rPr>
              <a:t>-up with positive </a:t>
            </a:r>
            <a:r>
              <a:rPr kumimoji="1" lang="en-US" altLang="zh-TW" sz="44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Helvetica Neue"/>
                <a:ea typeface="Yu Gothic UI Semibold" pitchFamily="34" charset="-128"/>
                <a:cs typeface="Helvetica Neue"/>
              </a:rPr>
              <a:t>action</a:t>
            </a:r>
          </a:p>
          <a:p>
            <a:pPr algn="ctr"/>
            <a:r>
              <a:rPr kumimoji="1" lang="zh-TW" altLang="en-US" sz="5400" b="1" dirty="0" smtClean="0">
                <a:solidFill>
                  <a:srgbClr val="F8BA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Helvetica Neue"/>
                <a:ea typeface="Yu Gothic UI Semibold" pitchFamily="34" charset="-128"/>
                <a:cs typeface="Helvetica Neue"/>
              </a:rPr>
              <a:t>人的品格誠信最重要</a:t>
            </a:r>
            <a:endParaRPr kumimoji="1" lang="en-US" altLang="zh-TW" sz="5400" b="1" dirty="0" smtClean="0">
              <a:solidFill>
                <a:srgbClr val="F8BA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Helvetica Neue"/>
              <a:ea typeface="Yu Gothic UI Semibold" pitchFamily="34" charset="-128"/>
              <a:cs typeface="Helvetica Neue"/>
            </a:endParaRPr>
          </a:p>
          <a:p>
            <a:pPr algn="ctr"/>
            <a:r>
              <a:rPr kumimoji="1" lang="en-US" altLang="zh-TW" sz="40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Helvetica Neue"/>
                <a:ea typeface="Yu Gothic UI Semibold" pitchFamily="34" charset="-128"/>
                <a:cs typeface="Helvetica Neue"/>
              </a:rPr>
              <a:t>A person’s character &amp; </a:t>
            </a:r>
          </a:p>
          <a:p>
            <a:pPr algn="ctr"/>
            <a:r>
              <a:rPr kumimoji="1" lang="en-US" altLang="zh-TW" sz="40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Helvetica Neue"/>
                <a:ea typeface="Yu Gothic UI Semibold" pitchFamily="34" charset="-128"/>
                <a:cs typeface="Helvetica Neue"/>
              </a:rPr>
              <a:t>integrity is of utmost importance</a:t>
            </a:r>
          </a:p>
        </p:txBody>
      </p:sp>
    </p:spTree>
    <p:extLst>
      <p:ext uri="{BB962C8B-B14F-4D97-AF65-F5344CB8AC3E}">
        <p14:creationId xmlns:p14="http://schemas.microsoft.com/office/powerpoint/2010/main" xmlns="" val="3184067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螢幕快照 2019-03-19 15.02.43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40435" y="596348"/>
            <a:ext cx="6736139" cy="2154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5400" b="1" dirty="0" smtClean="0">
                <a:solidFill>
                  <a:srgbClr val="F8BA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Helvetica Neue"/>
                <a:ea typeface="Yu Gothic UI Semibold" pitchFamily="34" charset="-128"/>
                <a:cs typeface="Helvetica Neue"/>
              </a:rPr>
              <a:t>什麼叫「穿上新人」？</a:t>
            </a:r>
            <a:endParaRPr kumimoji="1" lang="en-US" altLang="zh-TW" sz="5400" b="1" dirty="0" smtClean="0">
              <a:solidFill>
                <a:srgbClr val="F8BA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Helvetica Neue"/>
              <a:ea typeface="Yu Gothic UI Semibold" pitchFamily="34" charset="-128"/>
              <a:cs typeface="Helvetica Neue"/>
            </a:endParaRPr>
          </a:p>
          <a:p>
            <a:pPr algn="ctr"/>
            <a:r>
              <a:rPr kumimoji="1" lang="en-US" altLang="zh-CN" sz="40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Helvetica Neue"/>
                <a:ea typeface="Yu Gothic UI Semibold" pitchFamily="34" charset="-128"/>
                <a:cs typeface="Helvetica Neue"/>
              </a:rPr>
              <a:t>What does it mean by </a:t>
            </a:r>
          </a:p>
          <a:p>
            <a:pPr algn="ctr"/>
            <a:r>
              <a:rPr kumimoji="1" lang="en-US" altLang="zh-CN" sz="40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Helvetica Neue"/>
                <a:ea typeface="Yu Gothic UI Semibold" pitchFamily="34" charset="-128"/>
                <a:cs typeface="Helvetica Neue"/>
              </a:rPr>
              <a:t>“Put on the New Person ”?</a:t>
            </a:r>
            <a:endParaRPr kumimoji="1" lang="zh-CN" altLang="en-US" sz="4000" b="1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Helvetica Neue"/>
              <a:ea typeface="Yu Gothic UI Semibold" pitchFamily="34" charset="-128"/>
              <a:cs typeface="Helvetica Neue"/>
            </a:endParaRPr>
          </a:p>
        </p:txBody>
      </p:sp>
      <p:pic>
        <p:nvPicPr>
          <p:cNvPr id="1027" name="Picture 3" descr="C:\Users\LCCC_Office\Desktop\Captu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0588" y="2750784"/>
            <a:ext cx="5603944" cy="366411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1128207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螢幕快照 2019-03-19 15.02.43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87016" y="1994464"/>
            <a:ext cx="698139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5400" b="1" dirty="0" smtClean="0">
                <a:solidFill>
                  <a:srgbClr val="F8BA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Helvetica Neue"/>
                <a:ea typeface="Yu Gothic UI Semibold" pitchFamily="34" charset="-128"/>
                <a:cs typeface="Helvetica Neue"/>
              </a:rPr>
              <a:t>做人要內方外圓</a:t>
            </a:r>
            <a:endParaRPr kumimoji="1" lang="en-US" altLang="zh-TW" sz="5400" b="1" dirty="0" smtClean="0">
              <a:solidFill>
                <a:srgbClr val="F8BA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Helvetica Neue"/>
              <a:ea typeface="Yu Gothic UI Semibold" pitchFamily="34" charset="-128"/>
              <a:cs typeface="Helvetica Neue"/>
            </a:endParaRPr>
          </a:p>
          <a:p>
            <a:pPr algn="ctr"/>
            <a:r>
              <a:rPr kumimoji="1" lang="en-US" altLang="zh-CN" sz="36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Helvetica Neue"/>
                <a:ea typeface="Yu Gothic UI Semibold" pitchFamily="34" charset="-128"/>
                <a:cs typeface="Helvetica Neue"/>
              </a:rPr>
              <a:t>Outwardly gentle, </a:t>
            </a:r>
          </a:p>
          <a:p>
            <a:pPr algn="ctr"/>
            <a:r>
              <a:rPr kumimoji="1" lang="en-US" altLang="zh-CN" sz="36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Helvetica Neue"/>
                <a:ea typeface="Yu Gothic UI Semibold" pitchFamily="34" charset="-128"/>
                <a:cs typeface="Helvetica Neue"/>
              </a:rPr>
              <a:t>but inwardly a man of principle</a:t>
            </a:r>
            <a:endParaRPr kumimoji="1" lang="zh-CN" altLang="en-US" sz="3600" b="1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Helvetica Neue"/>
              <a:ea typeface="Yu Gothic UI Semibold" pitchFamily="34" charset="-128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40675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螢幕快照 2019-03-19 15.02.43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321904" y="997565"/>
            <a:ext cx="688781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600" b="1" dirty="0" smtClean="0">
                <a:solidFill>
                  <a:srgbClr val="FECC09"/>
                </a:solidFill>
                <a:latin typeface="Arial" pitchFamily="34" charset="0"/>
                <a:cs typeface="Arial" pitchFamily="34" charset="0"/>
              </a:rPr>
              <a:t>如何達到合一</a:t>
            </a:r>
            <a:endParaRPr lang="en-US" altLang="zh-TW" sz="3600" b="1" dirty="0" smtClean="0">
              <a:solidFill>
                <a:srgbClr val="FECC0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altLang="zh-TW" sz="3200" b="1" dirty="0" smtClean="0">
                <a:latin typeface="Arial" pitchFamily="34" charset="0"/>
                <a:cs typeface="Arial" pitchFamily="34" charset="0"/>
              </a:rPr>
              <a:t>How to attain Unity?</a:t>
            </a:r>
            <a:endParaRPr lang="zh-TW" altLang="en-US" sz="3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zh-TW" sz="4400" b="1" dirty="0" smtClean="0">
                <a:solidFill>
                  <a:srgbClr val="FECC09"/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zh-TW" altLang="en-US" sz="4400" b="1" dirty="0" smtClean="0">
                <a:solidFill>
                  <a:srgbClr val="FECC09"/>
                </a:solidFill>
                <a:latin typeface="Arial" pitchFamily="34" charset="0"/>
                <a:cs typeface="Arial" pitchFamily="34" charset="0"/>
              </a:rPr>
              <a:t>靈命進深是第一要務</a:t>
            </a:r>
            <a:endParaRPr lang="en-US" altLang="zh-TW" sz="4400" b="1" dirty="0" smtClean="0">
              <a:solidFill>
                <a:srgbClr val="FECC09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altLang="zh-TW" sz="3600" b="1" dirty="0" smtClean="0">
                <a:latin typeface="Arial" pitchFamily="34" charset="0"/>
                <a:cs typeface="Arial" pitchFamily="34" charset="0"/>
              </a:rPr>
              <a:t>Deepen your spiritual life</a:t>
            </a:r>
            <a:endParaRPr lang="zh-TW" altLang="en-US" sz="3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zh-TW" sz="4400" b="1" dirty="0" smtClean="0">
                <a:solidFill>
                  <a:srgbClr val="FECC09"/>
                </a:solidFill>
                <a:latin typeface="Arial" pitchFamily="34" charset="0"/>
                <a:cs typeface="Arial" pitchFamily="34" charset="0"/>
              </a:rPr>
              <a:t>2.</a:t>
            </a:r>
            <a:r>
              <a:rPr lang="zh-TW" altLang="en-US" sz="4400" b="1" dirty="0" smtClean="0">
                <a:solidFill>
                  <a:srgbClr val="FECC09"/>
                </a:solidFill>
                <a:latin typeface="Arial" pitchFamily="34" charset="0"/>
                <a:cs typeface="Arial" pitchFamily="34" charset="0"/>
              </a:rPr>
              <a:t>合一要從家裡開始</a:t>
            </a:r>
            <a:endParaRPr lang="en-US" altLang="zh-TW" sz="4400" b="1" dirty="0" smtClean="0">
              <a:solidFill>
                <a:srgbClr val="FECC09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altLang="zh-TW" sz="3600" b="1" dirty="0" smtClean="0">
                <a:latin typeface="Arial" pitchFamily="34" charset="0"/>
                <a:cs typeface="Arial" pitchFamily="34" charset="0"/>
              </a:rPr>
              <a:t>Unity starts at home</a:t>
            </a:r>
            <a:endParaRPr lang="zh-TW" altLang="en-US" sz="3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zh-TW" sz="4400" b="1" dirty="0" smtClean="0">
                <a:solidFill>
                  <a:srgbClr val="FECC09"/>
                </a:solidFill>
                <a:latin typeface="Arial" pitchFamily="34" charset="0"/>
                <a:cs typeface="Arial" pitchFamily="34" charset="0"/>
              </a:rPr>
              <a:t>3.</a:t>
            </a:r>
            <a:r>
              <a:rPr lang="zh-TW" altLang="en-US" sz="4400" b="1" dirty="0" smtClean="0">
                <a:solidFill>
                  <a:srgbClr val="FECC09"/>
                </a:solidFill>
                <a:latin typeface="Arial" pitchFamily="34" charset="0"/>
                <a:cs typeface="Arial" pitchFamily="34" charset="0"/>
              </a:rPr>
              <a:t>合一要透過服事達成</a:t>
            </a:r>
            <a:endParaRPr lang="en-US" altLang="zh-TW" sz="3200" b="1" dirty="0" smtClean="0">
              <a:solidFill>
                <a:srgbClr val="FECC09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3600" b="1" dirty="0" smtClean="0">
                <a:latin typeface="Arial" pitchFamily="34" charset="0"/>
                <a:cs typeface="Arial" pitchFamily="34" charset="0"/>
              </a:rPr>
              <a:t>Unity through serving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螢幕快照 2019-03-19 15.02.43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0949" y="457200"/>
            <a:ext cx="7053534" cy="58169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5400" b="1" dirty="0" smtClean="0">
                <a:solidFill>
                  <a:srgbClr val="F8BA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Helvetica Neue"/>
                <a:ea typeface="Yu Gothic UI Semibold" pitchFamily="34" charset="-128"/>
                <a:cs typeface="Helvetica Neue"/>
              </a:rPr>
              <a:t>（三）不生氣、</a:t>
            </a:r>
            <a:r>
              <a:rPr kumimoji="1" lang="zh-TW" altLang="en-US" sz="5400" b="1" dirty="0" smtClean="0">
                <a:solidFill>
                  <a:srgbClr val="F8BA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Helvetica Neue"/>
                <a:ea typeface="Yu Gothic UI Semibold" pitchFamily="34" charset="-128"/>
                <a:cs typeface="Helvetica Neue"/>
              </a:rPr>
              <a:t>要爭氣</a:t>
            </a:r>
            <a:endParaRPr kumimoji="1" lang="en-US" altLang="zh-TW" sz="5400" b="1" dirty="0" smtClean="0">
              <a:solidFill>
                <a:srgbClr val="F8BA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Helvetica Neue"/>
              <a:ea typeface="Yu Gothic UI Semibold" pitchFamily="34" charset="-128"/>
              <a:cs typeface="Helvetica Neue"/>
            </a:endParaRPr>
          </a:p>
          <a:p>
            <a:pPr algn="ctr"/>
            <a:r>
              <a:rPr kumimoji="1" lang="en-US" altLang="zh-TW" sz="36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Helvetica Neue"/>
                <a:ea typeface="Yu Gothic UI Semibold" pitchFamily="34" charset="-128"/>
                <a:cs typeface="Helvetica Neue"/>
              </a:rPr>
              <a:t>Rather be eager than anger</a:t>
            </a:r>
            <a:endParaRPr kumimoji="1" lang="zh-TW" altLang="en-US" sz="3600" b="1" dirty="0" smtClean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Helvetica Neue"/>
              <a:ea typeface="Yu Gothic UI Semibold" pitchFamily="34" charset="-128"/>
              <a:cs typeface="Helvetica Neue"/>
            </a:endParaRPr>
          </a:p>
          <a:p>
            <a:pPr algn="ctr"/>
            <a:r>
              <a:rPr kumimoji="1" lang="zh-TW" altLang="en-US" sz="5400" b="1" dirty="0" smtClean="0">
                <a:solidFill>
                  <a:srgbClr val="F8BA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Helvetica Neue"/>
                <a:ea typeface="Yu Gothic UI Semibold" pitchFamily="34" charset="-128"/>
                <a:cs typeface="Helvetica Neue"/>
              </a:rPr>
              <a:t>不要拿別人的錯誤</a:t>
            </a:r>
            <a:endParaRPr kumimoji="1" lang="en-US" altLang="zh-TW" sz="5400" b="1" dirty="0" smtClean="0">
              <a:solidFill>
                <a:srgbClr val="F8BA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Helvetica Neue"/>
              <a:ea typeface="Yu Gothic UI Semibold" pitchFamily="34" charset="-128"/>
              <a:cs typeface="Helvetica Neue"/>
            </a:endParaRPr>
          </a:p>
          <a:p>
            <a:pPr algn="ctr"/>
            <a:r>
              <a:rPr kumimoji="1" lang="zh-TW" altLang="en-US" sz="5400" b="1" dirty="0" smtClean="0">
                <a:solidFill>
                  <a:srgbClr val="F8BA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Helvetica Neue"/>
                <a:ea typeface="Yu Gothic UI Semibold" pitchFamily="34" charset="-128"/>
                <a:cs typeface="Helvetica Neue"/>
              </a:rPr>
              <a:t>來懲罰自己</a:t>
            </a:r>
          </a:p>
          <a:p>
            <a:pPr algn="ctr"/>
            <a:r>
              <a:rPr kumimoji="1" lang="zh-TW" altLang="en-US" sz="5400" b="1" dirty="0" smtClean="0">
                <a:solidFill>
                  <a:srgbClr val="F8BA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Helvetica Neue"/>
                <a:ea typeface="Yu Gothic UI Semibold" pitchFamily="34" charset="-128"/>
                <a:cs typeface="Helvetica Neue"/>
              </a:rPr>
              <a:t>學習交託給主</a:t>
            </a:r>
            <a:endParaRPr kumimoji="1" lang="en-US" altLang="zh-TW" sz="5400" b="1" dirty="0" smtClean="0">
              <a:solidFill>
                <a:srgbClr val="F8BA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Helvetica Neue"/>
              <a:ea typeface="Yu Gothic UI Semibold" pitchFamily="34" charset="-128"/>
              <a:cs typeface="Helvetica Neue"/>
            </a:endParaRPr>
          </a:p>
          <a:p>
            <a:pPr algn="ctr"/>
            <a:r>
              <a:rPr kumimoji="1" lang="en-US" altLang="zh-CN" sz="40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Helvetica Neue"/>
                <a:ea typeface="Yu Gothic UI Semibold" pitchFamily="34" charset="-128"/>
                <a:cs typeface="Helvetica Neue"/>
              </a:rPr>
              <a:t>Do not blame yourself</a:t>
            </a:r>
          </a:p>
          <a:p>
            <a:pPr algn="ctr"/>
            <a:r>
              <a:rPr kumimoji="1" lang="en-US" altLang="zh-CN" sz="40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Helvetica Neue"/>
                <a:ea typeface="Yu Gothic UI Semibold" pitchFamily="34" charset="-128"/>
                <a:cs typeface="Helvetica Neue"/>
              </a:rPr>
              <a:t> for other’s mistakes</a:t>
            </a:r>
          </a:p>
          <a:p>
            <a:pPr algn="ctr"/>
            <a:r>
              <a:rPr kumimoji="1" lang="en-US" altLang="zh-CN" sz="40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Helvetica Neue"/>
                <a:ea typeface="Yu Gothic UI Semibold" pitchFamily="34" charset="-128"/>
                <a:cs typeface="Helvetica Neue"/>
              </a:rPr>
              <a:t>Commit yourself to the Lord</a:t>
            </a:r>
            <a:endParaRPr kumimoji="1" lang="zh-CN" altLang="en-US" sz="4000" b="1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Helvetica Neue"/>
              <a:ea typeface="Yu Gothic UI Semibold" pitchFamily="34" charset="-128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40675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螢幕快照 2019-03-19 15.02.43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9114" y="1600200"/>
            <a:ext cx="6877204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5400" b="1" dirty="0" smtClean="0">
                <a:solidFill>
                  <a:srgbClr val="F8BA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Helvetica Neue"/>
                <a:ea typeface="Yu Gothic UI Semibold" pitchFamily="34" charset="-128"/>
                <a:cs typeface="Helvetica Neue"/>
              </a:rPr>
              <a:t>（四）有標竿</a:t>
            </a:r>
            <a:r>
              <a:rPr kumimoji="1" lang="zh-TW" altLang="en-US" sz="5400" b="1" dirty="0" smtClean="0">
                <a:solidFill>
                  <a:srgbClr val="F8BA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Helvetica Neue"/>
                <a:ea typeface="Yu Gothic UI Semibold" pitchFamily="34" charset="-128"/>
                <a:cs typeface="Helvetica Neue"/>
              </a:rPr>
              <a:t>、向前跑</a:t>
            </a:r>
            <a:endParaRPr kumimoji="1" lang="en-US" altLang="zh-TW" sz="5400" b="1" dirty="0" smtClean="0">
              <a:solidFill>
                <a:srgbClr val="F8BA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Helvetica Neue"/>
              <a:ea typeface="Yu Gothic UI Semibold" pitchFamily="34" charset="-128"/>
              <a:cs typeface="Helvetica Neue"/>
            </a:endParaRPr>
          </a:p>
          <a:p>
            <a:pPr algn="ctr"/>
            <a:r>
              <a:rPr kumimoji="1" lang="en-US" altLang="zh-CN" sz="44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Helvetica Neue"/>
                <a:ea typeface="Yu Gothic UI Semibold" pitchFamily="34" charset="-128"/>
                <a:cs typeface="Helvetica Neue"/>
              </a:rPr>
              <a:t>Set a goal, and press on</a:t>
            </a:r>
            <a:endParaRPr kumimoji="1" lang="zh-CN" altLang="en-US" sz="4400" b="1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Helvetica Neue"/>
              <a:ea typeface="Yu Gothic UI Semibold" pitchFamily="34" charset="-128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40675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螢幕快照 2019-03-19 15.02.43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7041" y="925832"/>
            <a:ext cx="8138959" cy="4826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zh-TW" sz="4000" b="1" dirty="0" smtClean="0">
                <a:solidFill>
                  <a:srgbClr val="F8BA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cs typeface="Calibri"/>
              </a:rPr>
              <a:t>13 </a:t>
            </a:r>
            <a:r>
              <a:rPr kumimoji="1" lang="zh-TW" altLang="en-US" sz="40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cs typeface="Calibri"/>
              </a:rPr>
              <a:t>弟 兄 們 ， 我 不 是 以 為 自 己 已 經 得 著 了 ； 我 只 有 一 件 事 ， 就 是 忘 記 背 後 ， 努 力 面 前 的 ，</a:t>
            </a:r>
          </a:p>
          <a:p>
            <a:pPr>
              <a:lnSpc>
                <a:spcPct val="130000"/>
              </a:lnSpc>
            </a:pPr>
            <a:r>
              <a:rPr kumimoji="1" lang="en-US" altLang="zh-TW" sz="4000" b="1" dirty="0" smtClean="0">
                <a:solidFill>
                  <a:srgbClr val="F8BA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cs typeface="Calibri"/>
              </a:rPr>
              <a:t>14 </a:t>
            </a:r>
            <a:r>
              <a:rPr kumimoji="1" lang="zh-TW" altLang="en-US" sz="40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cs typeface="Calibri"/>
              </a:rPr>
              <a:t>向 著 標 竿 直 跑 ， 要 得 神 在 基 督 耶 穌 裡 從 上 面 召 我 來 得 的 獎 賞 。</a:t>
            </a:r>
            <a:endParaRPr kumimoji="1" lang="zh-Hant" altLang="en-US" sz="4000" b="1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48483" y="279501"/>
            <a:ext cx="37497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3600" b="1" dirty="0" smtClean="0">
                <a:solidFill>
                  <a:srgbClr val="F8BA00"/>
                </a:solidFill>
                <a:latin typeface="Helvetica Neue"/>
                <a:ea typeface="华文细黑"/>
                <a:cs typeface="Helvetica Neue"/>
              </a:rPr>
              <a:t>腓力比書 </a:t>
            </a:r>
            <a:r>
              <a:rPr kumimoji="1" lang="en-US" altLang="zh-TW" sz="3600" b="1" dirty="0" smtClean="0">
                <a:solidFill>
                  <a:srgbClr val="F8BA00"/>
                </a:solidFill>
                <a:latin typeface="Helvetica Neue"/>
                <a:ea typeface="华文细黑"/>
                <a:cs typeface="Helvetica Neue"/>
              </a:rPr>
              <a:t>3:13-14</a:t>
            </a:r>
            <a:endParaRPr kumimoji="1" lang="zh-CN" altLang="en-US" sz="3600" b="1" dirty="0">
              <a:solidFill>
                <a:srgbClr val="F8BA00"/>
              </a:solidFill>
              <a:latin typeface="Helvetica Neue"/>
              <a:ea typeface="华文细黑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67082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螢幕快照 2019-03-19 15.02.43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8812" y="942586"/>
            <a:ext cx="882044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Hant" sz="4000" b="1" dirty="0" smtClean="0">
                <a:solidFill>
                  <a:srgbClr val="F8BA00"/>
                </a:solidFill>
                <a:latin typeface="Helvetica Neue"/>
                <a:cs typeface="Helvetica Neue"/>
              </a:rPr>
              <a:t> 13 </a:t>
            </a:r>
            <a:r>
              <a:rPr kumimoji="1" lang="en-US" altLang="zh-Hant" sz="4000" b="1" dirty="0" smtClean="0">
                <a:latin typeface="Helvetica Neue"/>
                <a:cs typeface="Helvetica Neue"/>
              </a:rPr>
              <a:t>Brothers and sisters, I do not consider myself yet to have taken hold of it. But one thing I do: Forgetting what is behind and straining toward what is ahead, </a:t>
            </a:r>
          </a:p>
          <a:p>
            <a:pPr>
              <a:lnSpc>
                <a:spcPct val="110000"/>
              </a:lnSpc>
            </a:pPr>
            <a:r>
              <a:rPr kumimoji="1" lang="en-US" altLang="zh-Hant" sz="4000" b="1" dirty="0" smtClean="0">
                <a:solidFill>
                  <a:srgbClr val="F8BA00"/>
                </a:solidFill>
                <a:latin typeface="Helvetica Neue"/>
                <a:cs typeface="Helvetica Neue"/>
              </a:rPr>
              <a:t>14 </a:t>
            </a:r>
            <a:r>
              <a:rPr kumimoji="1" lang="en-US" altLang="zh-Hant" sz="4000" b="1" dirty="0" smtClean="0">
                <a:latin typeface="Helvetica Neue"/>
                <a:cs typeface="Helvetica Neue"/>
              </a:rPr>
              <a:t>I press on toward the goal to win the prize for which God has called me heavenward in Christ Jesus.</a:t>
            </a:r>
            <a:endParaRPr kumimoji="1" lang="en-US" altLang="zh-Hant" sz="4000" b="1" dirty="0">
              <a:solidFill>
                <a:srgbClr val="FFFFFF"/>
              </a:solidFill>
              <a:latin typeface="Helvetica Neue"/>
              <a:cs typeface="Helvetica Neue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86823" y="296255"/>
            <a:ext cx="43652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3600" b="1" dirty="0" smtClean="0">
                <a:solidFill>
                  <a:srgbClr val="F8BA00"/>
                </a:solidFill>
                <a:latin typeface="Helvetica Neue"/>
                <a:ea typeface="华文细黑"/>
                <a:cs typeface="Helvetica Neue"/>
              </a:rPr>
              <a:t>Philippians 3:13-14</a:t>
            </a:r>
            <a:endParaRPr kumimoji="1" lang="zh-CN" altLang="en-US" sz="3600" b="1" dirty="0">
              <a:solidFill>
                <a:srgbClr val="F8BA00"/>
              </a:solidFill>
              <a:latin typeface="Helvetica Neue"/>
              <a:ea typeface="华文细黑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12302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螢幕快照 2019-03-19 15.02.43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26165" y="208722"/>
            <a:ext cx="826935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 smtClean="0">
                <a:solidFill>
                  <a:srgbClr val="FECC09"/>
                </a:solidFill>
                <a:latin typeface="Arial" pitchFamily="34" charset="0"/>
                <a:cs typeface="Arial" pitchFamily="34" charset="0"/>
              </a:rPr>
              <a:t>如何穿上新人</a:t>
            </a:r>
            <a:endParaRPr lang="en-US" altLang="zh-CN" sz="3200" b="1" dirty="0" smtClean="0">
              <a:solidFill>
                <a:srgbClr val="FECC0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altLang="zh-CN" sz="3200" b="1" dirty="0" smtClean="0">
                <a:latin typeface="Arial" pitchFamily="34" charset="0"/>
                <a:cs typeface="Arial" pitchFamily="34" charset="0"/>
              </a:rPr>
              <a:t>How to put on the New Person ?</a:t>
            </a:r>
            <a:endParaRPr lang="zh-CN" altLang="en-US" sz="3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zh-CN" sz="4000" b="1" dirty="0" smtClean="0">
                <a:solidFill>
                  <a:srgbClr val="FECC09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zh-CN" altLang="en-US" sz="4000" b="1" dirty="0" smtClean="0">
                <a:solidFill>
                  <a:srgbClr val="FECC09"/>
                </a:solidFill>
                <a:latin typeface="Arial" pitchFamily="34" charset="0"/>
                <a:cs typeface="Arial" pitchFamily="34" charset="0"/>
              </a:rPr>
              <a:t>：先想主，行主道！</a:t>
            </a:r>
            <a:endParaRPr lang="en-US" altLang="zh-CN" sz="4000" b="1" dirty="0" smtClean="0">
              <a:solidFill>
                <a:srgbClr val="FECC09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altLang="zh-CN" sz="3200" b="1" dirty="0" smtClean="0">
                <a:latin typeface="Arial" pitchFamily="34" charset="0"/>
                <a:cs typeface="Arial" pitchFamily="34" charset="0"/>
              </a:rPr>
              <a:t>Put the Lord first, </a:t>
            </a:r>
            <a:r>
              <a:rPr lang="en-US" altLang="zh-CN" sz="3200" b="1" dirty="0" smtClean="0">
                <a:latin typeface="Arial" pitchFamily="34" charset="0"/>
                <a:cs typeface="Arial" pitchFamily="34" charset="0"/>
              </a:rPr>
              <a:t>obey His words</a:t>
            </a:r>
            <a:r>
              <a:rPr lang="en-US" altLang="zh-CN" sz="3200" b="1" dirty="0" smtClean="0">
                <a:latin typeface="Arial" pitchFamily="34" charset="0"/>
                <a:cs typeface="Arial" pitchFamily="34" charset="0"/>
              </a:rPr>
              <a:t>.</a:t>
            </a:r>
            <a:endParaRPr lang="zh-CN" altLang="en-US" sz="3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zh-CN" sz="4000" b="1" dirty="0" smtClean="0">
                <a:solidFill>
                  <a:srgbClr val="FECC09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zh-CN" altLang="en-US" sz="4000" b="1" dirty="0" smtClean="0">
                <a:solidFill>
                  <a:srgbClr val="FECC09"/>
                </a:solidFill>
                <a:latin typeface="Arial" pitchFamily="34" charset="0"/>
                <a:cs typeface="Arial" pitchFamily="34" charset="0"/>
              </a:rPr>
              <a:t>：先做人，后做事！</a:t>
            </a:r>
            <a:endParaRPr lang="en-US" altLang="zh-CN" sz="4000" b="1" dirty="0" smtClean="0">
              <a:solidFill>
                <a:srgbClr val="FECC09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altLang="zh-CN" sz="3200" b="1" dirty="0" smtClean="0">
                <a:latin typeface="Arial" pitchFamily="34" charset="0"/>
                <a:cs typeface="Arial" pitchFamily="34" charset="0"/>
              </a:rPr>
              <a:t>God’s first concern is the person,</a:t>
            </a:r>
          </a:p>
          <a:p>
            <a:pPr lvl="1"/>
            <a:r>
              <a:rPr lang="en-US" altLang="zh-CN" sz="3200" b="1" dirty="0" smtClean="0">
                <a:latin typeface="Arial" pitchFamily="34" charset="0"/>
                <a:cs typeface="Arial" pitchFamily="34" charset="0"/>
              </a:rPr>
              <a:t> then his </a:t>
            </a:r>
            <a:r>
              <a:rPr lang="en-US" altLang="zh-CN" sz="3200" b="1" dirty="0" smtClean="0">
                <a:latin typeface="Arial" pitchFamily="34" charset="0"/>
                <a:cs typeface="Arial" pitchFamily="34" charset="0"/>
              </a:rPr>
              <a:t>work.</a:t>
            </a:r>
            <a:endParaRPr lang="zh-CN" altLang="en-US" sz="3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zh-CN" sz="4000" b="1" dirty="0" smtClean="0">
                <a:solidFill>
                  <a:srgbClr val="FECC09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zh-CN" altLang="en-US" sz="4000" b="1" dirty="0" smtClean="0">
                <a:solidFill>
                  <a:srgbClr val="FECC09"/>
                </a:solidFill>
                <a:latin typeface="Arial" pitchFamily="34" charset="0"/>
                <a:cs typeface="Arial" pitchFamily="34" charset="0"/>
              </a:rPr>
              <a:t>：不生气，要争气！</a:t>
            </a:r>
            <a:endParaRPr lang="en-US" altLang="zh-CN" sz="4000" b="1" dirty="0" smtClean="0">
              <a:solidFill>
                <a:srgbClr val="FECC09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altLang="zh-CN" sz="3200" b="1" dirty="0" smtClean="0">
                <a:latin typeface="Arial" pitchFamily="34" charset="0"/>
                <a:cs typeface="Arial" pitchFamily="34" charset="0"/>
              </a:rPr>
              <a:t>Don’t get anger</a:t>
            </a:r>
            <a:r>
              <a:rPr lang="en-US" altLang="zh-CN" sz="3200" b="1" dirty="0" smtClean="0">
                <a:latin typeface="Arial" pitchFamily="34" charset="0"/>
                <a:cs typeface="Arial" pitchFamily="34" charset="0"/>
              </a:rPr>
              <a:t>, be positive attitude.</a:t>
            </a:r>
            <a:endParaRPr lang="zh-CN" altLang="en-US" sz="3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zh-CN" sz="4000" b="1" dirty="0" smtClean="0">
                <a:solidFill>
                  <a:srgbClr val="FECC09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zh-CN" altLang="en-US" sz="4000" b="1" dirty="0" smtClean="0">
                <a:solidFill>
                  <a:srgbClr val="FECC09"/>
                </a:solidFill>
                <a:latin typeface="Arial" pitchFamily="34" charset="0"/>
                <a:cs typeface="Arial" pitchFamily="34" charset="0"/>
              </a:rPr>
              <a:t>：有标杆，向前跑！</a:t>
            </a:r>
            <a:endParaRPr lang="en-US" altLang="zh-CN" sz="4000" b="1" dirty="0" smtClean="0">
              <a:solidFill>
                <a:srgbClr val="FECC09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Set a goal, and press on.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螢幕快照 2019-03-19 15.02.43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41575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螢幕快照 2019-03-19 15.02.43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7041" y="1120677"/>
            <a:ext cx="8138959" cy="5373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zh-TW" sz="4400" b="1" dirty="0" smtClean="0">
                <a:solidFill>
                  <a:srgbClr val="F8BA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Helvetica Neue"/>
                <a:cs typeface="Helvetica Neue"/>
              </a:rPr>
              <a:t>1 </a:t>
            </a:r>
            <a:r>
              <a:rPr kumimoji="1" lang="zh-TW" altLang="en-US" sz="44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Helvetica Neue"/>
                <a:cs typeface="Helvetica Neue"/>
              </a:rPr>
              <a:t>所 以 ， 你 們 若 真 與 基 督 一 同 復 活 ， 就 當 求 在 上 面 的 事 ； 那 裡 有 基 督 坐 在 神 的 右 邊 。</a:t>
            </a:r>
          </a:p>
          <a:p>
            <a:pPr>
              <a:lnSpc>
                <a:spcPct val="130000"/>
              </a:lnSpc>
            </a:pPr>
            <a:r>
              <a:rPr kumimoji="1" lang="en-US" altLang="zh-TW" sz="4400" b="1" dirty="0" smtClean="0">
                <a:solidFill>
                  <a:srgbClr val="F8BA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Helvetica Neue"/>
                <a:cs typeface="Helvetica Neue"/>
              </a:rPr>
              <a:t>2 </a:t>
            </a:r>
            <a:r>
              <a:rPr kumimoji="1" lang="zh-TW" altLang="en-US" sz="44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Helvetica Neue"/>
                <a:cs typeface="Helvetica Neue"/>
              </a:rPr>
              <a:t>你 們 要 思 念 上 面 的 事 ， 不 要 思 念 地 上 的 事 。</a:t>
            </a:r>
            <a:endParaRPr kumimoji="1" lang="zh-Hant" altLang="en-US" sz="4400" b="1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Helvetica Neue"/>
              <a:cs typeface="Helvetica Neue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06900" y="279501"/>
            <a:ext cx="32367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3600" b="1" dirty="0">
                <a:solidFill>
                  <a:srgbClr val="F8BA00"/>
                </a:solidFill>
                <a:latin typeface="Helvetica Neue"/>
                <a:ea typeface="华文细黑"/>
                <a:cs typeface="Helvetica Neue"/>
              </a:rPr>
              <a:t>歌羅西書</a:t>
            </a:r>
            <a:r>
              <a:rPr kumimoji="1" lang="en-US" altLang="zh-TW" sz="3600" b="1" dirty="0">
                <a:solidFill>
                  <a:srgbClr val="F8BA00"/>
                </a:solidFill>
                <a:latin typeface="Helvetica Neue"/>
                <a:ea typeface="华文细黑"/>
                <a:cs typeface="Helvetica Neue"/>
              </a:rPr>
              <a:t> </a:t>
            </a:r>
            <a:r>
              <a:rPr kumimoji="1" lang="en-US" altLang="zh-TW" sz="3600" b="1" dirty="0" smtClean="0">
                <a:solidFill>
                  <a:srgbClr val="F8BA00"/>
                </a:solidFill>
                <a:latin typeface="Helvetica Neue"/>
                <a:ea typeface="华文细黑"/>
                <a:cs typeface="Helvetica Neue"/>
              </a:rPr>
              <a:t>3:1-2</a:t>
            </a:r>
            <a:endParaRPr kumimoji="1" lang="zh-CN" altLang="en-US" sz="3600" b="1" dirty="0">
              <a:solidFill>
                <a:srgbClr val="F8BA00"/>
              </a:solidFill>
              <a:latin typeface="Helvetica Neue"/>
              <a:ea typeface="华文细黑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6630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螢幕快照 2019-03-19 15.02.43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7041" y="942586"/>
            <a:ext cx="8138959" cy="5306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Hant" sz="4400" b="1" dirty="0" smtClean="0">
                <a:solidFill>
                  <a:srgbClr val="F8BA00"/>
                </a:solidFill>
                <a:latin typeface="Helvetica Neue"/>
                <a:cs typeface="Helvetica Neue"/>
              </a:rPr>
              <a:t>1 </a:t>
            </a:r>
            <a:r>
              <a:rPr kumimoji="1" lang="en-US" altLang="zh-Hant" sz="4400" b="1" dirty="0" smtClean="0">
                <a:solidFill>
                  <a:srgbClr val="FFFFFF"/>
                </a:solidFill>
                <a:latin typeface="Helvetica Neue"/>
                <a:cs typeface="Helvetica Neue"/>
              </a:rPr>
              <a:t>Since, then, you have been raised with Christ, set your hearts on things above, where Christ is, seated at the right hand of God.</a:t>
            </a:r>
          </a:p>
          <a:p>
            <a:pPr>
              <a:lnSpc>
                <a:spcPct val="110000"/>
              </a:lnSpc>
            </a:pPr>
            <a:r>
              <a:rPr kumimoji="1" lang="en-US" altLang="zh-Hant" sz="4400" b="1" dirty="0" smtClean="0">
                <a:solidFill>
                  <a:srgbClr val="F8BA00"/>
                </a:solidFill>
                <a:latin typeface="Helvetica Neue"/>
                <a:cs typeface="Helvetica Neue"/>
              </a:rPr>
              <a:t>2</a:t>
            </a:r>
            <a:r>
              <a:rPr kumimoji="1" lang="en-US" altLang="zh-Hant" sz="4400" b="1" dirty="0" smtClean="0">
                <a:solidFill>
                  <a:srgbClr val="FFFFFF"/>
                </a:solidFill>
                <a:latin typeface="Helvetica Neue"/>
                <a:cs typeface="Helvetica Neue"/>
              </a:rPr>
              <a:t> Set your minds on things above, not on earthly things.</a:t>
            </a:r>
            <a:endParaRPr kumimoji="1" lang="en-US" altLang="zh-Hant" sz="4400" b="1" dirty="0">
              <a:solidFill>
                <a:srgbClr val="FFFFFF"/>
              </a:solidFill>
              <a:latin typeface="Helvetica Neue"/>
              <a:cs typeface="Helvetica Neue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86823" y="296255"/>
            <a:ext cx="38523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3600" b="1" dirty="0">
                <a:solidFill>
                  <a:srgbClr val="F8BA00"/>
                </a:solidFill>
                <a:latin typeface="Helvetica Neue"/>
                <a:ea typeface="华文细黑"/>
                <a:cs typeface="Helvetica Neue"/>
              </a:rPr>
              <a:t>Colossians </a:t>
            </a:r>
            <a:r>
              <a:rPr kumimoji="1" lang="en-US" altLang="zh-TW" sz="3600" b="1" dirty="0" smtClean="0">
                <a:solidFill>
                  <a:srgbClr val="F8BA00"/>
                </a:solidFill>
                <a:latin typeface="Helvetica Neue"/>
                <a:ea typeface="华文细黑"/>
                <a:cs typeface="Helvetica Neue"/>
              </a:rPr>
              <a:t>3:1-2</a:t>
            </a:r>
            <a:endParaRPr kumimoji="1" lang="zh-CN" altLang="en-US" sz="3600" b="1" dirty="0">
              <a:solidFill>
                <a:srgbClr val="F8BA00"/>
              </a:solidFill>
              <a:latin typeface="Helvetica Neue"/>
              <a:ea typeface="华文细黑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2080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螢幕快照 2019-03-19 15.02.43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30626" y="1053548"/>
            <a:ext cx="619207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400" b="1" dirty="0" smtClean="0">
                <a:solidFill>
                  <a:srgbClr val="FECC09"/>
                </a:solidFill>
              </a:rPr>
              <a:t>與基督一</a:t>
            </a:r>
            <a:r>
              <a:rPr lang="zh-TW" altLang="en-US" sz="4400" b="1" dirty="0" smtClean="0">
                <a:solidFill>
                  <a:srgbClr val="FECC09"/>
                </a:solidFill>
              </a:rPr>
              <a:t>同藏在</a:t>
            </a:r>
            <a:r>
              <a:rPr lang="zh-TW" altLang="en-US" sz="4400" b="1" dirty="0" smtClean="0">
                <a:solidFill>
                  <a:srgbClr val="FECC09"/>
                </a:solidFill>
              </a:rPr>
              <a:t>神裡面</a:t>
            </a:r>
          </a:p>
          <a:p>
            <a:pPr algn="ctr"/>
            <a:r>
              <a:rPr lang="zh-TW" altLang="en-US" sz="4400" b="1" dirty="0" smtClean="0">
                <a:solidFill>
                  <a:srgbClr val="FECC09"/>
                </a:solidFill>
              </a:rPr>
              <a:t>就是透過基督與神合一</a:t>
            </a:r>
            <a:endParaRPr lang="en-US" altLang="zh-TW" sz="4400" b="1" dirty="0" smtClean="0">
              <a:solidFill>
                <a:srgbClr val="FECC09"/>
              </a:solidFill>
            </a:endParaRPr>
          </a:p>
          <a:p>
            <a:pPr algn="ctr"/>
            <a:r>
              <a:rPr lang="en-US" sz="4400" b="1" dirty="0" smtClean="0"/>
              <a:t>Life </a:t>
            </a:r>
            <a:r>
              <a:rPr lang="en-US" sz="4400" b="1" dirty="0" smtClean="0"/>
              <a:t>is now hidden with Christ in God</a:t>
            </a:r>
            <a:r>
              <a:rPr lang="en-US" sz="4400" b="1" dirty="0" smtClean="0"/>
              <a:t>.</a:t>
            </a:r>
          </a:p>
          <a:p>
            <a:pPr algn="ctr"/>
            <a:r>
              <a:rPr lang="en-US" sz="4400" b="1" dirty="0" smtClean="0"/>
              <a:t>To </a:t>
            </a:r>
            <a:r>
              <a:rPr lang="en-US" sz="4400" b="1" dirty="0" smtClean="0"/>
              <a:t>be one with God through </a:t>
            </a:r>
            <a:r>
              <a:rPr lang="en-US" sz="4400" b="1" dirty="0" smtClean="0"/>
              <a:t>Christ.</a:t>
            </a:r>
            <a:endParaRPr lang="en-US" sz="4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螢幕快照 2019-03-19 15.02.43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30626" y="1938130"/>
            <a:ext cx="619207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400" b="1" dirty="0" smtClean="0">
                <a:solidFill>
                  <a:srgbClr val="FECC09"/>
                </a:solidFill>
              </a:rPr>
              <a:t>你要看重與神的關係</a:t>
            </a:r>
            <a:endParaRPr lang="en-US" altLang="zh-TW" sz="4400" b="1" dirty="0" smtClean="0">
              <a:solidFill>
                <a:srgbClr val="FECC09"/>
              </a:solidFill>
            </a:endParaRPr>
          </a:p>
          <a:p>
            <a:pPr algn="ctr"/>
            <a:r>
              <a:rPr lang="en-US" sz="4400" b="1" dirty="0" smtClean="0"/>
              <a:t>You must value your relationship with God</a:t>
            </a:r>
            <a:endParaRPr lang="en-US" sz="4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螢幕快照 2019-03-19 15.02.43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7041" y="1120677"/>
            <a:ext cx="8138959" cy="3526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zh-TW" sz="4400" b="1" dirty="0" smtClean="0">
                <a:solidFill>
                  <a:srgbClr val="F8BA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Helvetica Neue"/>
                <a:cs typeface="Helvetica Neue"/>
              </a:rPr>
              <a:t>5 </a:t>
            </a:r>
            <a:r>
              <a:rPr kumimoji="1" lang="zh-TW" altLang="en-US" sz="44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Helvetica Neue"/>
                <a:cs typeface="Helvetica Neue"/>
              </a:rPr>
              <a:t>所 以 ， 要 治 死 你 們 在 地 上 的 肢 體 ， 就 如 淫 亂 、 污 穢 、 邪 情 、 惡 慾 ， 和 貪 婪 。 貪 婪 就 與 拜 偶 像 一 樣 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06900" y="279501"/>
            <a:ext cx="32367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3600" b="1" dirty="0">
                <a:solidFill>
                  <a:srgbClr val="F8BA00"/>
                </a:solidFill>
                <a:latin typeface="Helvetica Neue"/>
                <a:ea typeface="华文细黑"/>
                <a:cs typeface="Helvetica Neue"/>
              </a:rPr>
              <a:t>歌羅西書</a:t>
            </a:r>
            <a:r>
              <a:rPr kumimoji="1" lang="en-US" altLang="zh-TW" sz="3600" b="1" dirty="0">
                <a:solidFill>
                  <a:srgbClr val="F8BA00"/>
                </a:solidFill>
                <a:latin typeface="Helvetica Neue"/>
                <a:ea typeface="华文细黑"/>
                <a:cs typeface="Helvetica Neue"/>
              </a:rPr>
              <a:t> </a:t>
            </a:r>
            <a:r>
              <a:rPr kumimoji="1" lang="en-US" altLang="zh-TW" sz="3600" b="1" dirty="0" smtClean="0">
                <a:solidFill>
                  <a:srgbClr val="F8BA00"/>
                </a:solidFill>
                <a:latin typeface="Helvetica Neue"/>
                <a:ea typeface="华文细黑"/>
                <a:cs typeface="Helvetica Neue"/>
              </a:rPr>
              <a:t>3:5-7</a:t>
            </a:r>
            <a:endParaRPr kumimoji="1" lang="zh-CN" altLang="en-US" sz="3600" b="1" dirty="0">
              <a:solidFill>
                <a:srgbClr val="F8BA00"/>
              </a:solidFill>
              <a:latin typeface="Helvetica Neue"/>
              <a:ea typeface="华文细黑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6630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螢幕快照 2019-03-19 15.02.43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7041" y="1120677"/>
            <a:ext cx="8138959" cy="361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zh-TW" sz="4400" b="1" dirty="0" smtClean="0">
                <a:solidFill>
                  <a:srgbClr val="F8BA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Helvetica Neue"/>
                <a:cs typeface="Helvetica Neue"/>
              </a:rPr>
              <a:t>6 </a:t>
            </a:r>
            <a:r>
              <a:rPr kumimoji="1" lang="zh-TW" altLang="en-US" sz="44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Helvetica Neue"/>
                <a:cs typeface="Helvetica Neue"/>
              </a:rPr>
              <a:t>因 這 些 事 ， 神 的 忿 怒 必 臨 到 那 悖 逆 之 子 。</a:t>
            </a:r>
          </a:p>
          <a:p>
            <a:pPr>
              <a:lnSpc>
                <a:spcPct val="130000"/>
              </a:lnSpc>
            </a:pPr>
            <a:r>
              <a:rPr kumimoji="1" lang="en-US" altLang="zh-TW" sz="4400" b="1" dirty="0" smtClean="0">
                <a:solidFill>
                  <a:srgbClr val="F8BA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Helvetica Neue"/>
                <a:cs typeface="Helvetica Neue"/>
              </a:rPr>
              <a:t>7 </a:t>
            </a:r>
            <a:r>
              <a:rPr kumimoji="1" lang="zh-TW" altLang="en-US" sz="44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Helvetica Neue"/>
                <a:cs typeface="Helvetica Neue"/>
              </a:rPr>
              <a:t>當 你 們 在 這 些 事 中 活 著 的 時 候 ， 也 曾 這 樣 行 過 。</a:t>
            </a:r>
            <a:endParaRPr kumimoji="1" lang="zh-Hant" altLang="en-US" sz="4400" b="1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Helvetica Neue"/>
              <a:cs typeface="Helvetica Neue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06900" y="279501"/>
            <a:ext cx="32367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3600" b="1" dirty="0">
                <a:solidFill>
                  <a:srgbClr val="F8BA00"/>
                </a:solidFill>
                <a:latin typeface="Helvetica Neue"/>
                <a:ea typeface="华文细黑"/>
                <a:cs typeface="Helvetica Neue"/>
              </a:rPr>
              <a:t>歌羅西書</a:t>
            </a:r>
            <a:r>
              <a:rPr kumimoji="1" lang="en-US" altLang="zh-TW" sz="3600" b="1" dirty="0">
                <a:solidFill>
                  <a:srgbClr val="F8BA00"/>
                </a:solidFill>
                <a:latin typeface="Helvetica Neue"/>
                <a:ea typeface="华文细黑"/>
                <a:cs typeface="Helvetica Neue"/>
              </a:rPr>
              <a:t> </a:t>
            </a:r>
            <a:r>
              <a:rPr kumimoji="1" lang="en-US" altLang="zh-TW" sz="3600" b="1" dirty="0" smtClean="0">
                <a:solidFill>
                  <a:srgbClr val="F8BA00"/>
                </a:solidFill>
                <a:latin typeface="Helvetica Neue"/>
                <a:ea typeface="华文细黑"/>
                <a:cs typeface="Helvetica Neue"/>
              </a:rPr>
              <a:t>3:5-7</a:t>
            </a:r>
            <a:endParaRPr kumimoji="1" lang="zh-CN" altLang="en-US" sz="3600" b="1" dirty="0">
              <a:solidFill>
                <a:srgbClr val="F8BA00"/>
              </a:solidFill>
              <a:latin typeface="Helvetica Neue"/>
              <a:ea typeface="华文细黑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6630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螢幕快照 2019-03-19 15.02.43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7041" y="942586"/>
            <a:ext cx="8138959" cy="45034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Hant" sz="4400" b="1" dirty="0" smtClean="0">
                <a:solidFill>
                  <a:srgbClr val="F8BA00"/>
                </a:solidFill>
                <a:latin typeface="Helvetica Neue"/>
                <a:cs typeface="Helvetica Neue"/>
              </a:rPr>
              <a:t>5 </a:t>
            </a:r>
            <a:r>
              <a:rPr kumimoji="1" lang="en-US" altLang="zh-Hant" sz="4400" b="1" dirty="0" smtClean="0">
                <a:latin typeface="Helvetica Neue"/>
                <a:cs typeface="Helvetica Neue"/>
              </a:rPr>
              <a:t>Put to death, therefore, whatever belongs to your earthly nature: sexual immorality, impurity, lust, evil desires and greed, which is idolatry.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86823" y="296255"/>
            <a:ext cx="38523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3600" b="1" dirty="0">
                <a:solidFill>
                  <a:srgbClr val="F8BA00"/>
                </a:solidFill>
                <a:latin typeface="Helvetica Neue"/>
                <a:ea typeface="华文细黑"/>
                <a:cs typeface="Helvetica Neue"/>
              </a:rPr>
              <a:t>Colossians </a:t>
            </a:r>
            <a:r>
              <a:rPr kumimoji="1" lang="en-US" altLang="zh-TW" sz="3600" b="1" dirty="0" smtClean="0">
                <a:solidFill>
                  <a:srgbClr val="F8BA00"/>
                </a:solidFill>
                <a:latin typeface="Helvetica Neue"/>
                <a:ea typeface="华文细黑"/>
                <a:cs typeface="Helvetica Neue"/>
              </a:rPr>
              <a:t>3:5-7</a:t>
            </a:r>
            <a:endParaRPr kumimoji="1" lang="zh-CN" altLang="en-US" sz="3600" b="1" dirty="0">
              <a:solidFill>
                <a:srgbClr val="F8BA00"/>
              </a:solidFill>
              <a:latin typeface="Helvetica Neue"/>
              <a:ea typeface="华文细黑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2080063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3614</TotalTime>
  <Words>1069</Words>
  <Application>Microsoft Office PowerPoint</Application>
  <PresentationFormat>On-screen Show (4:3)</PresentationFormat>
  <Paragraphs>103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Black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>LCCC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Chiu,Jack 邱清忠</dc:creator>
  <cp:lastModifiedBy>LCCC_Office</cp:lastModifiedBy>
  <cp:revision>566</cp:revision>
  <cp:lastPrinted>2018-09-27T16:14:37Z</cp:lastPrinted>
  <dcterms:created xsi:type="dcterms:W3CDTF">2018-07-03T11:08:25Z</dcterms:created>
  <dcterms:modified xsi:type="dcterms:W3CDTF">2019-04-05T15:41:14Z</dcterms:modified>
</cp:coreProperties>
</file>