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35" r:id="rId2"/>
    <p:sldId id="2137" r:id="rId3"/>
    <p:sldId id="2452" r:id="rId4"/>
    <p:sldId id="2499" r:id="rId5"/>
    <p:sldId id="2500" r:id="rId6"/>
    <p:sldId id="2501" r:id="rId7"/>
    <p:sldId id="2502" r:id="rId8"/>
    <p:sldId id="2503" r:id="rId9"/>
    <p:sldId id="2504" r:id="rId10"/>
    <p:sldId id="2505" r:id="rId11"/>
    <p:sldId id="2506" r:id="rId12"/>
    <p:sldId id="2507" r:id="rId13"/>
    <p:sldId id="2508" r:id="rId14"/>
    <p:sldId id="2509" r:id="rId15"/>
    <p:sldId id="2510" r:id="rId16"/>
    <p:sldId id="2511" r:id="rId17"/>
    <p:sldId id="2512" r:id="rId18"/>
    <p:sldId id="2513" r:id="rId19"/>
    <p:sldId id="2514" r:id="rId20"/>
    <p:sldId id="2515" r:id="rId21"/>
    <p:sldId id="2516" r:id="rId22"/>
    <p:sldId id="2517" r:id="rId23"/>
    <p:sldId id="2518" r:id="rId24"/>
    <p:sldId id="2519" r:id="rId25"/>
    <p:sldId id="2522" r:id="rId26"/>
    <p:sldId id="2520" r:id="rId27"/>
    <p:sldId id="2521" r:id="rId28"/>
    <p:sldId id="2523" r:id="rId29"/>
    <p:sldId id="2524" r:id="rId30"/>
    <p:sldId id="2525" r:id="rId31"/>
    <p:sldId id="2526" r:id="rId32"/>
    <p:sldId id="2527" r:id="rId33"/>
    <p:sldId id="2528" r:id="rId34"/>
    <p:sldId id="2529" r:id="rId35"/>
    <p:sldId id="2530" r:id="rId36"/>
    <p:sldId id="2531" r:id="rId37"/>
    <p:sldId id="2532" r:id="rId38"/>
    <p:sldId id="2533" r:id="rId39"/>
    <p:sldId id="2534" r:id="rId40"/>
    <p:sldId id="246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54"/>
    <p:restoredTop sz="96327"/>
  </p:normalViewPr>
  <p:slideViewPr>
    <p:cSldViewPr snapToGrid="0" snapToObjects="1">
      <p:cViewPr varScale="1">
        <p:scale>
          <a:sx n="96" d="100"/>
          <a:sy n="96" d="100"/>
        </p:scale>
        <p:origin x="176"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6/4/21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6/4/21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文字 的圖片&#10;&#10;自動產生的描述">
            <a:extLst>
              <a:ext uri="{FF2B5EF4-FFF2-40B4-BE49-F238E27FC236}">
                <a16:creationId xmlns:a16="http://schemas.microsoft.com/office/drawing/2014/main" id="{210966B2-8B1F-2842-97DD-FA544F9872AC}"/>
              </a:ext>
            </a:extLst>
          </p:cNvPr>
          <p:cNvPicPr>
            <a:picLocks noChangeAspect="1"/>
          </p:cNvPicPr>
          <p:nvPr/>
        </p:nvPicPr>
        <p:blipFill>
          <a:blip r:embed="rId2"/>
          <a:stretch>
            <a:fillRect/>
          </a:stretch>
        </p:blipFill>
        <p:spPr>
          <a:xfrm>
            <a:off x="0" y="0"/>
            <a:ext cx="12192000" cy="6858000"/>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1316664" y="3833101"/>
            <a:ext cx="2549228" cy="830997"/>
          </a:xfrm>
          <a:prstGeom prst="rect">
            <a:avLst/>
          </a:prstGeom>
          <a:noFill/>
          <a:effectLst>
            <a:glow>
              <a:srgbClr val="790C00"/>
            </a:glow>
          </a:effectLst>
        </p:spPr>
        <p:txBody>
          <a:bodyPr wrap="square" rtlCol="0">
            <a:spAutoFit/>
          </a:bodyPr>
          <a:lstStyle/>
          <a:p>
            <a:r>
              <a:rPr lang="zh-TW" altLang="en-US" sz="2400" dirty="0">
                <a:latin typeface="Yu Gothic UI" panose="020B0500000000000000" pitchFamily="34" charset="-128"/>
                <a:ea typeface="Yu Gothic UI" panose="020B0500000000000000" pitchFamily="34" charset="-128"/>
              </a:rPr>
              <a:t>房正豪牧師</a:t>
            </a:r>
            <a:endParaRPr lang="en-US" altLang="zh-TW" sz="2400" dirty="0">
              <a:latin typeface="Yu Gothic UI" panose="020B0500000000000000" pitchFamily="34" charset="-128"/>
              <a:ea typeface="Yu Gothic UI" panose="020B0500000000000000" pitchFamily="34" charset="-128"/>
            </a:endParaRPr>
          </a:p>
          <a:p>
            <a:r>
              <a:rPr lang="en-US" altLang="zh-TW" sz="2400" dirty="0">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7101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3947" y="825736"/>
            <a:ext cx="944380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以 弗 所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Ephesian 4:15</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15 </a:t>
            </a:r>
            <a:r>
              <a:rPr kumimoji="1" lang="zh-TW" altLang="en-US" sz="4400" b="1" dirty="0">
                <a:solidFill>
                  <a:srgbClr val="FFC000"/>
                </a:solidFill>
                <a:latin typeface="Yu Gothic UI" panose="020B0500000000000000" pitchFamily="34" charset="-128"/>
                <a:ea typeface="Yu Gothic UI" panose="020B0500000000000000" pitchFamily="34" charset="-128"/>
              </a:rPr>
              <a:t>惟 用 爱 心 说 诚 实 话 ， 凡 事 长 进 ， 连 於 元 首 基 督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15 Instead, by speaking the truth in love, we will grow up completely and become one with the head, that is, one with the Messiah,</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1330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4152" y="2378095"/>
            <a:ext cx="9343695" cy="166199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第二罪：没有良善</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 second sin: No good</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1938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69036" y="458956"/>
            <a:ext cx="944380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6:6</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6 </a:t>
            </a:r>
            <a:r>
              <a:rPr kumimoji="1" lang="zh-TW" altLang="en-US" sz="4400" b="1" dirty="0">
                <a:solidFill>
                  <a:srgbClr val="FFC000"/>
                </a:solidFill>
                <a:latin typeface="Yu Gothic UI" panose="020B0500000000000000" pitchFamily="34" charset="-128"/>
                <a:ea typeface="Yu Gothic UI" panose="020B0500000000000000" pitchFamily="34" charset="-128"/>
              </a:rPr>
              <a:t>我 喜 爱 良 善 ， 不 喜 爱 祭 祀 ； 喜 爱 认 识 神 ， 胜 於 燔 祭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6 For it is love that I seek,</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and not sacrifice;</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knowledge of God more than burnt offerings..</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0647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69036" y="458956"/>
            <a:ext cx="944380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6:4~5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主 说 ： 以 法 莲 哪 ， 我 可 向 你 怎 样 行 呢 ？ 犹 大 啊 ， 我 可 向 你 怎 样 做 呢 ？ 因 为 你 们 的 良 善 如 同 早 晨 的 云 雾 ， 又 如 速 散 的 甘 露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4 “What am I to do with you, Ephraim?</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What am I to do with you, Judah?</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Your love is like a morning rain cloud—</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it passes away like the morning dew.</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696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58977" y="893671"/>
            <a:ext cx="9443803"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 </a:t>
            </a:r>
            <a:r>
              <a:rPr kumimoji="1" lang="zh-TW" altLang="en-US" sz="4400" b="1" dirty="0">
                <a:solidFill>
                  <a:srgbClr val="FFC000"/>
                </a:solidFill>
                <a:latin typeface="Yu Gothic UI" panose="020B0500000000000000" pitchFamily="34" charset="-128"/>
                <a:ea typeface="Yu Gothic UI" panose="020B0500000000000000" pitchFamily="34" charset="-128"/>
              </a:rPr>
              <a:t>因 此 ， 我 藉 先 知 砍 伐 他 们 ， 以 我 口 中 的 话 杀 戮 他 们 ； 我 施 行 的 审 判 如 光 发 出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5 Therefore I cut them to pieces by the prophets, killing them by the words from my mouth. The verdict against you shines like a beacon.</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0489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69036" y="458956"/>
            <a:ext cx="9443803" cy="477053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4:2</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 </a:t>
            </a:r>
            <a:r>
              <a:rPr kumimoji="1" lang="zh-TW" altLang="en-US" sz="4400" b="1" dirty="0">
                <a:solidFill>
                  <a:srgbClr val="FFC000"/>
                </a:solidFill>
                <a:latin typeface="Yu Gothic UI" panose="020B0500000000000000" pitchFamily="34" charset="-128"/>
                <a:ea typeface="Yu Gothic UI" panose="020B0500000000000000" pitchFamily="34" charset="-128"/>
              </a:rPr>
              <a:t>但 起 假 誓 ， 不 践 前 言 ， 杀 害 ， 偷 盗 ， 奸 淫 ， 行 强 暴 ， 杀 人 流 血 ， 接 连 不 断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2 Swearing, lying, murder, theft, and adultery are rampant,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and blood mingles with blood.</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7898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833710"/>
            <a:ext cx="9443803" cy="409342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5:2</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 </a:t>
            </a:r>
            <a:r>
              <a:rPr kumimoji="1" lang="zh-TW" altLang="en-US" sz="4400" b="1" dirty="0">
                <a:solidFill>
                  <a:srgbClr val="FFC000"/>
                </a:solidFill>
                <a:latin typeface="Yu Gothic UI" panose="020B0500000000000000" pitchFamily="34" charset="-128"/>
                <a:ea typeface="Yu Gothic UI" panose="020B0500000000000000" pitchFamily="34" charset="-128"/>
              </a:rPr>
              <a:t>这 些 悖 逆 的 人 肆 行 杀 戮 ， 罪 孽 极 深 ； 我 却 斥 责 他 们 众 人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2 The rebels are deep into their slaughter;</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I am punishing them all.</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5970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56673" y="1158895"/>
            <a:ext cx="9343695"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78% 17</a:t>
            </a:r>
            <a:r>
              <a:rPr kumimoji="1" lang="zh-TW" altLang="en-US" sz="4400" b="1" dirty="0">
                <a:solidFill>
                  <a:srgbClr val="FFC000"/>
                </a:solidFill>
                <a:latin typeface="Yu Gothic UI" panose="020B0500000000000000" pitchFamily="34" charset="-128"/>
                <a:ea typeface="Yu Gothic UI" panose="020B0500000000000000" pitchFamily="34" charset="-128"/>
              </a:rPr>
              <a:t>岁以下年轻人</a:t>
            </a:r>
            <a:r>
              <a:rPr kumimoji="1" lang="zh-TW" altLang="en-US" sz="4400" b="1" dirty="0">
                <a:solidFill>
                  <a:srgbClr val="FFFF00"/>
                </a:solidFill>
                <a:latin typeface="Yu Gothic UI" panose="020B0500000000000000" pitchFamily="34" charset="-128"/>
                <a:ea typeface="Yu Gothic UI" panose="020B0500000000000000" pitchFamily="34" charset="-128"/>
              </a:rPr>
              <a:t>（看色情网站）</a:t>
            </a:r>
            <a:r>
              <a:rPr kumimoji="1" lang="en-US" altLang="zh-TW" sz="4000" b="1" dirty="0">
                <a:latin typeface="Yu Gothic UI" panose="020B0500000000000000" pitchFamily="34" charset="-128"/>
                <a:ea typeface="Yu Gothic UI" panose="020B0500000000000000" pitchFamily="34" charset="-128"/>
              </a:rPr>
              <a:t>78 % of people under the age 17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watch pornographic websites.</a:t>
            </a:r>
            <a:endParaRPr kumimoji="1" lang="zh-TW" altLang="en-US" sz="40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50% 11~13 </a:t>
            </a:r>
            <a:r>
              <a:rPr kumimoji="1" lang="zh-TW" altLang="en-US" sz="4400" b="1" dirty="0">
                <a:solidFill>
                  <a:srgbClr val="FFC000"/>
                </a:solidFill>
                <a:latin typeface="Yu Gothic UI" panose="020B0500000000000000" pitchFamily="34" charset="-128"/>
                <a:ea typeface="Yu Gothic UI" panose="020B0500000000000000" pitchFamily="34" charset="-128"/>
              </a:rPr>
              <a:t>年轻人</a:t>
            </a:r>
            <a:r>
              <a:rPr kumimoji="1" lang="zh-TW" altLang="en-US" sz="4400" b="1" dirty="0">
                <a:solidFill>
                  <a:srgbClr val="FFFF00"/>
                </a:solidFill>
                <a:latin typeface="Yu Gothic UI" panose="020B0500000000000000" pitchFamily="34" charset="-128"/>
                <a:ea typeface="Yu Gothic UI" panose="020B0500000000000000" pitchFamily="34" charset="-128"/>
              </a:rPr>
              <a:t>（看色情网站）</a:t>
            </a:r>
            <a:r>
              <a:rPr kumimoji="1" lang="en-US" altLang="zh-TW" sz="4000" b="1" dirty="0">
                <a:latin typeface="Yu Gothic UI" panose="020B0500000000000000" pitchFamily="34" charset="-128"/>
                <a:ea typeface="Yu Gothic UI" panose="020B0500000000000000" pitchFamily="34" charset="-128"/>
              </a:rPr>
              <a:t>50% of children aged 11 to 13</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 watch pornographic websites.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1674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9682" y="1317921"/>
            <a:ext cx="9343695" cy="26776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每分钟有 </a:t>
            </a:r>
            <a:r>
              <a:rPr kumimoji="1" lang="en-US" altLang="zh-TW" sz="4400" b="1" dirty="0">
                <a:solidFill>
                  <a:srgbClr val="FFC000"/>
                </a:solidFill>
                <a:latin typeface="Yu Gothic UI" panose="020B0500000000000000" pitchFamily="34" charset="-128"/>
                <a:ea typeface="Yu Gothic UI" panose="020B0500000000000000" pitchFamily="34" charset="-128"/>
              </a:rPr>
              <a:t>63,992</a:t>
            </a:r>
            <a:r>
              <a:rPr kumimoji="1" lang="en-US" altLang="zh-TW" sz="4400" b="1" dirty="0">
                <a:solidFill>
                  <a:srgbClr val="FFFF00"/>
                </a:solidFill>
                <a:latin typeface="Yu Gothic UI" panose="020B0500000000000000" pitchFamily="34" charset="-128"/>
                <a:ea typeface="Yu Gothic UI" panose="020B0500000000000000" pitchFamily="34" charset="-128"/>
              </a:rPr>
              <a:t> </a:t>
            </a:r>
            <a:r>
              <a:rPr kumimoji="1" lang="zh-TW" altLang="en-US" sz="4400" b="1" dirty="0">
                <a:solidFill>
                  <a:srgbClr val="FFFF00"/>
                </a:solidFill>
                <a:latin typeface="Yu Gothic UI" panose="020B0500000000000000" pitchFamily="34" charset="-128"/>
                <a:ea typeface="Yu Gothic UI" panose="020B0500000000000000" pitchFamily="34" charset="-128"/>
              </a:rPr>
              <a:t>新客户</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搜看色情网站</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63,992 new customers search pornographic websites every minute.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12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4152" y="1145642"/>
            <a:ext cx="9343695"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2019</a:t>
            </a:r>
            <a:r>
              <a:rPr kumimoji="1" lang="zh-TW" altLang="en-US" sz="4400" b="1" dirty="0">
                <a:solidFill>
                  <a:srgbClr val="FFFF00"/>
                </a:solidFill>
                <a:latin typeface="Yu Gothic UI" panose="020B0500000000000000" pitchFamily="34" charset="-128"/>
                <a:ea typeface="Yu Gothic UI" panose="020B0500000000000000" pitchFamily="34" charset="-128"/>
              </a:rPr>
              <a:t>美国有 </a:t>
            </a:r>
            <a:r>
              <a:rPr kumimoji="1" lang="en-US" altLang="zh-TW" sz="4400" b="1" dirty="0">
                <a:solidFill>
                  <a:srgbClr val="FFC000"/>
                </a:solidFill>
                <a:latin typeface="Yu Gothic UI" panose="020B0500000000000000" pitchFamily="34" charset="-128"/>
                <a:ea typeface="Yu Gothic UI" panose="020B0500000000000000" pitchFamily="34" charset="-128"/>
              </a:rPr>
              <a:t>1,203,808</a:t>
            </a:r>
            <a:r>
              <a:rPr kumimoji="1" lang="zh-TW" altLang="en-US" sz="4400" b="1" dirty="0">
                <a:solidFill>
                  <a:srgbClr val="FFFF00"/>
                </a:solidFill>
                <a:latin typeface="Yu Gothic UI" panose="020B0500000000000000" pitchFamily="34" charset="-128"/>
                <a:ea typeface="Yu Gothic UI" panose="020B0500000000000000" pitchFamily="34" charset="-128"/>
              </a:rPr>
              <a:t> 暴力犯罪发生</a:t>
            </a:r>
            <a:r>
              <a:rPr kumimoji="1" lang="en-US" altLang="zh-TW" sz="4000" b="1" dirty="0">
                <a:latin typeface="Yu Gothic UI" panose="020B0500000000000000" pitchFamily="34" charset="-128"/>
                <a:ea typeface="Yu Gothic UI" panose="020B0500000000000000" pitchFamily="34" charset="-128"/>
              </a:rPr>
              <a:t>In 2019 there are 1,203, 808 violent crimes occurred in the United States.</a:t>
            </a:r>
            <a:endParaRPr kumimoji="1" lang="zh-TW" altLang="en-US" sz="40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最近常有殴打亚裔事件</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Recently, there have been frequent incidents of assaulting Asians.</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8377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4152" y="1628507"/>
            <a:ext cx="9343695" cy="36009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神给每个人都有自由意志！</a:t>
            </a:r>
            <a:r>
              <a:rPr kumimoji="1" lang="en-US" altLang="zh-TW" sz="4000" b="1" dirty="0">
                <a:latin typeface="Yu Gothic UI" panose="020B0500000000000000" pitchFamily="34" charset="-128"/>
                <a:ea typeface="Yu Gothic UI" panose="020B0500000000000000" pitchFamily="34" charset="-128"/>
              </a:rPr>
              <a:t>God gives everyone his own free will!</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人必须为自己的选择负责！</a:t>
            </a:r>
            <a:r>
              <a:rPr kumimoji="1" lang="en-US" altLang="zh-TW" sz="4000" b="1" dirty="0">
                <a:latin typeface="Yu Gothic UI" panose="020B0500000000000000" pitchFamily="34" charset="-128"/>
                <a:ea typeface="Yu Gothic UI" panose="020B0500000000000000" pitchFamily="34" charset="-128"/>
              </a:rPr>
              <a:t>People must be responsible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for their choices!</a:t>
            </a:r>
            <a:endParaRPr kumimoji="1" lang="zh-TW" altLang="en-US" sz="5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8767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6095999" y="833710"/>
            <a:ext cx="4846819"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4:2</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2. Swearing, lying, murder, theft, and adultery are rampant,</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and blood mingles with blood.</a:t>
            </a:r>
            <a:endParaRPr kumimoji="1" lang="zh-TW" altLang="en-US" sz="3600" b="1" dirty="0">
              <a:latin typeface="Yu Gothic UI" panose="020B0500000000000000" pitchFamily="34" charset="-128"/>
              <a:ea typeface="Yu Gothic UI" panose="020B0500000000000000" pitchFamily="34" charset="-128"/>
            </a:endParaRPr>
          </a:p>
        </p:txBody>
      </p:sp>
      <p:sp>
        <p:nvSpPr>
          <p:cNvPr id="5" name="文字方塊 4">
            <a:extLst>
              <a:ext uri="{FF2B5EF4-FFF2-40B4-BE49-F238E27FC236}">
                <a16:creationId xmlns:a16="http://schemas.microsoft.com/office/drawing/2014/main" id="{4BEF0426-966E-DF46-A9F5-5A68BA0E7E61}"/>
              </a:ext>
            </a:extLst>
          </p:cNvPr>
          <p:cNvSpPr txBox="1"/>
          <p:nvPr/>
        </p:nvSpPr>
        <p:spPr>
          <a:xfrm>
            <a:off x="1459305" y="833710"/>
            <a:ext cx="4077324"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4:2</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 </a:t>
            </a:r>
            <a:r>
              <a:rPr kumimoji="1" lang="zh-TW" altLang="en-US" sz="4000" b="1" dirty="0">
                <a:solidFill>
                  <a:srgbClr val="FFC000"/>
                </a:solidFill>
                <a:latin typeface="Yu Gothic UI" panose="020B0500000000000000" pitchFamily="34" charset="-128"/>
                <a:ea typeface="Yu Gothic UI" panose="020B0500000000000000" pitchFamily="34" charset="-128"/>
              </a:rPr>
              <a:t>但 起 假 誓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不 践 前 言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杀 害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偷 盗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奸 淫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行 强 暴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杀 人 流 血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zh-TW" altLang="en-US" sz="4000" b="1" dirty="0">
                <a:solidFill>
                  <a:srgbClr val="FFC000"/>
                </a:solidFill>
                <a:latin typeface="Yu Gothic UI" panose="020B0500000000000000" pitchFamily="34" charset="-128"/>
                <a:ea typeface="Yu Gothic UI" panose="020B0500000000000000" pitchFamily="34" charset="-128"/>
              </a:rPr>
              <a:t> 接 连 不 断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31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9304" y="3429000"/>
            <a:ext cx="9667472"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latin typeface="Microsoft JhengHei UI" panose="020B0604030504040204" pitchFamily="34" charset="-120"/>
                <a:ea typeface="Microsoft JhengHei UI" panose="020B0604030504040204" pitchFamily="34" charset="-120"/>
              </a:rPr>
              <a:t>Hosea 4:3</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3. Therefore the land will mourn,</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and all who live there will languish,</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along with the wild animals of the field and the birds of the air.</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Even the fish in the sea will disappear.</a:t>
            </a:r>
            <a:endParaRPr kumimoji="1" lang="zh-TW" altLang="en-US" sz="3600" b="1" dirty="0">
              <a:latin typeface="Yu Gothic UI" panose="020B0500000000000000" pitchFamily="34" charset="-128"/>
              <a:ea typeface="Yu Gothic UI" panose="020B0500000000000000" pitchFamily="34" charset="-128"/>
            </a:endParaRPr>
          </a:p>
        </p:txBody>
      </p:sp>
      <p:sp>
        <p:nvSpPr>
          <p:cNvPr id="5" name="文字方塊 4">
            <a:extLst>
              <a:ext uri="{FF2B5EF4-FFF2-40B4-BE49-F238E27FC236}">
                <a16:creationId xmlns:a16="http://schemas.microsoft.com/office/drawing/2014/main" id="{4BEF0426-966E-DF46-A9F5-5A68BA0E7E61}"/>
              </a:ext>
            </a:extLst>
          </p:cNvPr>
          <p:cNvSpPr txBox="1"/>
          <p:nvPr/>
        </p:nvSpPr>
        <p:spPr>
          <a:xfrm>
            <a:off x="1459304" y="258901"/>
            <a:ext cx="5976211"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4:3</a:t>
            </a: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3 </a:t>
            </a:r>
            <a:r>
              <a:rPr kumimoji="1" lang="zh-TW" altLang="en-US" sz="3200" b="1" dirty="0">
                <a:solidFill>
                  <a:srgbClr val="FFC000"/>
                </a:solidFill>
                <a:latin typeface="Yu Gothic UI" panose="020B0500000000000000" pitchFamily="34" charset="-128"/>
                <a:ea typeface="Yu Gothic UI" panose="020B0500000000000000" pitchFamily="34" charset="-128"/>
              </a:rPr>
              <a:t>因 此 ， 这 地 悲 哀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          </a:t>
            </a:r>
            <a:r>
              <a:rPr kumimoji="1" lang="zh-TW" altLang="en-US" sz="3200" b="1" dirty="0">
                <a:solidFill>
                  <a:srgbClr val="FFC000"/>
                </a:solidFill>
                <a:latin typeface="Yu Gothic UI" panose="020B0500000000000000" pitchFamily="34" charset="-128"/>
                <a:ea typeface="Yu Gothic UI" panose="020B0500000000000000" pitchFamily="34" charset="-128"/>
              </a:rPr>
              <a:t> 其 上 的 民 、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           </a:t>
            </a:r>
            <a:r>
              <a:rPr kumimoji="1" lang="zh-TW" altLang="en-US" sz="3200" b="1" dirty="0">
                <a:solidFill>
                  <a:srgbClr val="FFC000"/>
                </a:solidFill>
                <a:latin typeface="Yu Gothic UI" panose="020B0500000000000000" pitchFamily="34" charset="-128"/>
                <a:ea typeface="Yu Gothic UI" panose="020B0500000000000000" pitchFamily="34" charset="-128"/>
              </a:rPr>
              <a:t>田 野 的 兽 、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           </a:t>
            </a:r>
            <a:r>
              <a:rPr kumimoji="1" lang="zh-TW" altLang="en-US" sz="3200" b="1" dirty="0">
                <a:solidFill>
                  <a:srgbClr val="FFC000"/>
                </a:solidFill>
                <a:latin typeface="Yu Gothic UI" panose="020B0500000000000000" pitchFamily="34" charset="-128"/>
                <a:ea typeface="Yu Gothic UI" panose="020B0500000000000000" pitchFamily="34" charset="-128"/>
              </a:rPr>
              <a:t>空 中 的 鸟 必 都 衰 微 ， </a:t>
            </a:r>
            <a:endParaRPr kumimoji="1" lang="en-US" altLang="zh-TW" sz="32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solidFill>
                  <a:srgbClr val="FFC000"/>
                </a:solidFill>
                <a:latin typeface="Yu Gothic UI" panose="020B0500000000000000" pitchFamily="34" charset="-128"/>
                <a:ea typeface="Yu Gothic UI" panose="020B0500000000000000" pitchFamily="34" charset="-128"/>
              </a:rPr>
              <a:t>           </a:t>
            </a:r>
            <a:r>
              <a:rPr kumimoji="1" lang="zh-TW" altLang="en-US" sz="3200" b="1" dirty="0">
                <a:solidFill>
                  <a:srgbClr val="FFC000"/>
                </a:solidFill>
                <a:latin typeface="Yu Gothic UI" panose="020B0500000000000000" pitchFamily="34" charset="-128"/>
                <a:ea typeface="Yu Gothic UI" panose="020B0500000000000000" pitchFamily="34" charset="-128"/>
              </a:rPr>
              <a:t>海 中 的 鱼 也 必 消 灭 。</a:t>
            </a:r>
            <a:endParaRPr kumimoji="1" lang="zh-TW" altLang="en-US" sz="2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8606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833710"/>
            <a:ext cx="9443803" cy="477053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4:4~10</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4 </a:t>
            </a:r>
            <a:r>
              <a:rPr kumimoji="1" lang="zh-TW" altLang="en-US" sz="4400" b="1" dirty="0">
                <a:solidFill>
                  <a:srgbClr val="FFC000"/>
                </a:solidFill>
                <a:latin typeface="Yu Gothic UI" panose="020B0500000000000000" pitchFamily="34" charset="-128"/>
                <a:ea typeface="Yu Gothic UI" panose="020B0500000000000000" pitchFamily="34" charset="-128"/>
              </a:rPr>
              <a:t>然 而 ， 人 都 不 必 争 辩 ， 也 不 必 指 责 ， 因 为 这 民 与 抗 拒 祭 司 的 人 一 样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4 “Let no one fight or bring charges against another,</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for my dispute is with you, priest.</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705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833710"/>
            <a:ext cx="9443803"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 </a:t>
            </a:r>
            <a:r>
              <a:rPr kumimoji="1" lang="zh-TW" altLang="en-US" sz="4400" b="1" dirty="0">
                <a:solidFill>
                  <a:srgbClr val="FFC000"/>
                </a:solidFill>
                <a:latin typeface="Yu Gothic UI" panose="020B0500000000000000" pitchFamily="34" charset="-128"/>
                <a:ea typeface="Yu Gothic UI" panose="020B0500000000000000" pitchFamily="34" charset="-128"/>
              </a:rPr>
              <a:t>你 这 祭 司 必 日 间 跌 倒 ； 先 知 也 必 夜 间 与 你 一 同 跌 倒 ； 我 必 灭 绝 你 的 母 亲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5 So you will stumble during the day, the prophet also will stumble with you at night,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and I will destroy your mother.</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90019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3" y="305068"/>
            <a:ext cx="9443803"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6 </a:t>
            </a:r>
            <a:r>
              <a:rPr kumimoji="1" lang="zh-TW" altLang="en-US" sz="4400" b="1" dirty="0">
                <a:solidFill>
                  <a:srgbClr val="FFC000"/>
                </a:solidFill>
                <a:latin typeface="Yu Gothic UI" panose="020B0500000000000000" pitchFamily="34" charset="-128"/>
                <a:ea typeface="Yu Gothic UI" panose="020B0500000000000000" pitchFamily="34" charset="-128"/>
              </a:rPr>
              <a:t>我 的 民 因 无 知 识 而 灭 亡 。 你 弃 掉 知 识 ， 我 也 必 弃 掉 你 ， 使 你 不 再 给 我 作 祭 司 。 你 既 忘 了 你 神 的 律 法 ， 我 也 必 忘 记 你 的 儿 女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6 My people are destroyed because they lack knowledge of me. Because you rejected that knowledge, I will reject you as a priest for me. Since you forget the Law of your God, I will also forget your children.</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3215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64075" y="1012954"/>
            <a:ext cx="9443803"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7 </a:t>
            </a:r>
            <a:r>
              <a:rPr kumimoji="1" lang="zh-TW" altLang="en-US" sz="4400" b="1" dirty="0">
                <a:solidFill>
                  <a:srgbClr val="FFC000"/>
                </a:solidFill>
                <a:latin typeface="Yu Gothic UI" panose="020B0500000000000000" pitchFamily="34" charset="-128"/>
                <a:ea typeface="Yu Gothic UI" panose="020B0500000000000000" pitchFamily="34" charset="-128"/>
              </a:rPr>
              <a:t>祭 司 越 发 增 多 ， 就 越 发 得 罪 我 ； 我 必 使 他 们 的 荣 耀 变 为 羞 辱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7 “The more they increased in number, the more they sinned against me, so I will change their glory into shame.</a:t>
            </a:r>
          </a:p>
        </p:txBody>
      </p:sp>
    </p:spTree>
    <p:extLst>
      <p:ext uri="{BB962C8B-B14F-4D97-AF65-F5344CB8AC3E}">
        <p14:creationId xmlns:p14="http://schemas.microsoft.com/office/powerpoint/2010/main" val="79509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2" y="1002152"/>
            <a:ext cx="9443803"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8 </a:t>
            </a:r>
            <a:r>
              <a:rPr kumimoji="1" lang="zh-TW" altLang="en-US" sz="4400" b="1" dirty="0">
                <a:solidFill>
                  <a:srgbClr val="FFC000"/>
                </a:solidFill>
                <a:latin typeface="Yu Gothic UI" panose="020B0500000000000000" pitchFamily="34" charset="-128"/>
                <a:ea typeface="Yu Gothic UI" panose="020B0500000000000000" pitchFamily="34" charset="-128"/>
              </a:rPr>
              <a:t>他 们 吃 我 民 的 赎 罪 祭 ， 满 心 愿 意 我 民 犯 罪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8 They feed on the sin of my people;</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they purpose in their heart to transgress.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8054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2" y="448700"/>
            <a:ext cx="944380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9 </a:t>
            </a:r>
            <a:r>
              <a:rPr kumimoji="1" lang="zh-TW" altLang="en-US" sz="4400" b="1" dirty="0">
                <a:solidFill>
                  <a:srgbClr val="FFC000"/>
                </a:solidFill>
                <a:latin typeface="Yu Gothic UI" panose="020B0500000000000000" pitchFamily="34" charset="-128"/>
                <a:ea typeface="Yu Gothic UI" panose="020B0500000000000000" pitchFamily="34" charset="-128"/>
              </a:rPr>
              <a:t>将 来 民 如 何 ， 祭 司 也 必 如 何 ； 我 必 因 他 们 所 行 的 惩 罚 他 们 ， 照 他 们 所 做 的 报 应 他 们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9 So it will be: like people, like priest.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I will punish them for their lifestyles,</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rewarding them according to their behavior.</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5616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2" y="448700"/>
            <a:ext cx="9443803"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10 </a:t>
            </a:r>
            <a:r>
              <a:rPr kumimoji="1" lang="zh-TW" altLang="en-US" sz="4400" b="1" dirty="0">
                <a:solidFill>
                  <a:srgbClr val="FFC000"/>
                </a:solidFill>
                <a:latin typeface="Yu Gothic UI" panose="020B0500000000000000" pitchFamily="34" charset="-128"/>
                <a:ea typeface="Yu Gothic UI" panose="020B0500000000000000" pitchFamily="34" charset="-128"/>
              </a:rPr>
              <a:t>他 们 吃 ， 却 不 得 饱 ； 行 淫 ， 而 不 得 立 後 ； 因 为 他 们 离 弃 耶 和 华 ， 不 遵 他 的 命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10 They will eat,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but will not be satisfied.</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They will engage in prostitution,</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but they won’t increase,</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because they have stopped listening to the Lord.</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672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3" y="305068"/>
            <a:ext cx="9443803"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6 </a:t>
            </a:r>
            <a:r>
              <a:rPr kumimoji="1" lang="zh-TW" altLang="en-US" sz="4400" b="1" dirty="0">
                <a:solidFill>
                  <a:srgbClr val="FFC000"/>
                </a:solidFill>
                <a:latin typeface="Yu Gothic UI" panose="020B0500000000000000" pitchFamily="34" charset="-128"/>
                <a:ea typeface="Yu Gothic UI" panose="020B0500000000000000" pitchFamily="34" charset="-128"/>
              </a:rPr>
              <a:t>我 的 民 因 无 知 识 而 灭 亡 。 你 弃 掉 知 识 ， 我 也 必 弃 掉 你 ， 使 你 不 再 给 我 作 祭 司 。 你 既 忘 了 你 神 的 律 法 ， 我 也 必 忘 记 你 的 儿 女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6 My people are destroyed because they lack knowledge of me. Because you rejected that knowledge, I will reject you as a priest for me. Since you forget the Law of your God, I will also forget your children.</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6202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69036" y="458956"/>
            <a:ext cx="9443803"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Hosea 4:1~3</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 </a:t>
            </a:r>
            <a:r>
              <a:rPr kumimoji="1" lang="zh-TW" altLang="en-US" sz="4000" b="1" dirty="0">
                <a:solidFill>
                  <a:srgbClr val="FFC000"/>
                </a:solidFill>
                <a:latin typeface="Yu Gothic UI" panose="020B0500000000000000" pitchFamily="34" charset="-128"/>
                <a:ea typeface="Yu Gothic UI" panose="020B0500000000000000" pitchFamily="34" charset="-128"/>
              </a:rPr>
              <a:t>以 色 列 人 哪 ， 你 们 当 听 耶 和 华 的 话 。 耶 和 华 与 这 地 的 居 民 争 辩 ， 因 这 地 上 无 诚 实 ， 无 良 善 ， 无 人 认 识 神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 “Hear this message from the Lord, people of Israel. Indeed, the Lord brings a charge</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against the people who live in the land—for there is no truth and no gracious love or knowledge of God in the land.</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8148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2" y="448700"/>
            <a:ext cx="944380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9 </a:t>
            </a:r>
            <a:r>
              <a:rPr kumimoji="1" lang="zh-TW" altLang="en-US" sz="4400" b="1" dirty="0">
                <a:solidFill>
                  <a:srgbClr val="FFC000"/>
                </a:solidFill>
                <a:latin typeface="Yu Gothic UI" panose="020B0500000000000000" pitchFamily="34" charset="-128"/>
                <a:ea typeface="Yu Gothic UI" panose="020B0500000000000000" pitchFamily="34" charset="-128"/>
              </a:rPr>
              <a:t>将 来 民 如 何 ， 祭 司 也 必 如 何 ； 我 必 因 他 们 所 行 的 惩 罚 他 们 ， 照 他 们 所 做 的 报 应 他 们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9 So it will be: like people, like priest.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I will punish them for their lifestyles,</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rewarding them according to their behavior.</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855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7142" y="448700"/>
            <a:ext cx="9443803"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10 </a:t>
            </a:r>
            <a:r>
              <a:rPr kumimoji="1" lang="zh-TW" altLang="en-US" sz="4400" b="1" dirty="0">
                <a:solidFill>
                  <a:srgbClr val="FFC000"/>
                </a:solidFill>
                <a:latin typeface="Yu Gothic UI" panose="020B0500000000000000" pitchFamily="34" charset="-128"/>
                <a:ea typeface="Yu Gothic UI" panose="020B0500000000000000" pitchFamily="34" charset="-128"/>
              </a:rPr>
              <a:t>他 们 吃 ， 却 不 得 饱 ； 行 淫 ， 而 不 得 立 後 ； 因 为 他 们 离 弃 耶 和 华 ， 不 遵 他 的 命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10 They will eat,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but will not be satisfied.</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They will engage in prostitution,</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but they won’t increase,</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because they have stopped listening to the Lord.</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4180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833710"/>
            <a:ext cx="9443803"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歌 羅 西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Colossians 3:23</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23 </a:t>
            </a:r>
            <a:r>
              <a:rPr kumimoji="1" lang="zh-TW" altLang="en-US" sz="4400" b="1" dirty="0">
                <a:solidFill>
                  <a:srgbClr val="FFC000"/>
                </a:solidFill>
                <a:latin typeface="Yu Gothic UI" panose="020B0500000000000000" pitchFamily="34" charset="-128"/>
                <a:ea typeface="Yu Gothic UI" panose="020B0500000000000000" pitchFamily="34" charset="-128"/>
              </a:rPr>
              <a:t>无 论 做 甚 麽 ， 都 要 从 心 里 做 ， 像 是 给 主 做 的 ， 不 是 给 人 做 的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23 Whatever you do, work at it wholeheartedly as though you were doing it for the Lord and not merely for people. </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88723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833710"/>
            <a:ext cx="9443803" cy="477053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歌 林 多 前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1 Corinthians 16:13</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13 </a:t>
            </a:r>
            <a:r>
              <a:rPr kumimoji="1" lang="zh-TW" altLang="en-US" sz="4400" b="1" dirty="0">
                <a:solidFill>
                  <a:srgbClr val="FFC000"/>
                </a:solidFill>
                <a:latin typeface="Yu Gothic UI" panose="020B0500000000000000" pitchFamily="34" charset="-128"/>
                <a:ea typeface="Yu Gothic UI" panose="020B0500000000000000" pitchFamily="34" charset="-128"/>
              </a:rPr>
              <a:t>你 们 务 要 儆 醒 ， 在 真 道 上 站 立 得 稳 ， 要 作 大 丈 夫 ， 要 刚 强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13 Remain alert. Keep standing firm in your faith. Keep on being courageous and strong. </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7409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67458" y="1146531"/>
            <a:ext cx="9443803"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歌 林 多 前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1 Corinthians 16:14</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14 </a:t>
            </a:r>
            <a:r>
              <a:rPr kumimoji="1" lang="zh-TW" altLang="en-US" sz="4400" b="1" dirty="0">
                <a:solidFill>
                  <a:srgbClr val="FFC000"/>
                </a:solidFill>
                <a:latin typeface="Yu Gothic UI" panose="020B0500000000000000" pitchFamily="34" charset="-128"/>
                <a:ea typeface="Yu Gothic UI" panose="020B0500000000000000" pitchFamily="34" charset="-128"/>
              </a:rPr>
              <a:t>凡 你 们 所 做 的 都 要 凭 爱 心 而 做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14 Everything you do should be done lovingly.</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32945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4152" y="1317921"/>
            <a:ext cx="9343695" cy="46474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「隔代咒诅论」</a:t>
            </a:r>
            <a:r>
              <a:rPr kumimoji="1" lang="zh-TW" altLang="en-US" sz="4400" b="1" dirty="0">
                <a:solidFill>
                  <a:srgbClr val="FFFF00"/>
                </a:solidFill>
                <a:latin typeface="Yu Gothic UI" panose="020B0500000000000000" pitchFamily="34" charset="-128"/>
                <a:ea typeface="Yu Gothic UI" panose="020B0500000000000000" pitchFamily="34" charset="-128"/>
              </a:rPr>
              <a:t>在新约不成立</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a:t>
            </a:r>
            <a:r>
              <a:rPr kumimoji="1" lang="en-US" altLang="zh-TW" sz="4400" b="1" dirty="0">
                <a:solidFill>
                  <a:srgbClr val="FFFF00"/>
                </a:solidFill>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theory of Generational Curse does not hold in the New Testament.</a:t>
            </a:r>
            <a:endParaRPr kumimoji="1" lang="zh-TW" altLang="en-US" sz="40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因主已在十字架上代替我们的咒诅</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并成全律法</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Because the Lord took the place of our curse on the cross and fulfilled the law.</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59474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833710"/>
            <a:ext cx="9443803" cy="477053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歌 林 多 前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1 Corinthians 16:13</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13 </a:t>
            </a:r>
            <a:r>
              <a:rPr kumimoji="1" lang="zh-TW" altLang="en-US" sz="4400" b="1" dirty="0">
                <a:solidFill>
                  <a:srgbClr val="FFC000"/>
                </a:solidFill>
                <a:latin typeface="Yu Gothic UI" panose="020B0500000000000000" pitchFamily="34" charset="-128"/>
                <a:ea typeface="Yu Gothic UI" panose="020B0500000000000000" pitchFamily="34" charset="-128"/>
              </a:rPr>
              <a:t>你 们 务 要 儆 醒 ， 在 真 道 上 站 立 得 稳 ， 要 作 大 丈 夫 ， 要 刚 强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13 Remain alert. Keep standing firm in your faith. Keep on being courageous and strong. </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04715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3067423" y="674400"/>
            <a:ext cx="6646422"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1.</a:t>
            </a:r>
            <a:r>
              <a:rPr kumimoji="1" lang="zh-TW" altLang="en-US" sz="4400" b="1" dirty="0">
                <a:solidFill>
                  <a:srgbClr val="FFFF00"/>
                </a:solidFill>
                <a:latin typeface="Yu Gothic UI" panose="020B0500000000000000" pitchFamily="34" charset="-128"/>
                <a:ea typeface="Yu Gothic UI" panose="020B0500000000000000" pitchFamily="34" charset="-128"/>
              </a:rPr>
              <a:t>要警醒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Be alert</a:t>
            </a:r>
          </a:p>
          <a:p>
            <a:pPr>
              <a:tabLst>
                <a:tab pos="1330325" algn="l"/>
              </a:tabLst>
            </a:pPr>
            <a:endParaRPr kumimoji="1" lang="en-US" altLang="zh-TW" sz="4400" b="1" dirty="0">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2.</a:t>
            </a:r>
            <a:r>
              <a:rPr kumimoji="1" lang="zh-TW" altLang="en-US" sz="4400" b="1" dirty="0">
                <a:solidFill>
                  <a:srgbClr val="FFFF00"/>
                </a:solidFill>
                <a:latin typeface="Yu Gothic UI" panose="020B0500000000000000" pitchFamily="34" charset="-128"/>
                <a:ea typeface="Yu Gothic UI" panose="020B0500000000000000" pitchFamily="34" charset="-128"/>
              </a:rPr>
              <a:t>要在真道上站立得稳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Stand firm on the truth</a:t>
            </a:r>
          </a:p>
          <a:p>
            <a:pPr>
              <a:tabLst>
                <a:tab pos="1330325" algn="l"/>
              </a:tabLst>
            </a:pPr>
            <a:endParaRPr kumimoji="1" lang="en-US" altLang="zh-TW" sz="4400" b="1" dirty="0">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3.</a:t>
            </a:r>
            <a:r>
              <a:rPr kumimoji="1" lang="zh-TW" altLang="en-US" sz="4400" b="1" dirty="0">
                <a:solidFill>
                  <a:srgbClr val="FFFF00"/>
                </a:solidFill>
                <a:latin typeface="Yu Gothic UI" panose="020B0500000000000000" pitchFamily="34" charset="-128"/>
                <a:ea typeface="Yu Gothic UI" panose="020B0500000000000000" pitchFamily="34" charset="-128"/>
              </a:rPr>
              <a:t>要做大丈夫，要刚强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Be a man and be strong</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61448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67458" y="1146531"/>
            <a:ext cx="9443803"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歌 林 多 前 書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1 Corinthians 16:14</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14 </a:t>
            </a:r>
            <a:r>
              <a:rPr kumimoji="1" lang="zh-TW" altLang="en-US" sz="4400" b="1" dirty="0">
                <a:solidFill>
                  <a:srgbClr val="FFC000"/>
                </a:solidFill>
                <a:latin typeface="Yu Gothic UI" panose="020B0500000000000000" pitchFamily="34" charset="-128"/>
                <a:ea typeface="Yu Gothic UI" panose="020B0500000000000000" pitchFamily="34" charset="-128"/>
              </a:rPr>
              <a:t>凡 你 们 所 做 的 都 要 凭 爱 心 而 做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14 Everything you do should be done lovingly.</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8550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5846" y="1361253"/>
            <a:ext cx="9343695" cy="15081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大家积极把神的爱分享出去</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Share the love of God actively</a:t>
            </a:r>
          </a:p>
        </p:txBody>
      </p:sp>
    </p:spTree>
    <p:extLst>
      <p:ext uri="{BB962C8B-B14F-4D97-AF65-F5344CB8AC3E}">
        <p14:creationId xmlns:p14="http://schemas.microsoft.com/office/powerpoint/2010/main" val="215725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78910" y="1193474"/>
            <a:ext cx="8816453"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 </a:t>
            </a:r>
            <a:r>
              <a:rPr kumimoji="1" lang="zh-TW" altLang="en-US" sz="4400" b="1" dirty="0">
                <a:solidFill>
                  <a:srgbClr val="FFC000"/>
                </a:solidFill>
                <a:latin typeface="Yu Gothic UI" panose="020B0500000000000000" pitchFamily="34" charset="-128"/>
                <a:ea typeface="Yu Gothic UI" panose="020B0500000000000000" pitchFamily="34" charset="-128"/>
              </a:rPr>
              <a:t>但 起 假 誓 ， 不 践 前 言 ， 杀 害 ， 偷 盗 ， 奸 淫 ， 行 强 暴 ， 杀 人 流 血 ， 接 连 不 断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2 Swearing, lying, murder, theft, and adultery are rampant,</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and blood mingles with blood.</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7734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792B824C-82A2-DA42-9960-9F829027259F}"/>
              </a:ext>
            </a:extLst>
          </p:cNvPr>
          <p:cNvPicPr>
            <a:picLocks noChangeAspect="1"/>
          </p:cNvPicPr>
          <p:nvPr/>
        </p:nvPicPr>
        <p:blipFill>
          <a:blip r:embed="rId2"/>
          <a:stretch>
            <a:fillRect/>
          </a:stretch>
        </p:blipFill>
        <p:spPr>
          <a:xfrm>
            <a:off x="3596640" y="322047"/>
            <a:ext cx="4917440" cy="6318339"/>
          </a:xfrm>
          <a:prstGeom prst="rect">
            <a:avLst/>
          </a:prstGeom>
        </p:spPr>
      </p:pic>
    </p:spTree>
    <p:extLst>
      <p:ext uri="{BB962C8B-B14F-4D97-AF65-F5344CB8AC3E}">
        <p14:creationId xmlns:p14="http://schemas.microsoft.com/office/powerpoint/2010/main" val="244367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73979" y="458956"/>
            <a:ext cx="8816453"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 </a:t>
            </a:r>
            <a:r>
              <a:rPr kumimoji="1" lang="zh-TW" altLang="en-US" sz="4400" b="1" dirty="0">
                <a:solidFill>
                  <a:srgbClr val="FFC000"/>
                </a:solidFill>
                <a:latin typeface="Yu Gothic UI" panose="020B0500000000000000" pitchFamily="34" charset="-128"/>
                <a:ea typeface="Yu Gothic UI" panose="020B0500000000000000" pitchFamily="34" charset="-128"/>
              </a:rPr>
              <a:t>因 此 ， 这 地 悲 哀 ， 其 上 的 民 、 田 野 的 兽 、 空 中 的 鸟 必 都 衰 微 ， 海 中 的 鱼 也 必 消 灭 。</a:t>
            </a:r>
            <a:r>
              <a:rPr kumimoji="1" lang="en-US" altLang="zh-TW" sz="4000" b="1" dirty="0">
                <a:latin typeface="Yu Gothic UI" panose="020B0500000000000000" pitchFamily="34" charset="-128"/>
                <a:ea typeface="Yu Gothic UI" panose="020B0500000000000000" pitchFamily="34" charset="-128"/>
              </a:rPr>
              <a:t>3 Therefore the land will mourn,</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and all who live there will languish,</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along with the wild animals of the field and the birds of the air.</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Even the fish in the sea will disappear.</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6994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9439" y="1382286"/>
            <a:ext cx="9204091" cy="409342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指控三大罪恶 </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 accusations of three major sins:</a:t>
            </a: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1. </a:t>
            </a:r>
            <a:r>
              <a:rPr kumimoji="1" lang="zh-TW" altLang="en-US" sz="5400" b="1" dirty="0">
                <a:solidFill>
                  <a:srgbClr val="FFFF00"/>
                </a:solidFill>
                <a:latin typeface="Yu Gothic UI" panose="020B0500000000000000" pitchFamily="34" charset="-128"/>
                <a:ea typeface="Yu Gothic UI" panose="020B0500000000000000" pitchFamily="34" charset="-128"/>
              </a:rPr>
              <a:t>没有诚实 </a:t>
            </a:r>
            <a:r>
              <a:rPr kumimoji="1" lang="en-US" altLang="zh-TW" sz="4400" b="1" dirty="0">
                <a:latin typeface="Yu Gothic UI" panose="020B0500000000000000" pitchFamily="34" charset="-128"/>
                <a:ea typeface="Yu Gothic UI" panose="020B0500000000000000" pitchFamily="34" charset="-128"/>
              </a:rPr>
              <a:t>Not honest</a:t>
            </a:r>
            <a:endParaRPr kumimoji="1" lang="en-US" altLang="zh-TW" sz="5400" b="1" dirty="0">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2. </a:t>
            </a:r>
            <a:r>
              <a:rPr kumimoji="1" lang="zh-TW" altLang="en-US" sz="5400" b="1" dirty="0">
                <a:solidFill>
                  <a:srgbClr val="FFFF00"/>
                </a:solidFill>
                <a:latin typeface="Yu Gothic UI" panose="020B0500000000000000" pitchFamily="34" charset="-128"/>
                <a:ea typeface="Yu Gothic UI" panose="020B0500000000000000" pitchFamily="34" charset="-128"/>
              </a:rPr>
              <a:t>没有良善 </a:t>
            </a:r>
            <a:r>
              <a:rPr kumimoji="1" lang="en-US" altLang="zh-TW" sz="4400" b="1" dirty="0">
                <a:latin typeface="Yu Gothic UI" panose="020B0500000000000000" pitchFamily="34" charset="-128"/>
                <a:ea typeface="Yu Gothic UI" panose="020B0500000000000000" pitchFamily="34" charset="-128"/>
              </a:rPr>
              <a:t>No good</a:t>
            </a:r>
            <a:endParaRPr kumimoji="1" lang="en-US" altLang="zh-TW" sz="5400" b="1" dirty="0">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3. </a:t>
            </a:r>
            <a:r>
              <a:rPr kumimoji="1" lang="zh-TW" altLang="en-US" sz="5400" b="1" dirty="0">
                <a:solidFill>
                  <a:srgbClr val="FFFF00"/>
                </a:solidFill>
                <a:latin typeface="Yu Gothic UI" panose="020B0500000000000000" pitchFamily="34" charset="-128"/>
                <a:ea typeface="Yu Gothic UI" panose="020B0500000000000000" pitchFamily="34" charset="-128"/>
              </a:rPr>
              <a:t>无人认识神 </a:t>
            </a:r>
            <a:r>
              <a:rPr kumimoji="1" lang="en-US" altLang="zh-TW" sz="4400" b="1" dirty="0">
                <a:latin typeface="Yu Gothic UI" panose="020B0500000000000000" pitchFamily="34" charset="-128"/>
                <a:ea typeface="Yu Gothic UI" panose="020B0500000000000000" pitchFamily="34" charset="-128"/>
              </a:rPr>
              <a:t>Not knowing God</a:t>
            </a:r>
            <a:endParaRPr kumimoji="1" lang="zh-TW" altLang="en-US" sz="5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6769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9016" y="151179"/>
            <a:ext cx="9443803" cy="65556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創 世 記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Genesis 24:27</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27 </a:t>
            </a:r>
            <a:r>
              <a:rPr kumimoji="1" lang="zh-TW" altLang="en-US" sz="4000" b="1" dirty="0">
                <a:solidFill>
                  <a:srgbClr val="FFC000"/>
                </a:solidFill>
                <a:latin typeface="Yu Gothic UI" panose="020B0500000000000000" pitchFamily="34" charset="-128"/>
                <a:ea typeface="Yu Gothic UI" panose="020B0500000000000000" pitchFamily="34" charset="-128"/>
              </a:rPr>
              <a:t>说 ： 耶 和 华 ─ 我 主 人 亚 伯 拉 罕 的 神 是 应 当 称 颂 的 ， 因 他 不 断 地 以 慈 爱 诚 实 待 我 主 人 。 至 於 我 ， 耶 和 华 在 路 上 引 领 我 ， 直 走 到 我 主 人 的 兄 弟 家 里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27 “Blessed be the Lord God of my master Abraham, who hasn’t held back his gracious love and faithfulness from my master! The Lord has led me to the house of my master’s relatives!”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7454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3947" y="825736"/>
            <a:ext cx="944380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詩 篇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Psalm 51:6</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6 </a:t>
            </a:r>
            <a:r>
              <a:rPr kumimoji="1" lang="zh-TW" altLang="en-US" sz="4400" b="1" dirty="0">
                <a:solidFill>
                  <a:srgbClr val="FFC000"/>
                </a:solidFill>
                <a:latin typeface="Yu Gothic UI" panose="020B0500000000000000" pitchFamily="34" charset="-128"/>
                <a:ea typeface="Yu Gothic UI" panose="020B0500000000000000" pitchFamily="34" charset="-128"/>
              </a:rPr>
              <a:t>你 所 喜 爱 的 是 内 里 诚 实 ； 你 在 我 隐 密 处 ， 必 使 我 得 智 慧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6 Indeed, you are pleased with truth in the inner person,</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and you will teach me wisdom in my[a] innermost parts.</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2776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3947" y="825736"/>
            <a:ext cx="9443803"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歷 代 志 下</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 2 Chronicles </a:t>
            </a: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16:9a</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9 </a:t>
            </a:r>
            <a:r>
              <a:rPr kumimoji="1" lang="zh-TW" altLang="en-US" sz="4400" b="1" dirty="0">
                <a:solidFill>
                  <a:srgbClr val="FFC000"/>
                </a:solidFill>
                <a:latin typeface="Yu Gothic UI" panose="020B0500000000000000" pitchFamily="34" charset="-128"/>
                <a:ea typeface="Yu Gothic UI" panose="020B0500000000000000" pitchFamily="34" charset="-128"/>
              </a:rPr>
              <a:t>耶 和 华 的 眼 目 遍 察 全 地 ， 要 显 大 能 帮 助 向 他 心 存 诚 实 的 人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9 The Lord’s eyes keep on roaming throughout the earth, looking for those whose hearts completely belong to him, </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70740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2735</TotalTime>
  <Words>2221</Words>
  <Application>Microsoft Macintosh PowerPoint</Application>
  <PresentationFormat>寬螢幕</PresentationFormat>
  <Paragraphs>156</Paragraphs>
  <Slides>40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40</vt:i4>
      </vt:variant>
    </vt:vector>
  </HeadingPairs>
  <TitlesOfParts>
    <vt:vector size="45" baseType="lpstr">
      <vt:lpstr>Microsoft JhengHei UI</vt:lpstr>
      <vt:lpstr>Yu Gothic UI</vt:lpstr>
      <vt:lpstr>Arial</vt:lpstr>
      <vt:lpstr>Century Gothic</vt:lpstr>
      <vt:lpstr>網狀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212</cp:revision>
  <cp:lastPrinted>2021-04-08T17:38:16Z</cp:lastPrinted>
  <dcterms:created xsi:type="dcterms:W3CDTF">2021-01-06T18:08:20Z</dcterms:created>
  <dcterms:modified xsi:type="dcterms:W3CDTF">2021-06-04T11:21:47Z</dcterms:modified>
</cp:coreProperties>
</file>