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074" r:id="rId2"/>
    <p:sldId id="3076" r:id="rId3"/>
    <p:sldId id="3081" r:id="rId4"/>
    <p:sldId id="3082" r:id="rId5"/>
    <p:sldId id="3083" r:id="rId6"/>
    <p:sldId id="3084" r:id="rId7"/>
    <p:sldId id="3077" r:id="rId8"/>
    <p:sldId id="3078" r:id="rId9"/>
    <p:sldId id="3079" r:id="rId10"/>
    <p:sldId id="3085" r:id="rId11"/>
    <p:sldId id="3086" r:id="rId12"/>
    <p:sldId id="3087" r:id="rId13"/>
    <p:sldId id="3088" r:id="rId14"/>
    <p:sldId id="3080" r:id="rId15"/>
    <p:sldId id="3089" r:id="rId16"/>
    <p:sldId id="3090" r:id="rId17"/>
    <p:sldId id="3091" r:id="rId18"/>
    <p:sldId id="3092" r:id="rId19"/>
    <p:sldId id="3094" r:id="rId20"/>
    <p:sldId id="3093" r:id="rId21"/>
    <p:sldId id="3095" r:id="rId22"/>
    <p:sldId id="3096" r:id="rId23"/>
    <p:sldId id="3097" r:id="rId24"/>
    <p:sldId id="3098" r:id="rId25"/>
    <p:sldId id="3099" r:id="rId26"/>
    <p:sldId id="3100" r:id="rId27"/>
    <p:sldId id="310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99"/>
    <p:restoredTop sz="96327"/>
  </p:normalViewPr>
  <p:slideViewPr>
    <p:cSldViewPr snapToGrid="0" snapToObjects="1">
      <p:cViewPr varScale="1">
        <p:scale>
          <a:sx n="120" d="100"/>
          <a:sy n="120" d="100"/>
        </p:scale>
        <p:origin x="18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6B76707-E5CC-C94A-A6BC-3F84EBFCB20B}" type="datetimeFigureOut">
              <a:rPr lang="en-US" smtClean="0"/>
              <a:t>7/17/22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372487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76707-E5CC-C94A-A6BC-3F84EBFCB20B}" type="datetimeFigureOut">
              <a:rPr lang="en-US" smtClean="0"/>
              <a:t>7/17/22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3206378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76707-E5CC-C94A-A6BC-3F84EBFCB20B}" type="datetimeFigureOut">
              <a:rPr lang="en-US" smtClean="0"/>
              <a:t>7/17/22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186738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B76707-E5CC-C94A-A6BC-3F84EBFCB20B}" type="datetimeFigureOut">
              <a:rPr lang="en-US" smtClean="0"/>
              <a:t>7/17/22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624861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B76707-E5CC-C94A-A6BC-3F84EBFCB20B}" type="datetimeFigureOut">
              <a:rPr lang="en-US" smtClean="0"/>
              <a:t>7/17/22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40804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B76707-E5CC-C94A-A6BC-3F84EBFCB20B}" type="datetimeFigureOut">
              <a:rPr lang="en-US" smtClean="0"/>
              <a:t>7/17/22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33562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76707-E5CC-C94A-A6BC-3F84EBFCB20B}" type="datetimeFigureOut">
              <a:rPr lang="en-US" smtClean="0"/>
              <a:t>7/17/22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384013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B76707-E5CC-C94A-A6BC-3F84EBFCB20B}" type="datetimeFigureOut">
              <a:rPr lang="en-US" smtClean="0"/>
              <a:t>7/17/22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64745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B76707-E5CC-C94A-A6BC-3F84EBFCB20B}" type="datetimeFigureOut">
              <a:rPr lang="en-US" smtClean="0"/>
              <a:t>7/17/22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270426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76707-E5CC-C94A-A6BC-3F84EBFCB20B}" type="datetimeFigureOut">
              <a:rPr lang="en-US" smtClean="0"/>
              <a:t>7/17/22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251436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B76707-E5CC-C94A-A6BC-3F84EBFCB20B}" type="datetimeFigureOut">
              <a:rPr lang="en-US" smtClean="0"/>
              <a:t>7/17/22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4FAC3-F18C-2A46-B3C3-5E56746641B2}" type="slidenum">
              <a:rPr lang="en-US" smtClean="0"/>
              <a:t>‹#›</a:t>
            </a:fld>
            <a:endParaRPr lang="en-US"/>
          </a:p>
        </p:txBody>
      </p:sp>
    </p:spTree>
    <p:extLst>
      <p:ext uri="{BB962C8B-B14F-4D97-AF65-F5344CB8AC3E}">
        <p14:creationId xmlns:p14="http://schemas.microsoft.com/office/powerpoint/2010/main" val="698843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76707-E5CC-C94A-A6BC-3F84EBFCB20B}" type="datetimeFigureOut">
              <a:rPr lang="en-US" smtClean="0"/>
              <a:t>7/17/22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FAC3-F18C-2A46-B3C3-5E56746641B2}" type="slidenum">
              <a:rPr lang="en-US" smtClean="0"/>
              <a:t>‹#›</a:t>
            </a:fld>
            <a:endParaRPr lang="en-US"/>
          </a:p>
        </p:txBody>
      </p:sp>
    </p:spTree>
    <p:extLst>
      <p:ext uri="{BB962C8B-B14F-4D97-AF65-F5344CB8AC3E}">
        <p14:creationId xmlns:p14="http://schemas.microsoft.com/office/powerpoint/2010/main" val="5588637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F794A5F-FCA0-2831-9B3F-E731A203E820}"/>
              </a:ext>
            </a:extLst>
          </p:cNvPr>
          <p:cNvPicPr>
            <a:picLocks noChangeAspect="1"/>
          </p:cNvPicPr>
          <p:nvPr/>
        </p:nvPicPr>
        <p:blipFill rotWithShape="1">
          <a:blip r:embed="rId2"/>
          <a:srcRect l="1106"/>
          <a:stretch/>
        </p:blipFill>
        <p:spPr>
          <a:xfrm>
            <a:off x="1" y="0"/>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8322D05-1F1A-8A23-6B04-874CDF2A92BA}"/>
              </a:ext>
            </a:extLst>
          </p:cNvPr>
          <p:cNvPicPr>
            <a:picLocks noChangeAspect="1"/>
          </p:cNvPicPr>
          <p:nvPr/>
        </p:nvPicPr>
        <p:blipFill rotWithShape="1">
          <a:blip r:embed="rId2"/>
          <a:srcRect l="1106"/>
          <a:stretch/>
        </p:blipFill>
        <p:spPr>
          <a:xfrm>
            <a:off x="0" y="0"/>
            <a:ext cx="12192000" cy="6858000"/>
          </a:xfrm>
          <a:prstGeom prst="rect">
            <a:avLst/>
          </a:prstGeom>
        </p:spPr>
      </p:pic>
      <p:sp>
        <p:nvSpPr>
          <p:cNvPr id="7" name="TextBox 6">
            <a:extLst>
              <a:ext uri="{FF2B5EF4-FFF2-40B4-BE49-F238E27FC236}">
                <a16:creationId xmlns:a16="http://schemas.microsoft.com/office/drawing/2014/main" id="{6626AECE-E627-EC10-64CA-9E126E486CEC}"/>
              </a:ext>
            </a:extLst>
          </p:cNvPr>
          <p:cNvSpPr txBox="1"/>
          <p:nvPr/>
        </p:nvSpPr>
        <p:spPr>
          <a:xfrm>
            <a:off x="6846975" y="3740892"/>
            <a:ext cx="190629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Rev. Steven Fang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white"/>
                </a:solidFill>
                <a:effectLst/>
                <a:uLnTx/>
                <a:uFillTx/>
                <a:latin typeface="Yu Gothic UI" panose="020B0500000000000000" pitchFamily="34" charset="-128"/>
                <a:ea typeface="Yu Gothic UI" panose="020B0500000000000000" pitchFamily="34" charset="-128"/>
                <a:cs typeface="+mn-cs"/>
              </a:rPr>
              <a:t>房正豪牧师</a:t>
            </a:r>
            <a:endParaRPr kumimoji="0" 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Yu Gothic UI" panose="020B0500000000000000" pitchFamily="34" charset="-128"/>
              <a:ea typeface="Yu Gothic UI" panose="020B0500000000000000" pitchFamily="34" charset="-128"/>
              <a:cs typeface="+mn-cs"/>
            </a:endParaRPr>
          </a:p>
        </p:txBody>
      </p:sp>
    </p:spTree>
    <p:extLst>
      <p:ext uri="{BB962C8B-B14F-4D97-AF65-F5344CB8AC3E}">
        <p14:creationId xmlns:p14="http://schemas.microsoft.com/office/powerpoint/2010/main" val="506845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:25</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25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使 他 的 脸 光 照 你 ， 赐 恩 给 你 。</a:t>
            </a: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25 the Lord make his face shine on you and be gracious to you;</a:t>
            </a:r>
          </a:p>
          <a:p>
            <a:pPr lvl="0" algn="l" fontAlgn="auto">
              <a:lnSpc>
                <a:spcPct val="110000"/>
              </a:lnSpc>
              <a:spcAft>
                <a:spcPts val="0"/>
              </a:spcAft>
              <a:defRPr/>
            </a:pP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15461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:25</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26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向 你 仰 脸 ， 赐 你 平 安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26 the Lord turn his face toward you and give you peace.”’</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0173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lnSpcReduction="1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:27</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27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他 们 要 如 此 奉 我 的 名 为 以 色 列 人 祝 福 ； 我 也 要 赐 福 给 他 们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27 “So they will put my name on the Israelites, and I will bless them.”</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903286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324708" y="713395"/>
            <a:ext cx="975867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fontAlgn="auto">
              <a:lnSpc>
                <a:spcPct val="110000"/>
              </a:lnSpc>
              <a:spcAft>
                <a:spcPts val="0"/>
              </a:spcAft>
              <a:defRPr/>
            </a:pPr>
            <a:r>
              <a:rPr lang="zh-TW" altLang="en-US" sz="68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怜憫和祝福
是大不相同的
</a:t>
            </a: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 There is a big difference between compassion and blessing. </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68973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D535AF7-A32A-9E9B-71B6-090D93495FDA}"/>
              </a:ext>
            </a:extLst>
          </p:cNvPr>
          <p:cNvPicPr>
            <a:picLocks noChangeAspect="1"/>
          </p:cNvPicPr>
          <p:nvPr/>
        </p:nvPicPr>
        <p:blipFill rotWithShape="1">
          <a:blip r:embed="rId2"/>
          <a:srcRect l="9979" r="1398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9FD3655B-42D5-BA75-8A4B-288636E43D35}"/>
              </a:ext>
            </a:extLst>
          </p:cNvPr>
          <p:cNvSpPr txBox="1"/>
          <p:nvPr/>
        </p:nvSpPr>
        <p:spPr>
          <a:xfrm>
            <a:off x="3951823" y="4159319"/>
            <a:ext cx="4288353" cy="2062103"/>
          </a:xfrm>
          <a:prstGeom prst="rect">
            <a:avLst/>
          </a:prstGeom>
          <a:noFill/>
        </p:spPr>
        <p:txBody>
          <a:bodyPr wrap="none" rtlCol="0">
            <a:spAutoFit/>
          </a:bodyPr>
          <a:lstStyle/>
          <a:p>
            <a:pPr algn="ctr"/>
            <a:r>
              <a:rPr lang="zh-TW" altLang="en-US" sz="8000" dirty="0">
                <a:solidFill>
                  <a:srgbClr val="FF0000"/>
                </a:solidFill>
                <a:effectLst>
                  <a:glow rad="63500">
                    <a:schemeClr val="tx1">
                      <a:alpha val="40000"/>
                    </a:schemeClr>
                  </a:glow>
                </a:effectLst>
                <a:latin typeface="Yu Gothic UI" panose="020B0500000000000000" pitchFamily="34" charset="-128"/>
                <a:ea typeface="Yu Gothic UI" panose="020B0500000000000000" pitchFamily="34" charset="-128"/>
              </a:rPr>
              <a:t>在基督里</a:t>
            </a:r>
            <a:endParaRPr lang="en-US" altLang="zh-TW" sz="8000" dirty="0">
              <a:solidFill>
                <a:srgbClr val="FF0000"/>
              </a:solidFill>
              <a:effectLst>
                <a:glow rad="63500">
                  <a:schemeClr val="tx1">
                    <a:alpha val="40000"/>
                  </a:schemeClr>
                </a:glow>
              </a:effectLst>
              <a:latin typeface="Yu Gothic UI" panose="020B0500000000000000" pitchFamily="34" charset="-128"/>
              <a:ea typeface="Yu Gothic UI" panose="020B0500000000000000" pitchFamily="34" charset="-128"/>
            </a:endParaRPr>
          </a:p>
          <a:p>
            <a:pPr algn="ctr"/>
            <a:r>
              <a:rPr lang="en-US" sz="4800" dirty="0">
                <a:solidFill>
                  <a:srgbClr val="FF0000"/>
                </a:solidFill>
                <a:effectLst>
                  <a:glow rad="63500">
                    <a:schemeClr val="tx1">
                      <a:alpha val="40000"/>
                    </a:schemeClr>
                  </a:glow>
                </a:effectLst>
                <a:latin typeface="Yu Gothic UI" panose="020B0500000000000000" pitchFamily="34" charset="-128"/>
                <a:ea typeface="Yu Gothic UI" panose="020B0500000000000000" pitchFamily="34" charset="-128"/>
              </a:rPr>
              <a:t>In Christ</a:t>
            </a:r>
          </a:p>
        </p:txBody>
      </p:sp>
    </p:spTree>
    <p:extLst>
      <p:ext uri="{BB962C8B-B14F-4D97-AF65-F5344CB8AC3E}">
        <p14:creationId xmlns:p14="http://schemas.microsoft.com/office/powerpoint/2010/main" val="145358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99846" y="713396"/>
            <a:ext cx="8874369" cy="493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fontAlgn="auto">
              <a:lnSpc>
                <a:spcPct val="110000"/>
              </a:lnSpc>
              <a:spcAft>
                <a:spcPts val="0"/>
              </a:spcAft>
              <a:defRPr/>
            </a:pPr>
            <a:r>
              <a:rPr lang="zh-TW" altLang="en-US" sz="68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你可以为别人
做祝福祷告！
</a:t>
            </a: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 </a:t>
            </a:r>
            <a:r>
              <a:rPr lang="en-US" altLang="zh-CN" sz="4900" b="1" dirty="0">
                <a:effectLst>
                  <a:glow rad="63500">
                    <a:prstClr val="black">
                      <a:alpha val="40000"/>
                    </a:prstClr>
                  </a:glow>
                </a:effectLst>
                <a:latin typeface="Yu Gothic UI" panose="020B0500000000000000" pitchFamily="34" charset="-128"/>
                <a:ea typeface="Yu Gothic UI" panose="020B0500000000000000" pitchFamily="34" charset="-128"/>
              </a:rPr>
              <a:t>You can bless others </a:t>
            </a:r>
          </a:p>
          <a:p>
            <a:pPr lvl="0" fontAlgn="auto">
              <a:lnSpc>
                <a:spcPct val="110000"/>
              </a:lnSpc>
              <a:spcAft>
                <a:spcPts val="0"/>
              </a:spcAft>
              <a:defRPr/>
            </a:pPr>
            <a:r>
              <a:rPr lang="en-US" altLang="zh-CN" sz="4900" b="1" dirty="0">
                <a:effectLst>
                  <a:glow rad="63500">
                    <a:prstClr val="black">
                      <a:alpha val="40000"/>
                    </a:prstClr>
                  </a:glow>
                </a:effectLst>
                <a:latin typeface="Yu Gothic UI" panose="020B0500000000000000" pitchFamily="34" charset="-128"/>
                <a:ea typeface="Yu Gothic UI" panose="020B0500000000000000" pitchFamily="34" charset="-128"/>
              </a:rPr>
              <a:t>in your prayer.</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2611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25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彼 得 前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1 Peter 2:9</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9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惟 有 你 们 是 被 拣 选 的 族 类 ， 是 有 君 尊 的 祭 司 ， 是 圣 洁 的 国 度 ， 是 属 神 的 子 民 ， 要 叫 你 们 宣 扬 那 召 你 们 出 黑 暗 入 奇 妙 光 明 者 的 美 德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9 But you are a chosen people, a royal priesthood, a holy nation, God’s special possession, that you may declare the praises of him who called you out of darkness into his wonderful light.</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6632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75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利 未 記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Leviticus 9:22~23</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22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亚 伦 向 百 姓 举 手 ， 为 他 们 祝 福 。 他 献 了 赎 罪 祭 、 燔 祭 、 平 安 祭 就 下 来 了 。</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23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摩 西 、 亚 伦 进 入 会 幕 ， 又 出 来 为 百 姓 祝 福 ， 耶 和 华 的 荣 光 就 向 众 民 显 现 。</a:t>
            </a: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22 Then Aaron lifted his hands toward the people and blessed them. And having sacrificed the sin offering, the burnt offering and the fellowship offering, he stepped down.</a:t>
            </a: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23 Moses and Aaron then went into the tent of meeting. When they came out, they blessed the people; and the glory of the Lord appeared to all the people. </a:t>
            </a:r>
          </a:p>
        </p:txBody>
      </p:sp>
    </p:spTree>
    <p:extLst>
      <p:ext uri="{BB962C8B-B14F-4D97-AF65-F5344CB8AC3E}">
        <p14:creationId xmlns:p14="http://schemas.microsoft.com/office/powerpoint/2010/main" val="243718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354898" y="657223"/>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利 未 記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Leviticus 9:24</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24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有 火 从 耶 和 华 面 前 出 来 ， 在 坛 上 烧 尽 燔 祭 和 脂 油 ； 众 民 一 见 ， 就 都 欢 呼 ， 俯 伏 在 地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24 Fire came out from the presence of the Lord and consumed the burnt offering and the fat portions on the altar. And when all the people saw it, they shouted for joy and fell facedown.</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35817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利 未 記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Leviticus 9:22</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22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亚 伦 向 百 姓 举 手 ， 为 他 们 祝 福 。 他 献 了 赎 罪 祭 、 燔 祭 、 平 安 祭 就 下 来 了 。</a:t>
            </a: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22 Then Aaron lifted his hands toward the people and blessed them. And having sacrificed the sin offering, the burnt offering and the fellowship offering, he stepped down.</a:t>
            </a:r>
          </a:p>
        </p:txBody>
      </p:sp>
    </p:spTree>
    <p:extLst>
      <p:ext uri="{BB962C8B-B14F-4D97-AF65-F5344CB8AC3E}">
        <p14:creationId xmlns:p14="http://schemas.microsoft.com/office/powerpoint/2010/main" val="274561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:22~26</a:t>
            </a:r>
          </a:p>
          <a:p>
            <a:pPr lvl="0" algn="l" fontAlgn="auto">
              <a:lnSpc>
                <a:spcPct val="110000"/>
              </a:lnSpc>
              <a:spcAft>
                <a:spcPts val="0"/>
              </a:spcAft>
              <a:defRPr/>
            </a:pPr>
            <a:r>
              <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22 </a:t>
            </a:r>
            <a:r>
              <a:rPr lang="zh-TW" altLang="en-US"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耶 和 华 晓 谕 摩 西 说 ：</a:t>
            </a:r>
          </a:p>
          <a:p>
            <a:pPr lvl="0" algn="l" fontAlgn="auto">
              <a:lnSpc>
                <a:spcPct val="110000"/>
              </a:lnSpc>
              <a:spcAft>
                <a:spcPts val="0"/>
              </a:spcAft>
              <a:defRPr/>
            </a:pPr>
            <a:r>
              <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23 </a:t>
            </a:r>
            <a:r>
              <a:rPr lang="zh-TW" altLang="en-US"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你 告 诉 亚 伦 和 他 儿 子 说 ： 你 们 要 这 样 为 以 色 列 人 祝 福 ， 说 ：</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000" b="1" dirty="0">
                <a:effectLst>
                  <a:glow rad="63500">
                    <a:prstClr val="black">
                      <a:alpha val="40000"/>
                    </a:prstClr>
                  </a:glow>
                </a:effectLst>
                <a:latin typeface="Yu Gothic UI" panose="020B0500000000000000" pitchFamily="34" charset="-128"/>
                <a:ea typeface="Yu Gothic UI" panose="020B0500000000000000" pitchFamily="34" charset="-128"/>
              </a:rPr>
              <a:t>22 The Lord said to Moses, </a:t>
            </a:r>
          </a:p>
          <a:p>
            <a:pPr lvl="0" algn="l" fontAlgn="auto">
              <a:lnSpc>
                <a:spcPct val="110000"/>
              </a:lnSpc>
              <a:spcAft>
                <a:spcPts val="0"/>
              </a:spcAft>
              <a:defRPr/>
            </a:pPr>
            <a:r>
              <a:rPr lang="en-US" altLang="zh-TW" sz="4000" b="1" dirty="0">
                <a:effectLst>
                  <a:glow rad="63500">
                    <a:prstClr val="black">
                      <a:alpha val="40000"/>
                    </a:prstClr>
                  </a:glow>
                </a:effectLst>
                <a:latin typeface="Yu Gothic UI" panose="020B0500000000000000" pitchFamily="34" charset="-128"/>
                <a:ea typeface="Yu Gothic UI" panose="020B0500000000000000" pitchFamily="34" charset="-128"/>
              </a:rPr>
              <a:t>23 “Tell Aaron and his sons, ‘This is how you are to bless the Israelites. Say to them:</a:t>
            </a:r>
          </a:p>
        </p:txBody>
      </p:sp>
    </p:spTree>
    <p:extLst>
      <p:ext uri="{BB962C8B-B14F-4D97-AF65-F5344CB8AC3E}">
        <p14:creationId xmlns:p14="http://schemas.microsoft.com/office/powerpoint/2010/main" val="4010908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希 伯 來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Hebrews 9:22</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22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按 着 律 法 ， 凡 物 差 不 多 都 是 用 血 洁 净 的 ； 若 不 流 血 ， 罪 就 不 得 赦 免 了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22 In fact, the law requires that nearly everything be cleansed with blood, and without the shedding of blood there is no forgiveness.</a:t>
            </a:r>
          </a:p>
        </p:txBody>
      </p:sp>
    </p:spTree>
    <p:extLst>
      <p:ext uri="{BB962C8B-B14F-4D97-AF65-F5344CB8AC3E}">
        <p14:creationId xmlns:p14="http://schemas.microsoft.com/office/powerpoint/2010/main" val="27278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50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約 翰 一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1 John 1:9~10</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9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我 们 若 认 自 己 的 罪 ， 神 是 信 实 的 ， 是 公 义 的 ， 必 要 赦 免 我 们 的 罪 ， 洗 净 我 们 一 切 的 不 义 。</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10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我 们 若 说 自 己 没 有 犯 过 罪 ， 便 是 以 神 为 说 谎 的 ， 他 的 道 也 不 在 我 们 心 里 了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9 If we confess our sins, he is faithful and just and will forgive us our sins and purify us from all unrighteousness. 10 If we claim we have not sinned, we make him out to be a liar and his word is not in us.</a:t>
            </a:r>
          </a:p>
        </p:txBody>
      </p:sp>
    </p:spTree>
    <p:extLst>
      <p:ext uri="{BB962C8B-B14F-4D97-AF65-F5344CB8AC3E}">
        <p14:creationId xmlns:p14="http://schemas.microsoft.com/office/powerpoint/2010/main" val="2924850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558316" y="242888"/>
            <a:ext cx="9482203"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75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利 未 記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Leviticus 9:23~24</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23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摩 西 、 亚 伦 进 入 会 幕 ， 又 出 来 为 百 姓 祝 福 ， 耶 和 华 的 荣 光 就 向 众 民 显 现 。</a:t>
            </a:r>
          </a:p>
          <a:p>
            <a:pPr lvl="0" algn="l" fontAlgn="auto">
              <a:lnSpc>
                <a:spcPct val="110000"/>
              </a:lnSpc>
              <a:spcAft>
                <a:spcPts val="0"/>
              </a:spcAft>
              <a:defRPr/>
            </a:pPr>
            <a:r>
              <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24 </a:t>
            </a: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有 火 从 耶 和 华 面 前 出 来 ， 在 坛 上 烧 尽 燔 祭 和 脂 油 ； 众 民 一 见 ， 就 都 欢 呼 ， 俯 伏 在 地 。</a:t>
            </a:r>
            <a:endParaRPr lang="en-US" altLang="zh-TW"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23 Moses and Aaron then went into the tent of meeting. When they came out, they blessed the people; and the glory of the Lord appeared to all the people. </a:t>
            </a:r>
            <a:endParaRPr lang="zh-TW" altLang="en-US" sz="4900" b="1" dirty="0">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900" b="1" dirty="0">
                <a:effectLst>
                  <a:glow rad="63500">
                    <a:prstClr val="black">
                      <a:alpha val="40000"/>
                    </a:prstClr>
                  </a:glow>
                </a:effectLst>
                <a:latin typeface="Yu Gothic UI" panose="020B0500000000000000" pitchFamily="34" charset="-128"/>
                <a:ea typeface="Yu Gothic UI" panose="020B0500000000000000" pitchFamily="34" charset="-128"/>
              </a:rPr>
              <a:t>24 Fire came out from the presence of the Lord and consumed the burnt offering and the fat portions on the altar. And when all the people saw it, they shouted for joy and fell facedown.</a:t>
            </a:r>
          </a:p>
        </p:txBody>
      </p:sp>
    </p:spTree>
    <p:extLst>
      <p:ext uri="{BB962C8B-B14F-4D97-AF65-F5344CB8AC3E}">
        <p14:creationId xmlns:p14="http://schemas.microsoft.com/office/powerpoint/2010/main" val="2817460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50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希 伯 來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Hebrews 13:20~21</a:t>
            </a:r>
          </a:p>
          <a:p>
            <a:pPr lvl="0" algn="l" fontAlgn="auto">
              <a:lnSpc>
                <a:spcPct val="110000"/>
              </a:lnSpc>
              <a:spcAft>
                <a:spcPts val="0"/>
              </a:spcAft>
              <a:defRPr/>
            </a:pPr>
            <a:r>
              <a:rPr lang="en-US" altLang="zh-TW"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20 </a:t>
            </a:r>
            <a:r>
              <a:rPr lang="zh-TW" altLang="en-US"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但 愿 赐 平 安 的 神 ， 就 是 那 凭 永 约 之 血 、 使 群 羊 的 大 牧 人 ─ 我 主 耶 稣 从 死 里 复 活 的 神 ，</a:t>
            </a:r>
          </a:p>
          <a:p>
            <a:pPr lvl="0" algn="l" fontAlgn="auto">
              <a:lnSpc>
                <a:spcPct val="110000"/>
              </a:lnSpc>
              <a:spcAft>
                <a:spcPts val="0"/>
              </a:spcAft>
              <a:defRPr/>
            </a:pPr>
            <a:r>
              <a:rPr lang="en-US" altLang="zh-TW" sz="6100" b="1" dirty="0">
                <a:effectLst>
                  <a:glow rad="63500">
                    <a:prstClr val="black">
                      <a:alpha val="40000"/>
                    </a:prstClr>
                  </a:glow>
                </a:effectLst>
                <a:latin typeface="Yu Gothic UI" panose="020B0500000000000000" pitchFamily="34" charset="-128"/>
                <a:ea typeface="Yu Gothic UI" panose="020B0500000000000000" pitchFamily="34" charset="-128"/>
              </a:rPr>
              <a:t>20 Now may the God of peace, who through the blood of the eternal covenant brought back from the dead our Lord Jesus, that great Shepherd of the sheep, </a:t>
            </a:r>
          </a:p>
        </p:txBody>
      </p:sp>
    </p:spTree>
    <p:extLst>
      <p:ext uri="{BB962C8B-B14F-4D97-AF65-F5344CB8AC3E}">
        <p14:creationId xmlns:p14="http://schemas.microsoft.com/office/powerpoint/2010/main" val="325176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75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希 伯 來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Hebrews 13:20~21</a:t>
            </a:r>
          </a:p>
          <a:p>
            <a:pPr lvl="0" algn="l" fontAlgn="auto">
              <a:lnSpc>
                <a:spcPct val="110000"/>
              </a:lnSpc>
              <a:spcAft>
                <a:spcPts val="0"/>
              </a:spcAft>
              <a:defRPr/>
            </a:pPr>
            <a:r>
              <a:rPr lang="en-US" altLang="zh-TW"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21 </a:t>
            </a:r>
            <a:r>
              <a:rPr lang="zh-TW" altLang="en-US"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在 各 样 善 事 上 成 全 你 们 ， 叫 你 们 遵 行 他 的 旨 意 ； 又 藉 着 耶 稣 基 督 在 你 们 心 里 行 他 所 喜 悦 的 事 。 愿 荣 耀 归 给 他 ， 直 到 永 永 远 远 。 阿 们 ！</a:t>
            </a:r>
            <a:endParaRPr lang="en-US" altLang="zh-TW"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6100" b="1" dirty="0">
                <a:effectLst>
                  <a:glow rad="63500">
                    <a:prstClr val="black">
                      <a:alpha val="40000"/>
                    </a:prstClr>
                  </a:glow>
                </a:effectLst>
                <a:latin typeface="Yu Gothic UI" panose="020B0500000000000000" pitchFamily="34" charset="-128"/>
                <a:ea typeface="Yu Gothic UI" panose="020B0500000000000000" pitchFamily="34" charset="-128"/>
              </a:rPr>
              <a:t>21 equip you with everything good for doing his will, and may he work in us what is pleasing to him, through Jesus Christ, to whom be glory for ever and ever. Amen.</a:t>
            </a:r>
          </a:p>
        </p:txBody>
      </p:sp>
    </p:spTree>
    <p:extLst>
      <p:ext uri="{BB962C8B-B14F-4D97-AF65-F5344CB8AC3E}">
        <p14:creationId xmlns:p14="http://schemas.microsoft.com/office/powerpoint/2010/main" val="240144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750277" y="422031"/>
            <a:ext cx="10808677" cy="6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fontAlgn="auto">
              <a:lnSpc>
                <a:spcPct val="100000"/>
              </a:lnSpc>
              <a:spcAft>
                <a:spcPts val="0"/>
              </a:spcAft>
              <a:defRPr/>
            </a:pPr>
            <a:r>
              <a:rPr lang="zh-TW" altLang="en-US" sz="49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祝福内容三个重点</a:t>
            </a:r>
            <a:r>
              <a:rPr lang="en-US" altLang="zh-TW" sz="37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 </a:t>
            </a:r>
          </a:p>
          <a:p>
            <a:pPr lvl="0" fontAlgn="auto">
              <a:lnSpc>
                <a:spcPct val="100000"/>
              </a:lnSpc>
              <a:spcAft>
                <a:spcPts val="0"/>
              </a:spcAft>
              <a:defRPr/>
            </a:pPr>
            <a:r>
              <a:rPr lang="en-US" altLang="zh-TW" sz="3700" b="1" dirty="0">
                <a:effectLst>
                  <a:glow rad="63500">
                    <a:prstClr val="black">
                      <a:alpha val="40000"/>
                    </a:prstClr>
                  </a:glow>
                </a:effectLst>
                <a:latin typeface="Yu Gothic UI" panose="020B0500000000000000" pitchFamily="34" charset="-128"/>
                <a:ea typeface="Yu Gothic UI" panose="020B0500000000000000" pitchFamily="34" charset="-128"/>
              </a:rPr>
              <a:t>The 3 Key Points of Blessing</a:t>
            </a:r>
          </a:p>
          <a:p>
            <a:pPr lvl="0" fontAlgn="auto">
              <a:lnSpc>
                <a:spcPct val="100000"/>
              </a:lnSpc>
              <a:spcAft>
                <a:spcPts val="0"/>
              </a:spcAft>
              <a:defRPr/>
            </a:pPr>
            <a:r>
              <a:rPr lang="zh-TW" altLang="en-US" sz="37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
</a:t>
            </a:r>
            <a:r>
              <a:rPr lang="en-US" altLang="zh-TW"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1. </a:t>
            </a:r>
            <a:r>
              <a:rPr lang="zh-TW" altLang="en-US"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纪念主所立的新约（为我们）</a:t>
            </a:r>
            <a:endParaRPr lang="en-US" altLang="zh-TW" sz="37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fontAlgn="auto">
              <a:lnSpc>
                <a:spcPct val="100000"/>
              </a:lnSpc>
              <a:spcAft>
                <a:spcPts val="0"/>
              </a:spcAft>
              <a:defRPr/>
            </a:pPr>
            <a:r>
              <a:rPr lang="en-US" altLang="zh-TW" sz="3300" b="1" dirty="0">
                <a:effectLst>
                  <a:glow rad="63500">
                    <a:prstClr val="black">
                      <a:alpha val="40000"/>
                    </a:prstClr>
                  </a:glow>
                </a:effectLst>
                <a:latin typeface="Yu Gothic UI" panose="020B0500000000000000" pitchFamily="34" charset="-128"/>
                <a:ea typeface="Yu Gothic UI" panose="020B0500000000000000" pitchFamily="34" charset="-128"/>
              </a:rPr>
              <a:t>To remember the new covenant of the Lord. (for us)</a:t>
            </a:r>
          </a:p>
          <a:p>
            <a:pPr lvl="0" fontAlgn="auto">
              <a:lnSpc>
                <a:spcPct val="100000"/>
              </a:lnSpc>
              <a:spcAft>
                <a:spcPts val="0"/>
              </a:spcAft>
              <a:defRPr/>
            </a:pPr>
            <a:endParaRPr lang="en-US" altLang="zh-TW" sz="1600"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fontAlgn="auto">
              <a:lnSpc>
                <a:spcPct val="100000"/>
              </a:lnSpc>
              <a:spcAft>
                <a:spcPts val="0"/>
              </a:spcAft>
              <a:defRPr/>
            </a:pPr>
            <a:r>
              <a:rPr lang="en-US" altLang="zh-TW"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 </a:t>
            </a:r>
            <a:r>
              <a:rPr lang="zh-TW" altLang="en-US"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主是我们永远的大牧者（看顾我们）</a:t>
            </a:r>
            <a:endParaRPr lang="en-US" altLang="zh-TW"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fontAlgn="auto">
              <a:lnSpc>
                <a:spcPct val="100000"/>
              </a:lnSpc>
              <a:spcAft>
                <a:spcPts val="0"/>
              </a:spcAft>
              <a:defRPr/>
            </a:pPr>
            <a:r>
              <a:rPr lang="en-US" altLang="zh-TW" sz="3300" b="1" dirty="0">
                <a:effectLst>
                  <a:glow rad="63500">
                    <a:prstClr val="black">
                      <a:alpha val="40000"/>
                    </a:prstClr>
                  </a:glow>
                </a:effectLst>
                <a:latin typeface="Yu Gothic UI" panose="020B0500000000000000" pitchFamily="34" charset="-128"/>
                <a:ea typeface="Yu Gothic UI" panose="020B0500000000000000" pitchFamily="34" charset="-128"/>
              </a:rPr>
              <a:t>The Lord is our Great Shepherd forever. (sees us)</a:t>
            </a:r>
          </a:p>
          <a:p>
            <a:pPr lvl="0" fontAlgn="auto">
              <a:lnSpc>
                <a:spcPct val="100000"/>
              </a:lnSpc>
              <a:spcAft>
                <a:spcPts val="0"/>
              </a:spcAft>
              <a:defRPr/>
            </a:pPr>
            <a:endParaRPr lang="en-US" altLang="zh-TW" sz="1400"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fontAlgn="auto">
              <a:lnSpc>
                <a:spcPct val="100000"/>
              </a:lnSpc>
              <a:spcAft>
                <a:spcPts val="0"/>
              </a:spcAft>
              <a:defRPr/>
            </a:pPr>
            <a:r>
              <a:rPr lang="en-US" altLang="zh-TW" sz="44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3 </a:t>
            </a:r>
            <a:r>
              <a:rPr lang="zh-TW" altLang="en-US" sz="44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主是从死里复活的神（独一真神）</a:t>
            </a:r>
            <a:endParaRPr lang="en-US" altLang="zh-TW" sz="44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fontAlgn="auto">
              <a:lnSpc>
                <a:spcPct val="100000"/>
              </a:lnSpc>
              <a:spcAft>
                <a:spcPts val="0"/>
              </a:spcAft>
              <a:defRPr/>
            </a:pPr>
            <a:r>
              <a:rPr lang="en-US" altLang="zh-TW" sz="3300" b="1" dirty="0">
                <a:effectLst>
                  <a:glow rad="63500">
                    <a:prstClr val="black">
                      <a:alpha val="40000"/>
                    </a:prstClr>
                  </a:glow>
                </a:effectLst>
                <a:latin typeface="Yu Gothic UI" panose="020B0500000000000000" pitchFamily="34" charset="-128"/>
                <a:ea typeface="Yu Gothic UI" panose="020B0500000000000000" pitchFamily="34" charset="-128"/>
              </a:rPr>
              <a:t>The Lord is God who rose from the dead. (only true God)</a:t>
            </a:r>
            <a:endParaRPr lang="en-US" altLang="zh-TW" sz="3700" b="1" dirty="0">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097646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400050"/>
            <a:ext cx="948220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7500" lnSpcReduction="200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zh-TW" altLang="en-US"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希 伯 來 書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Hebrews 13:21</a:t>
            </a:r>
          </a:p>
          <a:p>
            <a:pPr lvl="0" algn="l" fontAlgn="auto">
              <a:lnSpc>
                <a:spcPct val="110000"/>
              </a:lnSpc>
              <a:spcAft>
                <a:spcPts val="0"/>
              </a:spcAft>
              <a:defRPr/>
            </a:pPr>
            <a:r>
              <a:rPr lang="en-US" altLang="zh-TW"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21 </a:t>
            </a:r>
            <a:r>
              <a:rPr lang="zh-TW" altLang="en-US"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在 各 样 善 事 上 成 全 你 们 ， 叫 你 们 遵 行 他 的 旨 意 ； 又 藉 着 耶 稣 基 督 在 你 们 心 里 行 他 所 喜 悦 的 事 。 愿 荣 耀 归 给 他 ， 直 到 永 永 远 远 。 阿 们 ！</a:t>
            </a:r>
            <a:endParaRPr lang="en-US" altLang="zh-TW" sz="61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6100" b="1" dirty="0">
                <a:effectLst>
                  <a:glow rad="63500">
                    <a:prstClr val="black">
                      <a:alpha val="40000"/>
                    </a:prstClr>
                  </a:glow>
                </a:effectLst>
                <a:latin typeface="Yu Gothic UI" panose="020B0500000000000000" pitchFamily="34" charset="-128"/>
                <a:ea typeface="Yu Gothic UI" panose="020B0500000000000000" pitchFamily="34" charset="-128"/>
              </a:rPr>
              <a:t>21 equip you with everything good for doing his will, and may he work in us what is pleasing to him, through Jesus Christ, to whom be glory for ever and ever. Amen.</a:t>
            </a:r>
          </a:p>
        </p:txBody>
      </p:sp>
    </p:spTree>
    <p:extLst>
      <p:ext uri="{BB962C8B-B14F-4D97-AF65-F5344CB8AC3E}">
        <p14:creationId xmlns:p14="http://schemas.microsoft.com/office/powerpoint/2010/main" val="315352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289538" y="1629508"/>
            <a:ext cx="9793843" cy="451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fontAlgn="auto">
              <a:lnSpc>
                <a:spcPct val="110000"/>
              </a:lnSpc>
              <a:spcAft>
                <a:spcPts val="0"/>
              </a:spcAft>
              <a:defRPr/>
            </a:pPr>
            <a:r>
              <a:rPr lang="zh-TW" altLang="en-US" sz="6800" b="1" dirty="0">
                <a:solidFill>
                  <a:srgbClr val="FFFF00"/>
                </a:solidFill>
                <a:effectLst>
                  <a:glow rad="139700">
                    <a:schemeClr val="bg1">
                      <a:alpha val="40000"/>
                    </a:schemeClr>
                  </a:glow>
                </a:effectLst>
                <a:latin typeface="Yu Gothic UI" panose="020B0500000000000000" pitchFamily="34" charset="-128"/>
                <a:ea typeface="Yu Gothic UI" panose="020B0500000000000000" pitchFamily="34" charset="-128"/>
              </a:rPr>
              <a:t>基督徒的人生
是以基督为中心
</a:t>
            </a:r>
            <a:r>
              <a:rPr lang="en-US" altLang="zh-TW" sz="4900" b="1" dirty="0">
                <a:effectLst>
                  <a:glow rad="139700">
                    <a:schemeClr val="bg1">
                      <a:alpha val="40000"/>
                    </a:schemeClr>
                  </a:glow>
                </a:effectLst>
                <a:latin typeface="Yu Gothic UI" panose="020B0500000000000000" pitchFamily="34" charset="-128"/>
                <a:ea typeface="Yu Gothic UI" panose="020B0500000000000000" pitchFamily="34" charset="-128"/>
              </a:rPr>
              <a:t> Christian life is Christ-centered.</a:t>
            </a:r>
            <a:endParaRPr lang="en-US" altLang="zh-TW" sz="4000" b="1" dirty="0">
              <a:solidFill>
                <a:srgbClr val="FFFF00"/>
              </a:solidFill>
              <a:effectLst>
                <a:glow rad="139700">
                  <a:schemeClr val="bg1">
                    <a:alpha val="40000"/>
                  </a:scheme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8778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501166" y="413359"/>
            <a:ext cx="9482203" cy="603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algn="l" fontAlgn="auto">
              <a:lnSpc>
                <a:spcPct val="110000"/>
              </a:lnSpc>
              <a:spcAft>
                <a:spcPts val="0"/>
              </a:spcAft>
              <a:defRPr/>
            </a:pPr>
            <a:r>
              <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24 </a:t>
            </a:r>
            <a:r>
              <a:rPr lang="zh-TW" altLang="en-US"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赐 福 给 你 ， 保 护 你 。</a:t>
            </a:r>
          </a:p>
          <a:p>
            <a:pPr lvl="0" algn="l" fontAlgn="auto">
              <a:lnSpc>
                <a:spcPct val="110000"/>
              </a:lnSpc>
              <a:spcAft>
                <a:spcPts val="0"/>
              </a:spcAft>
              <a:defRPr/>
            </a:pPr>
            <a:r>
              <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25 </a:t>
            </a:r>
            <a:r>
              <a:rPr lang="zh-TW" altLang="en-US"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使 他 的 脸 光 照 你 ， 赐 恩 给 你 。</a:t>
            </a:r>
          </a:p>
          <a:p>
            <a:pPr lvl="0" algn="l" fontAlgn="auto">
              <a:lnSpc>
                <a:spcPct val="110000"/>
              </a:lnSpc>
              <a:spcAft>
                <a:spcPts val="0"/>
              </a:spcAft>
              <a:defRPr/>
            </a:pPr>
            <a:r>
              <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26 </a:t>
            </a:r>
            <a:r>
              <a:rPr lang="zh-TW" altLang="en-US"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向 你 仰 脸 ， 赐 你 平 安 。</a:t>
            </a:r>
            <a:endParaRPr lang="en-US" altLang="zh-TW" sz="40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endParaRPr>
          </a:p>
          <a:p>
            <a:pPr lvl="0" algn="l" fontAlgn="auto">
              <a:lnSpc>
                <a:spcPct val="110000"/>
              </a:lnSpc>
              <a:spcAft>
                <a:spcPts val="0"/>
              </a:spcAft>
              <a:defRPr/>
            </a:pP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24 “‘“The Lord bless you and keep you;</a:t>
            </a:r>
          </a:p>
          <a:p>
            <a:pPr lvl="0" algn="l" fontAlgn="auto">
              <a:lnSpc>
                <a:spcPct val="110000"/>
              </a:lnSpc>
              <a:spcAft>
                <a:spcPts val="0"/>
              </a:spcAft>
              <a:defRPr/>
            </a:pP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25 the Lord make his face shine on you and be gracious to you;</a:t>
            </a:r>
          </a:p>
          <a:p>
            <a:pPr lvl="0" algn="l" fontAlgn="auto">
              <a:lnSpc>
                <a:spcPct val="110000"/>
              </a:lnSpc>
              <a:spcAft>
                <a:spcPts val="0"/>
              </a:spcAft>
              <a:defRPr/>
            </a:pP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26 the Lord turn his face toward you and give you peace.”’</a:t>
            </a:r>
          </a:p>
        </p:txBody>
      </p:sp>
    </p:spTree>
    <p:extLst>
      <p:ext uri="{BB962C8B-B14F-4D97-AF65-F5344CB8AC3E}">
        <p14:creationId xmlns:p14="http://schemas.microsoft.com/office/powerpoint/2010/main" val="330609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:22</a:t>
            </a:r>
          </a:p>
          <a:p>
            <a:pPr lvl="0" algn="l" fontAlgn="auto">
              <a:lnSpc>
                <a:spcPct val="110000"/>
              </a:lnSpc>
              <a:spcAft>
                <a:spcPts val="0"/>
              </a:spcAft>
              <a:defRPr/>
            </a:pPr>
            <a:r>
              <a:rPr lang="en-US" altLang="zh-TW" sz="55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22 </a:t>
            </a:r>
            <a:r>
              <a:rPr lang="zh-TW" altLang="en-US" sz="55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耶 和 华 晓 谕 摩 西 说 ：</a:t>
            </a:r>
          </a:p>
          <a:p>
            <a:pPr lvl="0" algn="l" fontAlgn="auto">
              <a:lnSpc>
                <a:spcPct val="110000"/>
              </a:lnSpc>
              <a:spcAft>
                <a:spcPts val="0"/>
              </a:spcAft>
              <a:defRPr/>
            </a:pPr>
            <a:r>
              <a:rPr lang="en-US" altLang="zh-TW" sz="5500" b="1" dirty="0">
                <a:effectLst>
                  <a:glow rad="63500">
                    <a:prstClr val="black">
                      <a:alpha val="40000"/>
                    </a:prstClr>
                  </a:glow>
                </a:effectLst>
                <a:latin typeface="Yu Gothic UI" panose="020B0500000000000000" pitchFamily="34" charset="-128"/>
                <a:ea typeface="Yu Gothic UI" panose="020B0500000000000000" pitchFamily="34" charset="-128"/>
              </a:rPr>
              <a:t>22 The Lord said to Moses, </a:t>
            </a:r>
          </a:p>
        </p:txBody>
      </p:sp>
    </p:spTree>
    <p:extLst>
      <p:ext uri="{BB962C8B-B14F-4D97-AF65-F5344CB8AC3E}">
        <p14:creationId xmlns:p14="http://schemas.microsoft.com/office/powerpoint/2010/main" val="54600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01178" y="713395"/>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marL="0" marR="0" lvl="0" indent="0" algn="l" defTabSz="685800" rtl="0" eaLnBrk="1" fontAlgn="auto" latinLnBrk="0" hangingPunct="1">
              <a:lnSpc>
                <a:spcPct val="110000"/>
              </a:lnSpc>
              <a:spcBef>
                <a:spcPct val="0"/>
              </a:spcBef>
              <a:spcAft>
                <a:spcPts val="0"/>
              </a:spcAft>
              <a:buClrTx/>
              <a:buSzTx/>
              <a:buFontTx/>
              <a:buNone/>
              <a:tabLst/>
              <a:defRPr/>
            </a:pPr>
            <a:r>
              <a:rPr kumimoji="0" lang="zh-TW" altLang="en-US"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民 數 記 </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Numbers </a:t>
            </a:r>
            <a:r>
              <a:rPr lang="en-US" altLang="zh-TW" sz="4000" b="1" dirty="0">
                <a:solidFill>
                  <a:prstClr val="white"/>
                </a:solidFill>
                <a:effectLst>
                  <a:glow rad="63500">
                    <a:prstClr val="black">
                      <a:alpha val="40000"/>
                    </a:prstClr>
                  </a:glow>
                </a:effectLst>
                <a:latin typeface="Yu Gothic UI" panose="020B0500000000000000" pitchFamily="34" charset="-128"/>
                <a:ea typeface="Yu Gothic UI" panose="020B0500000000000000" pitchFamily="34" charset="-128"/>
              </a:rPr>
              <a:t>6</a:t>
            </a:r>
            <a:r>
              <a:rPr kumimoji="0" lang="en-US" altLang="zh-TW" sz="4000" b="1" i="0" u="none" strike="noStrike" kern="1200" cap="none" spc="0" normalizeH="0" baseline="0" noProof="0" dirty="0">
                <a:ln>
                  <a:noFill/>
                </a:ln>
                <a:solidFill>
                  <a:prstClr val="white"/>
                </a:solidFill>
                <a:effectLst>
                  <a:glow rad="63500">
                    <a:prstClr val="black">
                      <a:alpha val="40000"/>
                    </a:prstClr>
                  </a:glow>
                </a:effectLst>
                <a:uLnTx/>
                <a:uFillTx/>
                <a:latin typeface="Yu Gothic UI" panose="020B0500000000000000" pitchFamily="34" charset="-128"/>
                <a:ea typeface="Yu Gothic UI" panose="020B0500000000000000" pitchFamily="34" charset="-128"/>
                <a:cs typeface="+mj-cs"/>
              </a:rPr>
              <a:t>:24</a:t>
            </a:r>
          </a:p>
          <a:p>
            <a:pPr lvl="0" algn="l" fontAlgn="auto">
              <a:lnSpc>
                <a:spcPct val="110000"/>
              </a:lnSpc>
              <a:spcAft>
                <a:spcPts val="0"/>
              </a:spcAft>
              <a:defRPr/>
            </a:pPr>
            <a:r>
              <a:rPr lang="en-US" altLang="zh-TW" sz="55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24 </a:t>
            </a:r>
            <a:r>
              <a:rPr lang="zh-TW" altLang="en-US" sz="55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愿 耶 和 华 赐 福 给 你 ， 保 护 你 。</a:t>
            </a:r>
          </a:p>
          <a:p>
            <a:pPr lvl="0" algn="l" fontAlgn="auto">
              <a:lnSpc>
                <a:spcPct val="110000"/>
              </a:lnSpc>
              <a:spcAft>
                <a:spcPts val="0"/>
              </a:spcAft>
              <a:defRPr/>
            </a:pPr>
            <a:r>
              <a:rPr lang="en-US" altLang="zh-TW" sz="5500" b="1" dirty="0">
                <a:effectLst>
                  <a:glow rad="63500">
                    <a:prstClr val="black">
                      <a:alpha val="40000"/>
                    </a:prstClr>
                  </a:glow>
                </a:effectLst>
                <a:latin typeface="Yu Gothic UI" panose="020B0500000000000000" pitchFamily="34" charset="-128"/>
                <a:ea typeface="Yu Gothic UI" panose="020B0500000000000000" pitchFamily="34" charset="-128"/>
              </a:rPr>
              <a:t>24 “The Lord bless you and keep you;</a:t>
            </a:r>
          </a:p>
          <a:p>
            <a:pPr lvl="0" algn="l" fontAlgn="auto">
              <a:lnSpc>
                <a:spcPct val="110000"/>
              </a:lnSpc>
              <a:spcAft>
                <a:spcPts val="0"/>
              </a:spcAft>
              <a:defRPr/>
            </a:pPr>
            <a:endParaRPr lang="en-US" altLang="zh-TW" sz="5500" b="1" dirty="0">
              <a:effectLst>
                <a:glow rad="63500">
                  <a:prstClr val="black">
                    <a:alpha val="40000"/>
                  </a:prstClr>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825858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166E2-8888-D9A4-735A-416C3A717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Lst>
          </a:blip>
          <a:stretch>
            <a:fillRect/>
          </a:stretch>
        </p:blipFill>
        <p:spPr>
          <a:xfrm>
            <a:off x="-1" y="0"/>
            <a:ext cx="12205695" cy="6857998"/>
          </a:xfrm>
          <a:prstGeom prst="rect">
            <a:avLst/>
          </a:prstGeom>
        </p:spPr>
      </p:pic>
      <p:sp>
        <p:nvSpPr>
          <p:cNvPr id="6" name="Title 1">
            <a:extLst>
              <a:ext uri="{FF2B5EF4-FFF2-40B4-BE49-F238E27FC236}">
                <a16:creationId xmlns:a16="http://schemas.microsoft.com/office/drawing/2014/main" id="{6E2E9653-4D6D-E3EE-9148-ADA61DC83D05}"/>
              </a:ext>
            </a:extLst>
          </p:cNvPr>
          <p:cNvSpPr txBox="1">
            <a:spLocks/>
          </p:cNvSpPr>
          <p:nvPr/>
        </p:nvSpPr>
        <p:spPr bwMode="auto">
          <a:xfrm>
            <a:off x="1629753" y="1127732"/>
            <a:ext cx="9482203" cy="54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685800" rtl="0" fontAlgn="base">
              <a:lnSpc>
                <a:spcPct val="90000"/>
              </a:lnSpc>
              <a:spcBef>
                <a:spcPct val="0"/>
              </a:spcBef>
              <a:spcAft>
                <a:spcPct val="0"/>
              </a:spcAft>
              <a:defRPr sz="45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等线 Light" panose="02010600030101010101" pitchFamily="2" charset="-122"/>
              </a:defRPr>
            </a:lvl9pPr>
          </a:lstStyle>
          <a:p>
            <a:pPr lvl="0" fontAlgn="auto">
              <a:lnSpc>
                <a:spcPct val="110000"/>
              </a:lnSpc>
              <a:spcAft>
                <a:spcPts val="0"/>
              </a:spcAft>
              <a:defRPr/>
            </a:pPr>
            <a:r>
              <a:rPr lang="zh-TW" altLang="en-US" sz="5500" b="1" dirty="0">
                <a:solidFill>
                  <a:srgbClr val="FFFF00"/>
                </a:solidFill>
                <a:effectLst>
                  <a:glow rad="63500">
                    <a:prstClr val="black">
                      <a:alpha val="40000"/>
                    </a:prstClr>
                  </a:glow>
                </a:effectLst>
                <a:latin typeface="Yu Gothic UI" panose="020B0500000000000000" pitchFamily="34" charset="-128"/>
                <a:ea typeface="Yu Gothic UI" panose="020B0500000000000000" pitchFamily="34" charset="-128"/>
              </a:rPr>
              <a:t>你知道神的六大属性吗？
</a:t>
            </a:r>
            <a:r>
              <a:rPr lang="en-US" altLang="zh-TW" sz="5500" b="1" dirty="0">
                <a:effectLst>
                  <a:glow rad="63500">
                    <a:prstClr val="black">
                      <a:alpha val="40000"/>
                    </a:prstClr>
                  </a:glow>
                </a:effectLst>
                <a:latin typeface="Yu Gothic UI" panose="020B0500000000000000" pitchFamily="34" charset="-128"/>
                <a:ea typeface="Yu Gothic UI" panose="020B0500000000000000" pitchFamily="34" charset="-128"/>
              </a:rPr>
              <a:t> Do you know the six attributes of God?</a:t>
            </a:r>
          </a:p>
        </p:txBody>
      </p:sp>
    </p:spTree>
    <p:extLst>
      <p:ext uri="{BB962C8B-B14F-4D97-AF65-F5344CB8AC3E}">
        <p14:creationId xmlns:p14="http://schemas.microsoft.com/office/powerpoint/2010/main" val="206507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EC04D679-2115-224F-9AAA-DBB963BD9D23}"/>
              </a:ext>
            </a:extLst>
          </p:cNvPr>
          <p:cNvPicPr>
            <a:picLocks noChangeAspect="1"/>
          </p:cNvPicPr>
          <p:nvPr/>
        </p:nvPicPr>
        <p:blipFill>
          <a:blip r:embed="rId2"/>
          <a:stretch>
            <a:fillRect/>
          </a:stretch>
        </p:blipFill>
        <p:spPr>
          <a:xfrm>
            <a:off x="1250018" y="1658548"/>
            <a:ext cx="4716007" cy="2547460"/>
          </a:xfrm>
          <a:prstGeom prst="rect">
            <a:avLst/>
          </a:prstGeom>
          <a:ln>
            <a:noFill/>
          </a:ln>
          <a:effectLst>
            <a:softEdge rad="112500"/>
          </a:effectLst>
        </p:spPr>
      </p:pic>
      <p:pic>
        <p:nvPicPr>
          <p:cNvPr id="7" name="Picture 6" descr="A picture containing text&#10;&#10;Description automatically generated">
            <a:extLst>
              <a:ext uri="{FF2B5EF4-FFF2-40B4-BE49-F238E27FC236}">
                <a16:creationId xmlns:a16="http://schemas.microsoft.com/office/drawing/2014/main" id="{5673E07E-8379-8B28-7720-C7C29A202167}"/>
              </a:ext>
            </a:extLst>
          </p:cNvPr>
          <p:cNvPicPr>
            <a:picLocks noChangeAspect="1"/>
          </p:cNvPicPr>
          <p:nvPr/>
        </p:nvPicPr>
        <p:blipFill>
          <a:blip r:embed="rId3"/>
          <a:stretch>
            <a:fillRect/>
          </a:stretch>
        </p:blipFill>
        <p:spPr>
          <a:xfrm>
            <a:off x="6154614" y="1676176"/>
            <a:ext cx="4173417" cy="2529832"/>
          </a:xfrm>
          <a:prstGeom prst="rect">
            <a:avLst/>
          </a:prstGeom>
          <a:ln>
            <a:noFill/>
          </a:ln>
          <a:effectLst>
            <a:softEdge rad="112500"/>
          </a:effectLst>
        </p:spPr>
      </p:pic>
      <p:sp>
        <p:nvSpPr>
          <p:cNvPr id="9" name="TextBox 8">
            <a:extLst>
              <a:ext uri="{FF2B5EF4-FFF2-40B4-BE49-F238E27FC236}">
                <a16:creationId xmlns:a16="http://schemas.microsoft.com/office/drawing/2014/main" id="{683C57B8-BA68-B677-D52D-597B37317EC5}"/>
              </a:ext>
            </a:extLst>
          </p:cNvPr>
          <p:cNvSpPr txBox="1"/>
          <p:nvPr/>
        </p:nvSpPr>
        <p:spPr>
          <a:xfrm>
            <a:off x="1250018" y="4206008"/>
            <a:ext cx="4564627"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1.</a:t>
            </a:r>
            <a:r>
              <a:rPr lang="zh-TW" altLang="en-US" sz="4000" dirty="0">
                <a:latin typeface="Yu Gothic UI" panose="020B0500000000000000" pitchFamily="34" charset="-128"/>
                <a:ea typeface="Yu Gothic UI" panose="020B0500000000000000" pitchFamily="34" charset="-128"/>
              </a:rPr>
              <a:t>神就是爱。</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1. God Is Love.  </a:t>
            </a:r>
          </a:p>
        </p:txBody>
      </p:sp>
      <p:sp>
        <p:nvSpPr>
          <p:cNvPr id="6" name="TextBox 5">
            <a:extLst>
              <a:ext uri="{FF2B5EF4-FFF2-40B4-BE49-F238E27FC236}">
                <a16:creationId xmlns:a16="http://schemas.microsoft.com/office/drawing/2014/main" id="{F61A8FA6-DEEE-AC4E-8798-6DEC5B032A24}"/>
              </a:ext>
            </a:extLst>
          </p:cNvPr>
          <p:cNvSpPr txBox="1"/>
          <p:nvPr/>
        </p:nvSpPr>
        <p:spPr>
          <a:xfrm>
            <a:off x="5966026" y="4206008"/>
            <a:ext cx="5604652"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2.</a:t>
            </a:r>
            <a:r>
              <a:rPr lang="zh-TW" altLang="en-US" sz="4000" dirty="0">
                <a:latin typeface="Yu Gothic UI" panose="020B0500000000000000" pitchFamily="34" charset="-128"/>
                <a:ea typeface="Yu Gothic UI" panose="020B0500000000000000" pitchFamily="34" charset="-128"/>
              </a:rPr>
              <a:t> 神的公义。</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2. God’s Righteousness.</a:t>
            </a:r>
          </a:p>
        </p:txBody>
      </p:sp>
    </p:spTree>
    <p:extLst>
      <p:ext uri="{BB962C8B-B14F-4D97-AF65-F5344CB8AC3E}">
        <p14:creationId xmlns:p14="http://schemas.microsoft.com/office/powerpoint/2010/main" val="387152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ter, sky, person&#10;&#10;Description automatically generated">
            <a:extLst>
              <a:ext uri="{FF2B5EF4-FFF2-40B4-BE49-F238E27FC236}">
                <a16:creationId xmlns:a16="http://schemas.microsoft.com/office/drawing/2014/main" id="{502FA04D-BFCD-20AD-4A01-E32EDA9E7A4F}"/>
              </a:ext>
            </a:extLst>
          </p:cNvPr>
          <p:cNvPicPr>
            <a:picLocks noChangeAspect="1"/>
          </p:cNvPicPr>
          <p:nvPr/>
        </p:nvPicPr>
        <p:blipFill>
          <a:blip r:embed="rId2"/>
          <a:stretch>
            <a:fillRect/>
          </a:stretch>
        </p:blipFill>
        <p:spPr>
          <a:xfrm>
            <a:off x="6162595" y="1422622"/>
            <a:ext cx="4427501" cy="2688920"/>
          </a:xfrm>
          <a:prstGeom prst="rect">
            <a:avLst/>
          </a:prstGeom>
          <a:ln>
            <a:noFill/>
          </a:ln>
          <a:effectLst>
            <a:softEdge rad="112500"/>
          </a:effectLst>
        </p:spPr>
      </p:pic>
      <p:pic>
        <p:nvPicPr>
          <p:cNvPr id="6" name="Picture 5" descr="A picture containing text, person, person, outdoor&#10;&#10;Description automatically generated">
            <a:extLst>
              <a:ext uri="{FF2B5EF4-FFF2-40B4-BE49-F238E27FC236}">
                <a16:creationId xmlns:a16="http://schemas.microsoft.com/office/drawing/2014/main" id="{98FC11FF-CFE2-D83F-4D67-B512826C9096}"/>
              </a:ext>
            </a:extLst>
          </p:cNvPr>
          <p:cNvPicPr>
            <a:picLocks noChangeAspect="1"/>
          </p:cNvPicPr>
          <p:nvPr/>
        </p:nvPicPr>
        <p:blipFill>
          <a:blip r:embed="rId3"/>
          <a:stretch>
            <a:fillRect/>
          </a:stretch>
        </p:blipFill>
        <p:spPr>
          <a:xfrm>
            <a:off x="1431905" y="1422621"/>
            <a:ext cx="4572000" cy="2688920"/>
          </a:xfrm>
          <a:prstGeom prst="rect">
            <a:avLst/>
          </a:prstGeom>
          <a:ln>
            <a:noFill/>
          </a:ln>
          <a:effectLst>
            <a:softEdge rad="112500"/>
          </a:effectLst>
        </p:spPr>
      </p:pic>
      <p:sp>
        <p:nvSpPr>
          <p:cNvPr id="8" name="TextBox 7">
            <a:extLst>
              <a:ext uri="{FF2B5EF4-FFF2-40B4-BE49-F238E27FC236}">
                <a16:creationId xmlns:a16="http://schemas.microsoft.com/office/drawing/2014/main" id="{2F7E9FD7-A5E5-023E-054D-6B3740DF31AB}"/>
              </a:ext>
            </a:extLst>
          </p:cNvPr>
          <p:cNvSpPr txBox="1"/>
          <p:nvPr/>
        </p:nvSpPr>
        <p:spPr>
          <a:xfrm>
            <a:off x="1273214" y="4522545"/>
            <a:ext cx="4889381"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3.</a:t>
            </a:r>
            <a:r>
              <a:rPr lang="zh-TW" altLang="en-US" sz="4000" dirty="0">
                <a:latin typeface="Yu Gothic UI" panose="020B0500000000000000" pitchFamily="34" charset="-128"/>
                <a:ea typeface="Yu Gothic UI" panose="020B0500000000000000" pitchFamily="34" charset="-128"/>
              </a:rPr>
              <a:t>神的圣洁。</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3. God’s Holiness.   </a:t>
            </a:r>
          </a:p>
        </p:txBody>
      </p:sp>
      <p:sp>
        <p:nvSpPr>
          <p:cNvPr id="5" name="TextBox 4">
            <a:extLst>
              <a:ext uri="{FF2B5EF4-FFF2-40B4-BE49-F238E27FC236}">
                <a16:creationId xmlns:a16="http://schemas.microsoft.com/office/drawing/2014/main" id="{E63252CD-5DF6-5D4D-8056-A7D5E28A66F8}"/>
              </a:ext>
            </a:extLst>
          </p:cNvPr>
          <p:cNvSpPr txBox="1"/>
          <p:nvPr/>
        </p:nvSpPr>
        <p:spPr>
          <a:xfrm>
            <a:off x="6162595" y="4522544"/>
            <a:ext cx="4997774"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4. </a:t>
            </a:r>
            <a:r>
              <a:rPr lang="zh-TW" altLang="en-US" sz="4000" dirty="0">
                <a:latin typeface="Yu Gothic UI" panose="020B0500000000000000" pitchFamily="34" charset="-128"/>
                <a:ea typeface="Yu Gothic UI" panose="020B0500000000000000" pitchFamily="34" charset="-128"/>
              </a:rPr>
              <a:t>神的信实。</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4. God’s Faithfulness.</a:t>
            </a:r>
          </a:p>
        </p:txBody>
      </p:sp>
    </p:spTree>
    <p:extLst>
      <p:ext uri="{BB962C8B-B14F-4D97-AF65-F5344CB8AC3E}">
        <p14:creationId xmlns:p14="http://schemas.microsoft.com/office/powerpoint/2010/main" val="3142889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6FEE70DF-8582-995C-7EEA-A462CECDAED6}"/>
              </a:ext>
            </a:extLst>
          </p:cNvPr>
          <p:cNvPicPr>
            <a:picLocks noChangeAspect="1"/>
          </p:cNvPicPr>
          <p:nvPr/>
        </p:nvPicPr>
        <p:blipFill>
          <a:blip r:embed="rId2"/>
          <a:stretch>
            <a:fillRect/>
          </a:stretch>
        </p:blipFill>
        <p:spPr>
          <a:xfrm>
            <a:off x="1262697" y="1416222"/>
            <a:ext cx="4292172" cy="2688920"/>
          </a:xfrm>
          <a:prstGeom prst="rect">
            <a:avLst/>
          </a:prstGeom>
          <a:ln>
            <a:noFill/>
          </a:ln>
          <a:effectLst>
            <a:softEdge rad="112500"/>
          </a:effectLst>
        </p:spPr>
      </p:pic>
      <p:pic>
        <p:nvPicPr>
          <p:cNvPr id="7" name="Picture 6" descr="Text&#10;&#10;Description automatically generated">
            <a:extLst>
              <a:ext uri="{FF2B5EF4-FFF2-40B4-BE49-F238E27FC236}">
                <a16:creationId xmlns:a16="http://schemas.microsoft.com/office/drawing/2014/main" id="{A0732E8D-364B-5137-6635-507083A4EAEF}"/>
              </a:ext>
            </a:extLst>
          </p:cNvPr>
          <p:cNvPicPr>
            <a:picLocks noChangeAspect="1"/>
          </p:cNvPicPr>
          <p:nvPr/>
        </p:nvPicPr>
        <p:blipFill>
          <a:blip r:embed="rId3"/>
          <a:stretch>
            <a:fillRect/>
          </a:stretch>
        </p:blipFill>
        <p:spPr>
          <a:xfrm>
            <a:off x="5554869" y="1416222"/>
            <a:ext cx="5060122" cy="2964325"/>
          </a:xfrm>
          <a:prstGeom prst="rect">
            <a:avLst/>
          </a:prstGeom>
          <a:ln>
            <a:noFill/>
          </a:ln>
          <a:effectLst>
            <a:softEdge rad="112500"/>
          </a:effectLst>
        </p:spPr>
      </p:pic>
      <p:sp>
        <p:nvSpPr>
          <p:cNvPr id="8" name="TextBox 7">
            <a:extLst>
              <a:ext uri="{FF2B5EF4-FFF2-40B4-BE49-F238E27FC236}">
                <a16:creationId xmlns:a16="http://schemas.microsoft.com/office/drawing/2014/main" id="{A6A0B7AD-F10F-AC5E-CF16-A893EF5BC2B1}"/>
              </a:ext>
            </a:extLst>
          </p:cNvPr>
          <p:cNvSpPr txBox="1"/>
          <p:nvPr/>
        </p:nvSpPr>
        <p:spPr>
          <a:xfrm>
            <a:off x="1250648" y="4651104"/>
            <a:ext cx="4304221"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5.</a:t>
            </a:r>
            <a:r>
              <a:rPr lang="zh-TW" altLang="en-US" sz="4000" dirty="0">
                <a:latin typeface="Yu Gothic UI" panose="020B0500000000000000" pitchFamily="34" charset="-128"/>
                <a:ea typeface="Yu Gothic UI" panose="020B0500000000000000" pitchFamily="34" charset="-128"/>
              </a:rPr>
              <a:t>神的权能。</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5. God’s Might. </a:t>
            </a:r>
          </a:p>
        </p:txBody>
      </p:sp>
      <p:sp>
        <p:nvSpPr>
          <p:cNvPr id="5" name="TextBox 4">
            <a:extLst>
              <a:ext uri="{FF2B5EF4-FFF2-40B4-BE49-F238E27FC236}">
                <a16:creationId xmlns:a16="http://schemas.microsoft.com/office/drawing/2014/main" id="{0B4E1963-9A16-F048-8729-6C234D632CCF}"/>
              </a:ext>
            </a:extLst>
          </p:cNvPr>
          <p:cNvSpPr txBox="1"/>
          <p:nvPr/>
        </p:nvSpPr>
        <p:spPr>
          <a:xfrm>
            <a:off x="5732585" y="4651103"/>
            <a:ext cx="5029200" cy="1323439"/>
          </a:xfrm>
          <a:prstGeom prst="rect">
            <a:avLst/>
          </a:prstGeom>
          <a:noFill/>
        </p:spPr>
        <p:txBody>
          <a:bodyPr wrap="square" rtlCol="0">
            <a:spAutoFit/>
          </a:bodyPr>
          <a:lstStyle/>
          <a:p>
            <a:pPr algn="ctr"/>
            <a:r>
              <a:rPr lang="en-US" altLang="zh-TW" sz="4000" dirty="0">
                <a:latin typeface="Yu Gothic UI" panose="020B0500000000000000" pitchFamily="34" charset="-128"/>
                <a:ea typeface="Yu Gothic UI" panose="020B0500000000000000" pitchFamily="34" charset="-128"/>
              </a:rPr>
              <a:t>6. </a:t>
            </a:r>
            <a:r>
              <a:rPr lang="zh-TW" altLang="en-US" sz="4000" dirty="0">
                <a:latin typeface="Yu Gothic UI" panose="020B0500000000000000" pitchFamily="34" charset="-128"/>
                <a:ea typeface="Yu Gothic UI" panose="020B0500000000000000" pitchFamily="34" charset="-128"/>
              </a:rPr>
              <a:t>神的救赎。</a:t>
            </a:r>
            <a:endParaRPr lang="en-US" altLang="zh-TW" sz="4000" dirty="0">
              <a:latin typeface="Yu Gothic UI" panose="020B0500000000000000" pitchFamily="34" charset="-128"/>
              <a:ea typeface="Yu Gothic UI" panose="020B0500000000000000" pitchFamily="34" charset="-128"/>
            </a:endParaRPr>
          </a:p>
          <a:p>
            <a:pPr algn="ctr"/>
            <a:r>
              <a:rPr lang="en-US" sz="4000" dirty="0">
                <a:latin typeface="Yu Gothic UI" panose="020B0500000000000000" pitchFamily="34" charset="-128"/>
                <a:ea typeface="Yu Gothic UI" panose="020B0500000000000000" pitchFamily="34" charset="-128"/>
              </a:rPr>
              <a:t>6. God’s Redemption.</a:t>
            </a:r>
          </a:p>
        </p:txBody>
      </p:sp>
    </p:spTree>
    <p:extLst>
      <p:ext uri="{BB962C8B-B14F-4D97-AF65-F5344CB8AC3E}">
        <p14:creationId xmlns:p14="http://schemas.microsoft.com/office/powerpoint/2010/main" val="23975065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196</TotalTime>
  <Words>1614</Words>
  <Application>Microsoft Macintosh PowerPoint</Application>
  <PresentationFormat>Widescreen</PresentationFormat>
  <Paragraphs>92</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Yu Gothic UI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LCCC Church</dc:creator>
  <cp:lastModifiedBy>LCCC Church</cp:lastModifiedBy>
  <cp:revision>11</cp:revision>
  <dcterms:created xsi:type="dcterms:W3CDTF">2022-07-06T15:22:09Z</dcterms:created>
  <dcterms:modified xsi:type="dcterms:W3CDTF">2022-07-17T11:46:20Z</dcterms:modified>
</cp:coreProperties>
</file>