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74" r:id="rId2"/>
    <p:sldId id="3077" r:id="rId3"/>
    <p:sldId id="3085" r:id="rId4"/>
    <p:sldId id="3086" r:id="rId5"/>
    <p:sldId id="3087" r:id="rId6"/>
    <p:sldId id="3092" r:id="rId7"/>
    <p:sldId id="3093" r:id="rId8"/>
    <p:sldId id="3094" r:id="rId9"/>
    <p:sldId id="3095" r:id="rId10"/>
    <p:sldId id="3096" r:id="rId11"/>
    <p:sldId id="3097" r:id="rId12"/>
    <p:sldId id="3098" r:id="rId13"/>
    <p:sldId id="3078" r:id="rId14"/>
    <p:sldId id="3079" r:id="rId15"/>
    <p:sldId id="3080" r:id="rId16"/>
    <p:sldId id="3088" r:id="rId17"/>
    <p:sldId id="3081" r:id="rId18"/>
    <p:sldId id="3082" r:id="rId19"/>
    <p:sldId id="3083" r:id="rId20"/>
    <p:sldId id="3089" r:id="rId21"/>
    <p:sldId id="3090" r:id="rId22"/>
    <p:sldId id="30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04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7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6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3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4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76707-E5CC-C94A-A6BC-3F84EBFCB20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63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ky, outdoor, windmill&#10;&#10;Description automatically generated">
            <a:extLst>
              <a:ext uri="{FF2B5EF4-FFF2-40B4-BE49-F238E27FC236}">
                <a16:creationId xmlns:a16="http://schemas.microsoft.com/office/drawing/2014/main" id="{FD561EE5-A5AC-FD23-7B5B-AEF97C0DA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941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6AECE-E627-EC10-64CA-9E126E486CEC}"/>
              </a:ext>
            </a:extLst>
          </p:cNvPr>
          <p:cNvSpPr txBox="1"/>
          <p:nvPr/>
        </p:nvSpPr>
        <p:spPr>
          <a:xfrm>
            <a:off x="2635584" y="5015900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Rev. Steven Fang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房正豪牧师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84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593766" y="713396"/>
            <a:ext cx="11008426" cy="193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從永恆的角度來看今生</a:t>
            </a:r>
            <a:endParaRPr lang="en-US" altLang="zh-TW" sz="55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See This Life from the Perspective of Eternity</a:t>
            </a: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altLang="zh-TW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altLang="zh-TW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809B34-564E-4943-8381-AC91BC776237}"/>
              </a:ext>
            </a:extLst>
          </p:cNvPr>
          <p:cNvSpPr txBox="1">
            <a:spLocks/>
          </p:cNvSpPr>
          <p:nvPr/>
        </p:nvSpPr>
        <p:spPr bwMode="auto">
          <a:xfrm>
            <a:off x="2545278" y="3028208"/>
            <a:ext cx="7101444" cy="289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marL="914400" indent="-914400" algn="l" fontAlgn="auto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51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親近神</a:t>
            </a:r>
            <a:r>
              <a:rPr lang="en-US" altLang="zh-TW" sz="51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Draw near to God.</a:t>
            </a:r>
          </a:p>
          <a:p>
            <a:pPr marL="914400" indent="-914400" algn="l" fontAlgn="auto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51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服事神</a:t>
            </a:r>
            <a:r>
              <a:rPr lang="en-US" altLang="zh-TW" sz="51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Serve God.</a:t>
            </a:r>
          </a:p>
          <a:p>
            <a:pPr marL="914400" lvl="0" indent="-914400" algn="l" fontAlgn="auto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51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傳揚神</a:t>
            </a:r>
            <a:r>
              <a:rPr lang="en-US" altLang="zh-TW" sz="51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Proclaim God.</a:t>
            </a:r>
            <a:endParaRPr lang="zh-TW" altLang="en-US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80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彼 得 前 書 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 Peter 1:14</a:t>
            </a:r>
          </a:p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14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你 们 既 作 顺 命 的 儿 女 ， 就 不 要 效 法 从 前 蒙 昧 无 知 的 时 候 那 放 纵 私 欲 的 样 子 。</a:t>
            </a:r>
            <a:endParaRPr lang="en-US" altLang="zh-TW" sz="40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14 As obedient children, do not conform to the evil desires you had when you lived in ignorance.</a:t>
            </a:r>
            <a:endParaRPr lang="zh-TW" altLang="en-US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486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彼 得 前 書 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 Peter 1:15</a:t>
            </a:r>
          </a:p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15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那 召 你 们 的 既 是 圣 洁 ， 你 们 在 一 切 所 行 的 事 上 也 要 圣 洁 。</a:t>
            </a:r>
            <a:endParaRPr lang="en-US" altLang="zh-TW" sz="40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15 But just as he who called you is holy, so be holy in all you do;</a:t>
            </a:r>
            <a:endParaRPr lang="zh-TW" altLang="en-US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0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670715-EA87-C860-CB98-5FCCAE9F0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4" b="34670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6EC95-C9D6-E6F7-7875-E7B05A952011}"/>
              </a:ext>
            </a:extLst>
          </p:cNvPr>
          <p:cNvSpPr txBox="1"/>
          <p:nvPr/>
        </p:nvSpPr>
        <p:spPr>
          <a:xfrm>
            <a:off x="1152386" y="1536174"/>
            <a:ext cx="957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孫越叔叔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7369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tree, outdoor&#10;&#10;Description automatically generated">
            <a:extLst>
              <a:ext uri="{FF2B5EF4-FFF2-40B4-BE49-F238E27FC236}">
                <a16:creationId xmlns:a16="http://schemas.microsoft.com/office/drawing/2014/main" id="{9EAF4917-220A-CE75-C8C0-336F248AE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65" t="233" r="18970" b="-233"/>
          <a:stretch/>
        </p:blipFill>
        <p:spPr>
          <a:xfrm>
            <a:off x="0" y="0"/>
            <a:ext cx="5289176" cy="6924610"/>
          </a:xfrm>
          <a:prstGeom prst="rect">
            <a:avLst/>
          </a:prstGeom>
        </p:spPr>
      </p:pic>
      <p:pic>
        <p:nvPicPr>
          <p:cNvPr id="7" name="Picture 6" descr="A person holding a stuffed animal&#10;&#10;Description automatically generated with medium confidence">
            <a:extLst>
              <a:ext uri="{FF2B5EF4-FFF2-40B4-BE49-F238E27FC236}">
                <a16:creationId xmlns:a16="http://schemas.microsoft.com/office/drawing/2014/main" id="{109E457B-559C-3423-4A20-94132DA49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0" r="30701"/>
          <a:stretch/>
        </p:blipFill>
        <p:spPr>
          <a:xfrm>
            <a:off x="5468470" y="31750"/>
            <a:ext cx="6723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4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8548-DE07-6EA8-91B9-195CF667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BD7A8936-E5F5-3BD8-DB6F-A4C37BAE5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25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734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354898" y="1200284"/>
            <a:ext cx="9482203" cy="417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离了主</a:t>
            </a:r>
            <a:r>
              <a:rPr lang="zh-CN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，</a:t>
            </a:r>
            <a:r>
              <a:rPr lang="zh-TW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我们就软弱！</a:t>
            </a:r>
            <a:endParaRPr lang="en-US" altLang="zh-TW" sz="55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1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Apart from the Lord, we are weak</a:t>
            </a:r>
            <a:r>
              <a:rPr lang="en-US" altLang="zh-TW" sz="41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!</a:t>
            </a: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zh-TW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没有主，我们注定失败！</a:t>
            </a:r>
            <a:endParaRPr lang="en-US" altLang="zh-TW" sz="55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1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Without the Lord, we are doomed! </a:t>
            </a:r>
            <a:endParaRPr lang="zh-TW" altLang="en-US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33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5C6A-DA99-CACA-1F0E-BDF7B1A9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ocket taking off from a launchpad&#10;&#10;Description automatically generated with medium confidence">
            <a:extLst>
              <a:ext uri="{FF2B5EF4-FFF2-40B4-BE49-F238E27FC236}">
                <a16:creationId xmlns:a16="http://schemas.microsoft.com/office/drawing/2014/main" id="{C5C72B3B-3C8B-730A-C566-F886141D1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52"/>
          <a:stretch/>
        </p:blipFill>
        <p:spPr>
          <a:xfrm>
            <a:off x="17928" y="-1"/>
            <a:ext cx="12174071" cy="6858001"/>
          </a:xfrm>
        </p:spPr>
      </p:pic>
      <p:pic>
        <p:nvPicPr>
          <p:cNvPr id="7" name="Picture 6" descr="A person in a suit with his arms crossed&#10;&#10;Description automatically generated with low confidence">
            <a:extLst>
              <a:ext uri="{FF2B5EF4-FFF2-40B4-BE49-F238E27FC236}">
                <a16:creationId xmlns:a16="http://schemas.microsoft.com/office/drawing/2014/main" id="{0E9DA1B3-9B5F-18AF-37E6-105F167BC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9851" l="9861" r="89841">
                        <a14:foregroundMark x1="30279" y1="88095" x2="30279" y2="88095"/>
                        <a14:foregroundMark x1="32570" y1="97321" x2="32570" y2="97321"/>
                        <a14:foregroundMark x1="33964" y1="22619" x2="33964" y2="22619"/>
                        <a14:foregroundMark x1="33367" y1="23810" x2="38944" y2="13244"/>
                        <a14:foregroundMark x1="38944" y1="13244" x2="44821" y2="20833"/>
                        <a14:foregroundMark x1="44821" y1="20833" x2="41833" y2="39881"/>
                        <a14:foregroundMark x1="30876" y1="18750" x2="35558" y2="10119"/>
                        <a14:foregroundMark x1="35558" y1="10119" x2="43127" y2="6250"/>
                        <a14:foregroundMark x1="43127" y1="6250" x2="43227" y2="6250"/>
                        <a14:foregroundMark x1="52789" y1="75595" x2="41534" y2="71131"/>
                        <a14:foregroundMark x1="41534" y1="71131" x2="33665" y2="74554"/>
                        <a14:foregroundMark x1="33665" y1="74554" x2="37948" y2="91071"/>
                        <a14:foregroundMark x1="26394" y1="55804" x2="33765" y2="57143"/>
                        <a14:foregroundMark x1="33765" y1="57143" x2="35657" y2="61607"/>
                        <a14:foregroundMark x1="31175" y1="49405" x2="22709" y2="51339"/>
                        <a14:foregroundMark x1="22709" y1="51339" x2="21016" y2="64137"/>
                        <a14:foregroundMark x1="21016" y1="64137" x2="24701" y2="99405"/>
                        <a14:foregroundMark x1="24701" y1="99405" x2="38446" y2="95536"/>
                        <a14:foregroundMark x1="38446" y1="95536" x2="53685" y2="99851"/>
                        <a14:foregroundMark x1="53685" y1="99851" x2="59263" y2="89881"/>
                        <a14:foregroundMark x1="59263" y1="89881" x2="60657" y2="65030"/>
                        <a14:foregroundMark x1="60657" y1="65030" x2="56175" y2="54613"/>
                        <a14:foregroundMark x1="56175" y1="54613" x2="48008" y2="49851"/>
                        <a14:foregroundMark x1="48008" y1="49851" x2="42331" y2="41369"/>
                        <a14:foregroundMark x1="42331" y1="41369" x2="44920" y2="17857"/>
                        <a14:foregroundMark x1="44920" y1="17857" x2="43725" y2="6548"/>
                        <a14:foregroundMark x1="43725" y1="6548" x2="36155" y2="8036"/>
                        <a14:foregroundMark x1="36155" y1="8036" x2="32869" y2="20982"/>
                        <a14:foregroundMark x1="32869" y1="20982" x2="34263" y2="32440"/>
                        <a14:foregroundMark x1="34263" y1="32440" x2="32371" y2="44494"/>
                        <a14:foregroundMark x1="32371" y1="44494" x2="16833" y2="56845"/>
                        <a14:foregroundMark x1="16833" y1="56845" x2="16833" y2="56994"/>
                        <a14:backgroundMark x1="70219" y1="30952" x2="70219" y2="30952"/>
                        <a14:backgroundMark x1="64343" y1="29762" x2="72610" y2="59375"/>
                        <a14:backgroundMark x1="72610" y1="59375" x2="72809" y2="59524"/>
                        <a14:backgroundMark x1="69920" y1="79762" x2="69920" y2="88988"/>
                      </a14:backgroundRemoval>
                    </a14:imgEffect>
                    <a14:imgEffect>
                      <a14:sharpenSoften amount="39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90800"/>
            <a:ext cx="6375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2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person, suit, standing&#10;&#10;Description automatically generated">
            <a:extLst>
              <a:ext uri="{FF2B5EF4-FFF2-40B4-BE49-F238E27FC236}">
                <a16:creationId xmlns:a16="http://schemas.microsoft.com/office/drawing/2014/main" id="{EDBB55B4-640C-3700-2DCD-EDBA7E967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26" y="582706"/>
            <a:ext cx="11930148" cy="6275294"/>
          </a:xfrm>
        </p:spPr>
      </p:pic>
    </p:spTree>
    <p:extLst>
      <p:ext uri="{BB962C8B-B14F-4D97-AF65-F5344CB8AC3E}">
        <p14:creationId xmlns:p14="http://schemas.microsoft.com/office/powerpoint/2010/main" val="896553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E652-F141-EEC4-6C39-91B704EC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A757BDF5-DAF2-2C19-4A1C-8EFA99DDB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804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68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耶稣是人类的盼望</a:t>
            </a:r>
            <a:endParaRPr lang="en-US" altLang="zh-TW" sz="68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55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Jesus Is the Hope of Mankind </a:t>
            </a:r>
            <a:r>
              <a:rPr lang="zh-TW" altLang="en-US" sz="68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endParaRPr lang="en-US" altLang="zh-TW" sz="40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50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92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歌 羅 西 書 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Colossians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1:3-5</a:t>
            </a:r>
          </a:p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altLang="zh-TW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我 们 感 谢 神 、 我 们 主 耶 稣 基 督 的 父 ， 常 常 为 你 们 祷 告 ；</a:t>
            </a:r>
            <a:endParaRPr lang="en-US" altLang="zh-TW" sz="40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We always thank God, the Father of our Lord Jesus Christ, when we pray for you, </a:t>
            </a:r>
            <a:endParaRPr lang="zh-TW" altLang="en-US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因 听 见 你 们 在 基 督 耶 稣 里 的 信 心 ， 并 向 众 圣 徒 的 爱 心 ，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 because we have heard of your faith in Christ Jesus and of the love you have for all God’s people—</a:t>
            </a:r>
          </a:p>
        </p:txBody>
      </p:sp>
    </p:spTree>
    <p:extLst>
      <p:ext uri="{BB962C8B-B14F-4D97-AF65-F5344CB8AC3E}">
        <p14:creationId xmlns:p14="http://schemas.microsoft.com/office/powerpoint/2010/main" val="1498058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5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是 为 那 给 你 们 存 在 天 上 的 盼 望 ； 这 盼 望 就 是 你 们 从 前 在 福 音 真 理 的 道 上 所 听 见 的 。</a:t>
            </a:r>
            <a:endParaRPr lang="en-US" altLang="zh-TW" sz="40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5 the faith and love that spring from the hope stored up for you in heaven and about which you have already heard in the true message of the gospel</a:t>
            </a:r>
            <a:endParaRPr lang="zh-TW" altLang="en-US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zh-TW" altLang="en-US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68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128156" y="1117157"/>
            <a:ext cx="9915896" cy="398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盼望是从福音真理而来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zh-TW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一直到永恒国度里。</a:t>
            </a:r>
            <a:endParaRPr lang="en-US" altLang="zh-TW" sz="55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Hope comes from the truth of the Gospel</a:t>
            </a: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All the way to the eternal kingdom.</a:t>
            </a:r>
            <a:endParaRPr lang="zh-TW" altLang="en-US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05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712518" y="450827"/>
            <a:ext cx="10854047" cy="59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fontAlgn="auto">
              <a:lnSpc>
                <a:spcPct val="110000"/>
              </a:lnSpc>
              <a:spcAft>
                <a:spcPts val="180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为什么</a:t>
            </a:r>
            <a:r>
              <a:rPr lang="zh-CN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</a:t>
            </a:r>
            <a:r>
              <a:rPr lang="en-US" altLang="zh-TW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Why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因为只有耶稣能改变人心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。</a:t>
            </a:r>
            <a:endParaRPr lang="en-US" altLang="zh-CN" sz="40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Only Jesus can change the heart.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1400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2.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人心顺服主，才有真正的和平。</a:t>
            </a:r>
            <a:endParaRPr lang="en-US" altLang="zh-TW" sz="40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True peace comes in obedience of the Lord.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1400" b="1" dirty="0">
                <a:solidFill>
                  <a:schemeClr val="tx2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+mn-lt"/>
                <a:ea typeface="Yu Gothic UI" panose="020B0500000000000000" pitchFamily="34" charset="-128"/>
              </a:rPr>
              <a:t>   </a:t>
            </a:r>
            <a:endParaRPr lang="en-US" altLang="zh-TW" sz="1400" b="1" dirty="0">
              <a:solidFill>
                <a:schemeClr val="tx2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3.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依靠主耶稣，才不会上魔鬼的当。</a:t>
            </a:r>
            <a:endParaRPr lang="en-US" altLang="zh-TW" sz="40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Relying on the Lord Jesus to avoid being deceived by the devil.</a:t>
            </a:r>
          </a:p>
        </p:txBody>
      </p:sp>
    </p:spTree>
    <p:extLst>
      <p:ext uri="{BB962C8B-B14F-4D97-AF65-F5344CB8AC3E}">
        <p14:creationId xmlns:p14="http://schemas.microsoft.com/office/powerpoint/2010/main" val="42929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354898" y="713396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49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人心顺服主</a:t>
            </a:r>
            <a:endParaRPr lang="en-US" altLang="zh-TW" sz="49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Obedience from the Heart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14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</a:t>
            </a:r>
            <a:endParaRPr lang="en-US" altLang="zh-TW" sz="16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14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教会内部要合一。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Promote unity in the church.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教会外面要活出真理。</a:t>
            </a:r>
            <a:r>
              <a:rPr lang="en-US" altLang="zh-TW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Live the truth outside the church. </a:t>
            </a:r>
            <a:endParaRPr lang="zh-TW" altLang="en-US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42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330036" y="713395"/>
            <a:ext cx="9999024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49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有些年轻人不接受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zh-TW" altLang="en-US" sz="49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男的叫 「</a:t>
            </a:r>
            <a:r>
              <a:rPr lang="en-US" altLang="zh-TW" sz="49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He</a:t>
            </a:r>
            <a:r>
              <a:rPr lang="zh-TW" altLang="en-US" sz="49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」，女的叫 「</a:t>
            </a:r>
            <a:r>
              <a:rPr lang="en-US" altLang="zh-TW" sz="49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She</a:t>
            </a:r>
            <a:r>
              <a:rPr lang="zh-TW" altLang="en-US" sz="49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」</a:t>
            </a:r>
            <a:endParaRPr lang="en-US" altLang="zh-TW" sz="49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49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却承认就是 「</a:t>
            </a:r>
            <a:r>
              <a:rPr lang="en-US" altLang="zh-TW" sz="49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It</a:t>
            </a:r>
            <a:r>
              <a:rPr lang="zh-TW" altLang="en-US" sz="49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」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Some young people does not accept to </a:t>
            </a: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address a male as “he” or a female as “she”,</a:t>
            </a: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but admit the use of “it”.</a:t>
            </a:r>
          </a:p>
        </p:txBody>
      </p:sp>
    </p:spTree>
    <p:extLst>
      <p:ext uri="{BB962C8B-B14F-4D97-AF65-F5344CB8AC3E}">
        <p14:creationId xmlns:p14="http://schemas.microsoft.com/office/powerpoint/2010/main" val="328578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547390" y="1179560"/>
            <a:ext cx="9482203" cy="49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圣经告诉我们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zh-TW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撒但是说谎人的父。</a:t>
            </a:r>
            <a:endParaRPr lang="en-US" altLang="zh-TW" sz="55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altLang="zh-TW" sz="55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9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The bible tells us</a:t>
            </a: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9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Satan is the father of lies. 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28252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1389413"/>
            <a:ext cx="9482203" cy="38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如果不警醒</a:t>
            </a:r>
            <a:r>
              <a:rPr lang="zh-CN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lang="en-US" altLang="zh-CN" sz="55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55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很容易上当</a:t>
            </a:r>
            <a:endParaRPr lang="en-US" altLang="zh-TW" sz="55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altLang="zh-TW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It is easy to be fooled,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if you do not stay awake.</a:t>
            </a:r>
            <a:endParaRPr lang="zh-TW" altLang="en-US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05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593766" y="322729"/>
            <a:ext cx="11222182" cy="636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耶穌是唯一盼望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1800"/>
              </a:spcAft>
              <a:defRPr/>
            </a:pPr>
            <a:r>
              <a:rPr lang="en-US" altLang="zh-TW" sz="41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Jesus Is the Only Hope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因为只有耶稣能改变人心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。</a:t>
            </a:r>
            <a:endParaRPr lang="en-US" altLang="zh-CN" sz="40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Only Jesus can change the heart.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1400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2.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人心顺服主，才有真正的和平。</a:t>
            </a:r>
            <a:endParaRPr lang="en-US" altLang="zh-TW" sz="40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True peace happens in obedience of the Lord.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1400" b="1" dirty="0">
                <a:solidFill>
                  <a:schemeClr val="tx2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ea typeface="Yu Gothic UI" panose="020B0500000000000000" pitchFamily="34" charset="-128"/>
              </a:rPr>
              <a:t>   </a:t>
            </a:r>
            <a:endParaRPr lang="en-US" altLang="zh-TW" sz="1400" b="1" dirty="0">
              <a:solidFill>
                <a:schemeClr val="tx2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3.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依靠主耶稣，才不会上魔鬼的当。</a:t>
            </a:r>
            <a:endParaRPr lang="en-US" altLang="zh-TW" sz="40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Relying on the Lord Jesus to avoid being deceived by the devil.</a:t>
            </a:r>
          </a:p>
        </p:txBody>
      </p:sp>
    </p:spTree>
    <p:extLst>
      <p:ext uri="{BB962C8B-B14F-4D97-AF65-F5344CB8AC3E}">
        <p14:creationId xmlns:p14="http://schemas.microsoft.com/office/powerpoint/2010/main" val="268492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s, flying&#10;&#10;Description automatically generated">
            <a:extLst>
              <a:ext uri="{FF2B5EF4-FFF2-40B4-BE49-F238E27FC236}">
                <a16:creationId xmlns:a16="http://schemas.microsoft.com/office/drawing/2014/main" id="{626B260A-24DF-D736-4DCC-F05F1D06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414" b="1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彼 得 前 書 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 Peter 1:13</a:t>
            </a:r>
          </a:p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13 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所 以 要 约 束 你 们 的 心 ，谨 慎 自 守 ， 专 心 盼 望 耶 稣 基 督 显 现 的 时 候 所 带 来 给 你 们 的 恩 。</a:t>
            </a:r>
            <a:endParaRPr lang="en-US" altLang="zh-TW" sz="40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13 Therefore, with minds that are alert and fully sober, set your hope on the grace to be brought to you when Jesus Christ is revealed at his coming.</a:t>
            </a:r>
            <a:endParaRPr lang="zh-TW" altLang="en-US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10000"/>
              </a:lnSpc>
              <a:spcAft>
                <a:spcPts val="0"/>
              </a:spcAft>
              <a:defRPr/>
            </a:pPr>
            <a:endParaRPr lang="zh-TW" altLang="en-US" sz="40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35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</TotalTime>
  <Words>779</Words>
  <Application>Microsoft Macintosh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Meiryo</vt:lpstr>
      <vt:lpstr>Yu Gothic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LCCC Church</cp:lastModifiedBy>
  <cp:revision>25</cp:revision>
  <dcterms:created xsi:type="dcterms:W3CDTF">2022-07-06T15:22:09Z</dcterms:created>
  <dcterms:modified xsi:type="dcterms:W3CDTF">2022-07-20T15:38:12Z</dcterms:modified>
</cp:coreProperties>
</file>