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504" r:id="rId2"/>
    <p:sldId id="259" r:id="rId3"/>
    <p:sldId id="339" r:id="rId4"/>
    <p:sldId id="315" r:id="rId5"/>
    <p:sldId id="1509" r:id="rId6"/>
    <p:sldId id="1505" r:id="rId7"/>
    <p:sldId id="1506" r:id="rId8"/>
    <p:sldId id="317" r:id="rId9"/>
    <p:sldId id="1507" r:id="rId10"/>
    <p:sldId id="321" r:id="rId11"/>
    <p:sldId id="1508" r:id="rId12"/>
    <p:sldId id="1510" r:id="rId13"/>
    <p:sldId id="1522" r:id="rId14"/>
    <p:sldId id="1519" r:id="rId15"/>
    <p:sldId id="1520" r:id="rId16"/>
    <p:sldId id="1511" r:id="rId17"/>
    <p:sldId id="1512" r:id="rId18"/>
    <p:sldId id="1521" r:id="rId19"/>
    <p:sldId id="1523" r:id="rId20"/>
    <p:sldId id="1513" r:id="rId21"/>
    <p:sldId id="1524" r:id="rId22"/>
    <p:sldId id="1514" r:id="rId23"/>
    <p:sldId id="322" r:id="rId24"/>
    <p:sldId id="1515" r:id="rId25"/>
    <p:sldId id="1525" r:id="rId26"/>
    <p:sldId id="1527" r:id="rId27"/>
    <p:sldId id="1526" r:id="rId28"/>
    <p:sldId id="1528" r:id="rId29"/>
    <p:sldId id="1529" r:id="rId30"/>
    <p:sldId id="1530" r:id="rId31"/>
    <p:sldId id="1516" r:id="rId32"/>
    <p:sldId id="1517" r:id="rId33"/>
    <p:sldId id="32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286"/>
    <p:restoredTop sz="96327"/>
  </p:normalViewPr>
  <p:slideViewPr>
    <p:cSldViewPr snapToGrid="0" snapToObjects="1">
      <p:cViewPr>
        <p:scale>
          <a:sx n="88" d="100"/>
          <a:sy n="88" d="100"/>
        </p:scale>
        <p:origin x="216"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6/24/20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28006F2-16E8-4144-B086-429F61AD923E}"/>
              </a:ext>
            </a:extLst>
          </p:cNvPr>
          <p:cNvPicPr>
            <a:picLocks noChangeAspect="1"/>
          </p:cNvPicPr>
          <p:nvPr/>
        </p:nvPicPr>
        <p:blipFill>
          <a:blip r:embed="rId2"/>
          <a:stretch>
            <a:fillRect/>
          </a:stretch>
        </p:blipFill>
        <p:spPr>
          <a:xfrm>
            <a:off x="0" y="0"/>
            <a:ext cx="12192000" cy="6858000"/>
          </a:xfrm>
          <a:prstGeom prst="rect">
            <a:avLst/>
          </a:prstGeom>
        </p:spPr>
      </p:pic>
      <p:sp>
        <p:nvSpPr>
          <p:cNvPr id="4" name="文字方塊 3">
            <a:extLst>
              <a:ext uri="{FF2B5EF4-FFF2-40B4-BE49-F238E27FC236}">
                <a16:creationId xmlns:a16="http://schemas.microsoft.com/office/drawing/2014/main" id="{D04281CF-67A9-A94B-AFFA-23FBFD11949B}"/>
              </a:ext>
            </a:extLst>
          </p:cNvPr>
          <p:cNvSpPr txBox="1"/>
          <p:nvPr/>
        </p:nvSpPr>
        <p:spPr>
          <a:xfrm>
            <a:off x="870857" y="2762949"/>
            <a:ext cx="1723549" cy="461665"/>
          </a:xfrm>
          <a:prstGeom prst="rect">
            <a:avLst/>
          </a:prstGeom>
          <a:noFill/>
        </p:spPr>
        <p:txBody>
          <a:bodyPr wrap="none" rtlCol="0">
            <a:spAutoFit/>
          </a:bodyPr>
          <a:lstStyle/>
          <a:p>
            <a:r>
              <a:rPr kumimoji="1" lang="zh-TW" altLang="en-US" sz="2400" dirty="0">
                <a:latin typeface="Heiti SC Medium" pitchFamily="2" charset="-128"/>
                <a:ea typeface="Heiti SC Medium" pitchFamily="2" charset="-128"/>
              </a:rPr>
              <a:t>房正豪牧師</a:t>
            </a:r>
          </a:p>
        </p:txBody>
      </p:sp>
      <p:sp>
        <p:nvSpPr>
          <p:cNvPr id="2" name="文字方塊 1">
            <a:extLst>
              <a:ext uri="{FF2B5EF4-FFF2-40B4-BE49-F238E27FC236}">
                <a16:creationId xmlns:a16="http://schemas.microsoft.com/office/drawing/2014/main" id="{005D5A45-694E-8E48-BD07-9F095422CB7D}"/>
              </a:ext>
            </a:extLst>
          </p:cNvPr>
          <p:cNvSpPr txBox="1"/>
          <p:nvPr/>
        </p:nvSpPr>
        <p:spPr>
          <a:xfrm>
            <a:off x="870857" y="1930399"/>
            <a:ext cx="7872668" cy="523220"/>
          </a:xfrm>
          <a:prstGeom prst="rect">
            <a:avLst/>
          </a:prstGeom>
          <a:noFill/>
        </p:spPr>
        <p:txBody>
          <a:bodyPr wrap="none" rtlCol="0">
            <a:spAutoFit/>
          </a:bodyPr>
          <a:lstStyle/>
          <a:p>
            <a:r>
              <a:rPr kumimoji="1" lang="en" altLang="zh-TW" sz="2800" dirty="0">
                <a:latin typeface="Heiti SC Medium" pitchFamily="2" charset="-128"/>
                <a:ea typeface="Heiti SC Medium" pitchFamily="2" charset="-128"/>
              </a:rPr>
              <a:t>How to deal with being neither cold nor hot?</a:t>
            </a:r>
            <a:endParaRPr kumimoji="1" lang="zh-TW" altLang="en-US" sz="2800" dirty="0">
              <a:latin typeface="Heiti SC Medium" pitchFamily="2" charset="-128"/>
              <a:ea typeface="Heiti SC Medium" pitchFamily="2" charset="-128"/>
            </a:endParaRPr>
          </a:p>
        </p:txBody>
      </p:sp>
    </p:spTree>
    <p:extLst>
      <p:ext uri="{BB962C8B-B14F-4D97-AF65-F5344CB8AC3E}">
        <p14:creationId xmlns:p14="http://schemas.microsoft.com/office/powerpoint/2010/main" val="398098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32604" y="819324"/>
            <a:ext cx="10817817"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US" altLang="zh-TW" sz="4800" b="1" dirty="0">
                <a:latin typeface="Microsoft YaHei UI Light" panose="020B0502040204020203" pitchFamily="34" charset="-122"/>
                <a:ea typeface="Microsoft YaHei UI Light" panose="020B0502040204020203" pitchFamily="34" charset="-122"/>
              </a:rPr>
              <a:t>3:18</a:t>
            </a:r>
            <a:br>
              <a:rPr kumimoji="1" lang="en-US" altLang="zh-TW" sz="4800" b="1" dirty="0">
                <a:latin typeface="Microsoft YaHei UI Light" panose="020B0502040204020203" pitchFamily="34" charset="-122"/>
                <a:ea typeface="Microsoft YaHei UI Light" panose="020B0502040204020203" pitchFamily="34" charset="-122"/>
              </a:rPr>
            </a:b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我劝你向我买火炼的金子，叫你富足；又买白衣穿上，叫你赤身的羞耻不露出来；又买眼药擦你的眼睛，使你能看见。 </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65474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32604" y="569942"/>
            <a:ext cx="10817817"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b="1" dirty="0">
                <a:latin typeface="Microsoft YaHei UI Light" panose="020B0502040204020203" pitchFamily="34" charset="-122"/>
                <a:ea typeface="Microsoft YaHei UI Light" panose="020B0502040204020203" pitchFamily="34" charset="-122"/>
              </a:rPr>
              <a:t>3:18</a:t>
            </a:r>
            <a:br>
              <a:rPr kumimoji="1" lang="en-US" altLang="zh-TW" sz="4800" b="1" dirty="0">
                <a:latin typeface="Microsoft YaHei UI Light" panose="020B0502040204020203" pitchFamily="34" charset="-122"/>
                <a:ea typeface="Microsoft YaHei UI Light" panose="020B0502040204020203" pitchFamily="34" charset="-122"/>
              </a:rPr>
            </a:br>
            <a:r>
              <a:rPr kumimoji="1" lang="en" altLang="zh-TW" sz="4800" b="1" dirty="0">
                <a:latin typeface="Microsoft JhengHei UI" panose="020B0604030504040204" pitchFamily="34" charset="-120"/>
                <a:ea typeface="Microsoft JhengHei UI" panose="020B0604030504040204" pitchFamily="34" charset="-120"/>
              </a:rPr>
              <a:t>Therefore, I advise you to buy from me gold purified in fire so you may be rich, white clothes to wear so your shameful nakedness won’t show, and ointment to put on your eyes so you may see. </a:t>
            </a:r>
            <a:endParaRPr kumimoji="1"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7237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3034992" y="2358618"/>
            <a:ext cx="7403419"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买金子、买白衣、买眼药。</a:t>
            </a:r>
            <a:r>
              <a:rPr kumimoji="1" lang="en" altLang="zh-TW" sz="4800" b="1" dirty="0">
                <a:latin typeface="Microsoft YaHei UI Light" panose="020B0502040204020203" pitchFamily="34" charset="-122"/>
                <a:ea typeface="Microsoft YaHei UI Light" panose="020B0502040204020203" pitchFamily="34" charset="-122"/>
              </a:rPr>
              <a:t>Buy gold. Buy white clothes. Buy salve.</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407604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32604" y="819324"/>
            <a:ext cx="10817817"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马太福音 </a:t>
            </a:r>
            <a:r>
              <a:rPr kumimoji="1" lang="en-US" altLang="zh-TW" sz="4800" b="1" dirty="0">
                <a:latin typeface="Microsoft YaHei UI Light" panose="020B0502040204020203" pitchFamily="34" charset="-122"/>
                <a:ea typeface="Microsoft YaHei UI Light" panose="020B0502040204020203" pitchFamily="34" charset="-122"/>
              </a:rPr>
              <a:t>6:22-23</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22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眼睛就是身上的灯。你的眼睛若了亮，全身就光明； </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23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你的眼睛若昏花，全身就黑暗。你里头的光若黑暗了，那黑暗是何等大呢！</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12559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32604" y="819324"/>
            <a:ext cx="10817817"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Matthew </a:t>
            </a:r>
            <a:r>
              <a:rPr kumimoji="1" lang="en-US" altLang="zh-TW" sz="4800" b="1" dirty="0">
                <a:latin typeface="Microsoft YaHei UI Light" panose="020B0502040204020203" pitchFamily="34" charset="-122"/>
                <a:ea typeface="Microsoft YaHei UI Light" panose="020B0502040204020203" pitchFamily="34" charset="-122"/>
              </a:rPr>
              <a:t>6:22-23</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JhengHei UI" panose="020B0604030504040204" pitchFamily="34" charset="-120"/>
                <a:ea typeface="Microsoft JhengHei UI" panose="020B0604030504040204" pitchFamily="34" charset="-120"/>
              </a:rPr>
              <a:t>22 “The eye is the lamp of the body. So if your eye is healthy, your whole body will be full of light. </a:t>
            </a:r>
          </a:p>
        </p:txBody>
      </p:sp>
    </p:spTree>
    <p:extLst>
      <p:ext uri="{BB962C8B-B14F-4D97-AF65-F5344CB8AC3E}">
        <p14:creationId xmlns:p14="http://schemas.microsoft.com/office/powerpoint/2010/main" val="127498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32604" y="819324"/>
            <a:ext cx="10817817"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JhengHei UI" panose="020B0604030504040204" pitchFamily="34" charset="-120"/>
                <a:ea typeface="Microsoft JhengHei UI" panose="020B0604030504040204" pitchFamily="34" charset="-120"/>
              </a:rPr>
              <a:t>23 But if your eye is evil, your whole body will be full of darkness. Therefore, if the light within you has turned into darkness, how great is that darkness!”</a:t>
            </a:r>
          </a:p>
        </p:txBody>
      </p:sp>
    </p:spTree>
    <p:extLst>
      <p:ext uri="{BB962C8B-B14F-4D97-AF65-F5344CB8AC3E}">
        <p14:creationId xmlns:p14="http://schemas.microsoft.com/office/powerpoint/2010/main" val="153938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2245942" y="2031946"/>
            <a:ext cx="8538172"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先要察觉 “目前自己的光景” ？ </a:t>
            </a:r>
            <a:r>
              <a:rPr kumimoji="1" lang="en" altLang="zh-TW" sz="4800" b="1" dirty="0">
                <a:latin typeface="Microsoft YaHei UI Light" panose="020B0502040204020203" pitchFamily="34" charset="-122"/>
                <a:ea typeface="Microsoft YaHei UI Light" panose="020B0502040204020203" pitchFamily="34" charset="-122"/>
              </a:rPr>
              <a:t>Start by becoming aware of "where you are".</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8475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3743554" y="1623668"/>
            <a:ext cx="5356904"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自己要决心改变！ </a:t>
            </a:r>
            <a:r>
              <a:rPr kumimoji="1" lang="en" altLang="zh-TW" sz="4800" b="1" dirty="0">
                <a:latin typeface="Microsoft YaHei UI Light" panose="020B0502040204020203" pitchFamily="34" charset="-122"/>
                <a:ea typeface="Microsoft YaHei UI Light" panose="020B0502040204020203" pitchFamily="34" charset="-122"/>
              </a:rPr>
              <a:t>Be determined to change yourself!</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06954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132112" y="668143"/>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US" altLang="zh-TW" sz="4800" b="1" dirty="0">
                <a:latin typeface="Microsoft YaHei UI Light" panose="020B0502040204020203" pitchFamily="34" charset="-122"/>
                <a:ea typeface="Microsoft YaHei UI Light" panose="020B0502040204020203" pitchFamily="34" charset="-122"/>
              </a:rPr>
              <a:t>3:18</a:t>
            </a:r>
            <a:br>
              <a:rPr kumimoji="1" lang="en-US" altLang="zh-TW" sz="4800" b="1" dirty="0">
                <a:latin typeface="Microsoft YaHei UI Light" panose="020B0502040204020203" pitchFamily="34" charset="-122"/>
                <a:ea typeface="Microsoft YaHei UI Light" panose="020B0502040204020203" pitchFamily="34" charset="-122"/>
              </a:rPr>
            </a:b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我劝你向我买火炼的金子，叫你富足；又买白衣穿上，叫你赤身的羞耻不露出来；又买眼药擦你的眼睛，使你能看见。</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6926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302734" y="549610"/>
            <a:ext cx="9927773" cy="600164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b="1" dirty="0">
                <a:latin typeface="Microsoft YaHei UI Light" panose="020B0502040204020203" pitchFamily="34" charset="-122"/>
                <a:ea typeface="Microsoft YaHei UI Light" panose="020B0502040204020203" pitchFamily="34" charset="-122"/>
              </a:rPr>
              <a:t>3:18</a:t>
            </a:r>
            <a:endParaRPr kumimoji="1" lang="en-US" altLang="zh-TW" sz="4800" b="1" dirty="0">
              <a:latin typeface="Microsoft JhengHei UI" panose="020B0604030504040204" pitchFamily="34" charset="-120"/>
              <a:ea typeface="Microsoft JhengHei UI" panose="020B0604030504040204" pitchFamily="34" charset="-120"/>
            </a:endParaRPr>
          </a:p>
          <a:p>
            <a:r>
              <a:rPr kumimoji="1" lang="en" altLang="zh-TW" sz="4800" b="1" dirty="0">
                <a:latin typeface="Microsoft JhengHei UI" panose="020B0604030504040204" pitchFamily="34" charset="-120"/>
                <a:ea typeface="Microsoft JhengHei UI" panose="020B0604030504040204" pitchFamily="34" charset="-120"/>
              </a:rPr>
              <a:t>Therefore, I advise you to buy from me gold purified in fire so you may be rich, white clothes to wear so your shameful nakedness won’t show, and ointment to put on your eyes so you may see. </a:t>
            </a:r>
            <a:endParaRPr kumimoji="1"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4818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文字 的圖片&#10;&#10;自動產生的描述">
            <a:extLst>
              <a:ext uri="{FF2B5EF4-FFF2-40B4-BE49-F238E27FC236}">
                <a16:creationId xmlns:a16="http://schemas.microsoft.com/office/drawing/2014/main" id="{20F435EC-E009-F541-A0D3-B78A9A3B46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9000"/>
                    </a14:imgEffect>
                    <a14:imgEffect>
                      <a14:brightnessContrast bright="-5000"/>
                    </a14:imgEffect>
                  </a14:imgLayer>
                </a14:imgProps>
              </a:ext>
            </a:extLst>
          </a:blip>
          <a:stretch>
            <a:fillRect/>
          </a:stretch>
        </p:blipFill>
        <p:spPr>
          <a:xfrm>
            <a:off x="0" y="0"/>
            <a:ext cx="12192000" cy="6827520"/>
          </a:xfrm>
          <a:prstGeom prst="rect">
            <a:avLst/>
          </a:prstGeom>
        </p:spPr>
      </p:pic>
      <p:sp>
        <p:nvSpPr>
          <p:cNvPr id="8" name="文字方塊 7">
            <a:extLst>
              <a:ext uri="{FF2B5EF4-FFF2-40B4-BE49-F238E27FC236}">
                <a16:creationId xmlns:a16="http://schemas.microsoft.com/office/drawing/2014/main" id="{9B64CB9A-76BA-C146-AD37-DB1DAD998AB6}"/>
              </a:ext>
            </a:extLst>
          </p:cNvPr>
          <p:cNvSpPr txBox="1"/>
          <p:nvPr/>
        </p:nvSpPr>
        <p:spPr>
          <a:xfrm>
            <a:off x="4902892" y="3198167"/>
            <a:ext cx="1107996" cy="461665"/>
          </a:xfrm>
          <a:prstGeom prst="rect">
            <a:avLst/>
          </a:prstGeom>
          <a:noFill/>
        </p:spPr>
        <p:txBody>
          <a:bodyPr wrap="none" rtlCol="0">
            <a:spAutoFit/>
          </a:bodyPr>
          <a:lstStyle/>
          <a:p>
            <a:r>
              <a:rPr kumimoji="1" lang="zh-TW" altLang="en-US" sz="2400" b="1" dirty="0">
                <a:solidFill>
                  <a:srgbClr val="3A1B15"/>
                </a:solidFill>
                <a:latin typeface="Microsoft JhengHei UI" panose="020B0604030504040204" pitchFamily="34" charset="-120"/>
                <a:ea typeface="Microsoft JhengHei UI" panose="020B0604030504040204" pitchFamily="34" charset="-120"/>
              </a:rPr>
              <a:t>士每拿</a:t>
            </a:r>
          </a:p>
        </p:txBody>
      </p:sp>
      <p:sp>
        <p:nvSpPr>
          <p:cNvPr id="9" name="文字方塊 8">
            <a:extLst>
              <a:ext uri="{FF2B5EF4-FFF2-40B4-BE49-F238E27FC236}">
                <a16:creationId xmlns:a16="http://schemas.microsoft.com/office/drawing/2014/main" id="{27BC870D-A40B-F649-94D3-26D64205A351}"/>
              </a:ext>
            </a:extLst>
          </p:cNvPr>
          <p:cNvSpPr txBox="1"/>
          <p:nvPr/>
        </p:nvSpPr>
        <p:spPr>
          <a:xfrm>
            <a:off x="2355742" y="743917"/>
            <a:ext cx="2547150" cy="523220"/>
          </a:xfrm>
          <a:prstGeom prst="rect">
            <a:avLst/>
          </a:prstGeom>
          <a:solidFill>
            <a:srgbClr val="3C1D16"/>
          </a:solidFill>
        </p:spPr>
        <p:txBody>
          <a:bodyPr wrap="square" rtlCol="0">
            <a:spAutoFit/>
          </a:bodyPr>
          <a:lstStyle/>
          <a:p>
            <a:pPr algn="ctr"/>
            <a:r>
              <a:rPr kumimoji="1" lang="zh-TW" altLang="en-US" sz="2800" dirty="0">
                <a:latin typeface="Microsoft YaHei UI Light" panose="020B0502040204020203" pitchFamily="34" charset="-122"/>
                <a:ea typeface="Microsoft YaHei UI Light" panose="020B0502040204020203" pitchFamily="34" charset="-122"/>
              </a:rPr>
              <a:t>土  耳  其</a:t>
            </a:r>
          </a:p>
        </p:txBody>
      </p:sp>
      <p:sp>
        <p:nvSpPr>
          <p:cNvPr id="2" name="文字方塊 1">
            <a:extLst>
              <a:ext uri="{FF2B5EF4-FFF2-40B4-BE49-F238E27FC236}">
                <a16:creationId xmlns:a16="http://schemas.microsoft.com/office/drawing/2014/main" id="{B6002E53-02EB-1A43-BEC8-CE36AE0AF9C7}"/>
              </a:ext>
            </a:extLst>
          </p:cNvPr>
          <p:cNvSpPr txBox="1"/>
          <p:nvPr/>
        </p:nvSpPr>
        <p:spPr>
          <a:xfrm>
            <a:off x="5373384" y="4226702"/>
            <a:ext cx="1107996" cy="461665"/>
          </a:xfrm>
          <a:prstGeom prst="rect">
            <a:avLst/>
          </a:prstGeom>
          <a:noFill/>
        </p:spPr>
        <p:txBody>
          <a:bodyPr wrap="none" rtlCol="0">
            <a:spAutoFit/>
          </a:bodyPr>
          <a:lstStyle/>
          <a:p>
            <a:r>
              <a:rPr kumimoji="1" lang="zh-TW" altLang="en-US" sz="2400" b="1" dirty="0">
                <a:solidFill>
                  <a:srgbClr val="3C1D16"/>
                </a:solidFill>
                <a:latin typeface="Microsoft JhengHei UI" panose="020B0604030504040204" pitchFamily="34" charset="-120"/>
                <a:ea typeface="Microsoft JhengHei UI" panose="020B0604030504040204" pitchFamily="34" charset="-120"/>
              </a:rPr>
              <a:t>以弗所</a:t>
            </a:r>
          </a:p>
        </p:txBody>
      </p:sp>
      <p:sp>
        <p:nvSpPr>
          <p:cNvPr id="11" name="文字方塊 10">
            <a:extLst>
              <a:ext uri="{FF2B5EF4-FFF2-40B4-BE49-F238E27FC236}">
                <a16:creationId xmlns:a16="http://schemas.microsoft.com/office/drawing/2014/main" id="{B10134DD-459A-0E4D-94A2-B41CE85CE7EF}"/>
              </a:ext>
            </a:extLst>
          </p:cNvPr>
          <p:cNvSpPr txBox="1"/>
          <p:nvPr/>
        </p:nvSpPr>
        <p:spPr>
          <a:xfrm>
            <a:off x="9568281" y="3877316"/>
            <a:ext cx="1415772" cy="461665"/>
          </a:xfrm>
          <a:prstGeom prst="rect">
            <a:avLst/>
          </a:prstGeom>
          <a:noFill/>
        </p:spPr>
        <p:txBody>
          <a:bodyPr wrap="none" rtlCol="0">
            <a:spAutoFit/>
          </a:bodyPr>
          <a:lstStyle/>
          <a:p>
            <a:r>
              <a:rPr kumimoji="1" lang="zh-TW" altLang="en-US" sz="2400" b="1" dirty="0">
                <a:solidFill>
                  <a:schemeClr val="tx2">
                    <a:lumMod val="10000"/>
                  </a:schemeClr>
                </a:solidFill>
                <a:latin typeface="Microsoft YaHei UI Light" panose="020B0502040204020203" pitchFamily="34" charset="-122"/>
                <a:ea typeface="Microsoft YaHei UI Light" panose="020B0502040204020203" pitchFamily="34" charset="-122"/>
              </a:rPr>
              <a:t>拉菲鐵非</a:t>
            </a:r>
          </a:p>
        </p:txBody>
      </p:sp>
      <p:sp>
        <p:nvSpPr>
          <p:cNvPr id="12" name="文字方塊 11">
            <a:extLst>
              <a:ext uri="{FF2B5EF4-FFF2-40B4-BE49-F238E27FC236}">
                <a16:creationId xmlns:a16="http://schemas.microsoft.com/office/drawing/2014/main" id="{645C31C8-CC75-FC44-AF27-90A1DA89D4FD}"/>
              </a:ext>
            </a:extLst>
          </p:cNvPr>
          <p:cNvSpPr txBox="1"/>
          <p:nvPr/>
        </p:nvSpPr>
        <p:spPr>
          <a:xfrm>
            <a:off x="8365965" y="2148521"/>
            <a:ext cx="1492716" cy="461665"/>
          </a:xfrm>
          <a:prstGeom prst="rect">
            <a:avLst/>
          </a:prstGeom>
          <a:noFill/>
        </p:spPr>
        <p:txBody>
          <a:bodyPr wrap="none" rtlCol="0">
            <a:spAutoFit/>
          </a:bodyPr>
          <a:lstStyle/>
          <a:p>
            <a:r>
              <a:rPr kumimoji="1" lang="zh-TW" altLang="en-US" sz="2400" b="1" dirty="0">
                <a:solidFill>
                  <a:srgbClr val="3C1D16"/>
                </a:solidFill>
                <a:latin typeface="Microsoft YaHei UI Light" panose="020B0502040204020203" pitchFamily="34" charset="-122"/>
                <a:ea typeface="Microsoft YaHei UI Light" panose="020B0502040204020203" pitchFamily="34" charset="-122"/>
              </a:rPr>
              <a:t>推雅推喇</a:t>
            </a:r>
            <a:r>
              <a:rPr kumimoji="1" lang="zh-TW" altLang="en-US" sz="2400" b="1" dirty="0">
                <a:solidFill>
                  <a:srgbClr val="3C1D16"/>
                </a:solidFill>
                <a:latin typeface="Heiti SC Medium" pitchFamily="2" charset="-128"/>
                <a:ea typeface="Heiti SC Medium" pitchFamily="2" charset="-128"/>
              </a:rPr>
              <a:t> </a:t>
            </a:r>
          </a:p>
        </p:txBody>
      </p:sp>
      <p:sp>
        <p:nvSpPr>
          <p:cNvPr id="13" name="文字方塊 12">
            <a:extLst>
              <a:ext uri="{FF2B5EF4-FFF2-40B4-BE49-F238E27FC236}">
                <a16:creationId xmlns:a16="http://schemas.microsoft.com/office/drawing/2014/main" id="{3F6F5E37-01D6-964A-9453-05477E9C7089}"/>
              </a:ext>
            </a:extLst>
          </p:cNvPr>
          <p:cNvSpPr txBox="1"/>
          <p:nvPr/>
        </p:nvSpPr>
        <p:spPr>
          <a:xfrm>
            <a:off x="7993448" y="3080165"/>
            <a:ext cx="1107996" cy="461665"/>
          </a:xfrm>
          <a:prstGeom prst="rect">
            <a:avLst/>
          </a:prstGeom>
          <a:noFill/>
        </p:spPr>
        <p:txBody>
          <a:bodyPr wrap="square" rtlCol="0">
            <a:spAutoFit/>
          </a:bodyPr>
          <a:lstStyle/>
          <a:p>
            <a:r>
              <a:rPr kumimoji="1" lang="zh-TW" altLang="en-US" sz="2400" b="1" dirty="0">
                <a:solidFill>
                  <a:srgbClr val="3C1D16"/>
                </a:solidFill>
                <a:latin typeface="Microsoft YaHei UI Light" panose="020B0502040204020203" pitchFamily="34" charset="-122"/>
                <a:ea typeface="Microsoft YaHei UI Light" panose="020B0502040204020203" pitchFamily="34" charset="-122"/>
              </a:rPr>
              <a:t>撒狄</a:t>
            </a:r>
          </a:p>
        </p:txBody>
      </p:sp>
      <p:sp>
        <p:nvSpPr>
          <p:cNvPr id="14" name="文字方塊 13">
            <a:extLst>
              <a:ext uri="{FF2B5EF4-FFF2-40B4-BE49-F238E27FC236}">
                <a16:creationId xmlns:a16="http://schemas.microsoft.com/office/drawing/2014/main" id="{90586DEC-C66C-BA44-832C-B6C46B8E4081}"/>
              </a:ext>
            </a:extLst>
          </p:cNvPr>
          <p:cNvSpPr txBox="1"/>
          <p:nvPr/>
        </p:nvSpPr>
        <p:spPr>
          <a:xfrm>
            <a:off x="5373384" y="2453067"/>
            <a:ext cx="1107996" cy="461665"/>
          </a:xfrm>
          <a:prstGeom prst="rect">
            <a:avLst/>
          </a:prstGeom>
          <a:noFill/>
        </p:spPr>
        <p:txBody>
          <a:bodyPr wrap="none" rtlCol="0">
            <a:spAutoFit/>
          </a:bodyPr>
          <a:lstStyle/>
          <a:p>
            <a:r>
              <a:rPr kumimoji="1" lang="zh-TW" altLang="en-US" sz="2400" b="1" dirty="0">
                <a:solidFill>
                  <a:srgbClr val="3C1D16"/>
                </a:solidFill>
                <a:latin typeface="Microsoft YaHei UI Light" panose="020B0502040204020203" pitchFamily="34" charset="-122"/>
                <a:ea typeface="Microsoft YaHei UI Light" panose="020B0502040204020203" pitchFamily="34" charset="-122"/>
              </a:rPr>
              <a:t>別迦摩</a:t>
            </a:r>
          </a:p>
        </p:txBody>
      </p:sp>
      <p:sp>
        <p:nvSpPr>
          <p:cNvPr id="15" name="文字方塊 14">
            <a:extLst>
              <a:ext uri="{FF2B5EF4-FFF2-40B4-BE49-F238E27FC236}">
                <a16:creationId xmlns:a16="http://schemas.microsoft.com/office/drawing/2014/main" id="{DB2C88FA-175E-F140-A44A-A6753ABF930A}"/>
              </a:ext>
            </a:extLst>
          </p:cNvPr>
          <p:cNvSpPr txBox="1"/>
          <p:nvPr/>
        </p:nvSpPr>
        <p:spPr>
          <a:xfrm>
            <a:off x="7685672" y="4599899"/>
            <a:ext cx="1415772" cy="584775"/>
          </a:xfrm>
          <a:prstGeom prst="rect">
            <a:avLst/>
          </a:prstGeom>
          <a:noFill/>
        </p:spPr>
        <p:txBody>
          <a:bodyPr wrap="none" rtlCol="0">
            <a:spAutoFit/>
          </a:bodyPr>
          <a:lstStyle/>
          <a:p>
            <a:r>
              <a:rPr kumimoji="1" lang="zh-TW" altLang="en-US" sz="3200" b="1" dirty="0">
                <a:solidFill>
                  <a:srgbClr val="3C1D16"/>
                </a:solidFill>
                <a:highlight>
                  <a:srgbClr val="FF0000"/>
                </a:highlight>
                <a:latin typeface="Microsoft YaHei UI Light" panose="020B0502040204020203" pitchFamily="34" charset="-122"/>
                <a:ea typeface="Microsoft YaHei UI Light" panose="020B0502040204020203" pitchFamily="34" charset="-122"/>
                <a:cs typeface="Microsoft GothicNeo Light" panose="020B0503020000020004" pitchFamily="34" charset="-127"/>
              </a:rPr>
              <a:t>老底嘉</a:t>
            </a:r>
          </a:p>
        </p:txBody>
      </p:sp>
    </p:spTree>
    <p:extLst>
      <p:ext uri="{BB962C8B-B14F-4D97-AF65-F5344CB8AC3E}">
        <p14:creationId xmlns:p14="http://schemas.microsoft.com/office/powerpoint/2010/main" val="200884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2554514" y="2175210"/>
            <a:ext cx="8083326"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金子表示 “信心” 在信上富足。</a:t>
            </a:r>
            <a:r>
              <a:rPr kumimoji="1" lang="en" altLang="zh-TW" sz="4800" b="1" dirty="0">
                <a:latin typeface="Microsoft YaHei UI Light" panose="020B0502040204020203" pitchFamily="34" charset="-122"/>
                <a:ea typeface="Microsoft YaHei UI Light" panose="020B0502040204020203" pitchFamily="34" charset="-122"/>
              </a:rPr>
              <a:t>Gold means being rich in faith.</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11811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218067" y="797510"/>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约翰一书 </a:t>
            </a:r>
            <a:r>
              <a:rPr kumimoji="1" lang="en" altLang="zh-TW" sz="4800" b="1" dirty="0">
                <a:latin typeface="Microsoft YaHei UI Light" panose="020B0502040204020203" pitchFamily="34" charset="-122"/>
                <a:ea typeface="Microsoft YaHei UI Light" panose="020B0502040204020203" pitchFamily="34" charset="-122"/>
              </a:rPr>
              <a:t>1 John </a:t>
            </a:r>
            <a:r>
              <a:rPr kumimoji="1" lang="en-US" altLang="zh-TW" sz="4800" b="1" dirty="0">
                <a:latin typeface="Microsoft YaHei UI Light" panose="020B0502040204020203" pitchFamily="34" charset="-122"/>
                <a:ea typeface="Microsoft YaHei UI Light" panose="020B0502040204020203" pitchFamily="34" charset="-122"/>
              </a:rPr>
              <a:t>5:4</a:t>
            </a:r>
          </a:p>
          <a:p>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因为凡从神生的，就胜过世界。使我们胜了世界的，就是我们的信心。</a:t>
            </a:r>
            <a:r>
              <a:rPr kumimoji="1" lang="en" altLang="zh-TW" sz="4800" b="1" dirty="0">
                <a:latin typeface="Microsoft JhengHei UI" panose="020B0604030504040204" pitchFamily="34" charset="-120"/>
                <a:ea typeface="Microsoft JhengHei UI" panose="020B0604030504040204" pitchFamily="34" charset="-120"/>
              </a:rPr>
              <a:t>because everyone who is born from God has overcome the world. Our faith is the victory that overcomes the world.</a:t>
            </a:r>
            <a:endParaRPr kumimoji="1"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69317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舊, 桌, 顯示, 手機 的圖片&#10;&#10;自動產生的描述">
            <a:extLst>
              <a:ext uri="{FF2B5EF4-FFF2-40B4-BE49-F238E27FC236}">
                <a16:creationId xmlns:a16="http://schemas.microsoft.com/office/drawing/2014/main" id="{05322405-FBDE-3A4E-A920-EDC7C92F4095}"/>
              </a:ext>
            </a:extLst>
          </p:cNvPr>
          <p:cNvPicPr>
            <a:picLocks noChangeAspect="1"/>
          </p:cNvPicPr>
          <p:nvPr/>
        </p:nvPicPr>
        <p:blipFill>
          <a:blip r:embed="rId2"/>
          <a:stretch>
            <a:fillRect/>
          </a:stretch>
        </p:blipFill>
        <p:spPr>
          <a:xfrm>
            <a:off x="4094298" y="451153"/>
            <a:ext cx="4270769" cy="5955694"/>
          </a:xfrm>
          <a:prstGeom prst="rect">
            <a:avLst/>
          </a:prstGeom>
        </p:spPr>
      </p:pic>
    </p:spTree>
    <p:extLst>
      <p:ext uri="{BB962C8B-B14F-4D97-AF65-F5344CB8AC3E}">
        <p14:creationId xmlns:p14="http://schemas.microsoft.com/office/powerpoint/2010/main" val="299985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08804" y="1446242"/>
            <a:ext cx="10817817"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向主买白衣穿上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Buy from the Lord white clothes to wear.</a:t>
            </a:r>
          </a:p>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白衣 “公义的袍子”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White clothes represent "the robe of righteousness".</a:t>
            </a:r>
          </a:p>
        </p:txBody>
      </p:sp>
    </p:spTree>
    <p:extLst>
      <p:ext uri="{BB962C8B-B14F-4D97-AF65-F5344CB8AC3E}">
        <p14:creationId xmlns:p14="http://schemas.microsoft.com/office/powerpoint/2010/main" val="151447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08804" y="1446242"/>
            <a:ext cx="10817817"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罪人变成义人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The sinner is made righteous.</a:t>
            </a:r>
          </a:p>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因信称义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Be justified by faith.</a:t>
            </a:r>
          </a:p>
        </p:txBody>
      </p:sp>
    </p:spTree>
    <p:extLst>
      <p:ext uri="{BB962C8B-B14F-4D97-AF65-F5344CB8AC3E}">
        <p14:creationId xmlns:p14="http://schemas.microsoft.com/office/powerpoint/2010/main" val="276960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132112" y="668143"/>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US" altLang="zh-TW" sz="4800" b="1" dirty="0">
                <a:latin typeface="Microsoft YaHei UI Light" panose="020B0502040204020203" pitchFamily="34" charset="-122"/>
                <a:ea typeface="Microsoft YaHei UI Light" panose="020B0502040204020203" pitchFamily="34" charset="-122"/>
              </a:rPr>
              <a:t>3:19-22</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19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凡我所疼爱的，我就责备管教他，所以你要发热心，也要悔改。 </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20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看哪，我站在门外叩门；若有听见我声音就开门的，我要进到他那里去，我与他、他与我一同坐席。</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0466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132112" y="668143"/>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21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得胜的，我要赐他在我宝座上与我同坐，就如我得了胜，在我父的宝座上与他同坐一般。 </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22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圣灵向众教会所说的话，凡有耳的，就应当听！’”</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82316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302734" y="335845"/>
            <a:ext cx="9927773"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400" b="1" dirty="0">
                <a:latin typeface="Microsoft YaHei UI Light" panose="020B0502040204020203" pitchFamily="34" charset="-122"/>
                <a:ea typeface="Microsoft YaHei UI Light" panose="020B0502040204020203" pitchFamily="34" charset="-122"/>
              </a:rPr>
              <a:t>Revelation </a:t>
            </a:r>
            <a:r>
              <a:rPr kumimoji="1" lang="en-US" altLang="zh-TW" sz="4400" b="1" dirty="0">
                <a:latin typeface="Microsoft YaHei UI Light" panose="020B0502040204020203" pitchFamily="34" charset="-122"/>
                <a:ea typeface="Microsoft YaHei UI Light" panose="020B0502040204020203" pitchFamily="34" charset="-122"/>
              </a:rPr>
              <a:t>3:19-22</a:t>
            </a:r>
            <a:endParaRPr kumimoji="1" lang="en-US" altLang="zh-TW" sz="4400" b="1" dirty="0">
              <a:latin typeface="Microsoft JhengHei UI" panose="020B0604030504040204" pitchFamily="34" charset="-120"/>
              <a:ea typeface="Microsoft JhengHei UI" panose="020B0604030504040204" pitchFamily="34" charset="-120"/>
            </a:endParaRPr>
          </a:p>
          <a:p>
            <a:r>
              <a:rPr kumimoji="1" lang="en" altLang="zh-TW" sz="4400" b="1" dirty="0">
                <a:latin typeface="Microsoft JhengHei UI" panose="020B0604030504040204" pitchFamily="34" charset="-120"/>
                <a:ea typeface="Microsoft JhengHei UI" panose="020B0604030504040204" pitchFamily="34" charset="-120"/>
              </a:rPr>
              <a:t>19 I correct and discipline those whom I love, so be serious and repent! </a:t>
            </a:r>
          </a:p>
          <a:p>
            <a:r>
              <a:rPr kumimoji="1" lang="en" altLang="zh-TW" sz="4400" b="1" dirty="0">
                <a:latin typeface="Microsoft JhengHei UI" panose="020B0604030504040204" pitchFamily="34" charset="-120"/>
                <a:ea typeface="Microsoft JhengHei UI" panose="020B0604030504040204" pitchFamily="34" charset="-120"/>
              </a:rPr>
              <a:t>20 Look! I am standing at the door and knocking. If anyone listens to my voice and opens the door, I will come in to him and eat with him, and he will eat with me. </a:t>
            </a:r>
          </a:p>
        </p:txBody>
      </p:sp>
    </p:spTree>
    <p:extLst>
      <p:ext uri="{BB962C8B-B14F-4D97-AF65-F5344CB8AC3E}">
        <p14:creationId xmlns:p14="http://schemas.microsoft.com/office/powerpoint/2010/main" val="150717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302734" y="549610"/>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JhengHei UI" panose="020B0604030504040204" pitchFamily="34" charset="-120"/>
                <a:ea typeface="Microsoft JhengHei UI" panose="020B0604030504040204" pitchFamily="34" charset="-120"/>
              </a:rPr>
              <a:t>21 I will give a place to sit with me on my throne to the one who overcomes, just as I have overcome and have sat down with my Father on his throne.</a:t>
            </a:r>
          </a:p>
          <a:p>
            <a:r>
              <a:rPr kumimoji="1" lang="en" altLang="zh-TW" sz="4800" b="1" dirty="0">
                <a:latin typeface="Microsoft JhengHei UI" panose="020B0604030504040204" pitchFamily="34" charset="-120"/>
                <a:ea typeface="Microsoft JhengHei UI" panose="020B0604030504040204" pitchFamily="34" charset="-120"/>
              </a:rPr>
              <a:t>22 ‘Let everyone[n] listen to what the Spirit says to the churches.’”</a:t>
            </a:r>
            <a:endParaRPr kumimoji="1"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64359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218067" y="797510"/>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b="1" dirty="0">
                <a:latin typeface="Microsoft YaHei UI Light" panose="020B0502040204020203" pitchFamily="34" charset="-122"/>
                <a:ea typeface="Microsoft YaHei UI Light" panose="020B0502040204020203" pitchFamily="34" charset="-122"/>
              </a:rPr>
              <a:t>3:19</a:t>
            </a:r>
          </a:p>
          <a:p>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凡我所疼爱的，我就责备管教他，所以你要发热心，也要悔改。</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zh-TW" altLang="en-US" sz="4800" b="1" dirty="0">
                <a:latin typeface="Microsoft JhengHei UI" panose="020B0604030504040204" pitchFamily="34" charset="-120"/>
                <a:ea typeface="Microsoft JhengHei UI" panose="020B0604030504040204" pitchFamily="34" charset="-120"/>
              </a:rPr>
              <a:t> </a:t>
            </a:r>
            <a:r>
              <a:rPr kumimoji="1" lang="en" altLang="zh-TW" sz="4800" b="1" dirty="0">
                <a:latin typeface="Microsoft JhengHei UI" panose="020B0604030504040204" pitchFamily="34" charset="-120"/>
                <a:ea typeface="Microsoft JhengHei UI" panose="020B0604030504040204" pitchFamily="34" charset="-120"/>
              </a:rPr>
              <a:t>I correct and discipline those whom I love, so be serious and repent! </a:t>
            </a:r>
          </a:p>
        </p:txBody>
      </p:sp>
    </p:spTree>
    <p:extLst>
      <p:ext uri="{BB962C8B-B14F-4D97-AF65-F5344CB8AC3E}">
        <p14:creationId xmlns:p14="http://schemas.microsoft.com/office/powerpoint/2010/main" val="373506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室外, 建築物, 男人, 城市 的圖片&#10;&#10;自動產生的描述">
            <a:extLst>
              <a:ext uri="{FF2B5EF4-FFF2-40B4-BE49-F238E27FC236}">
                <a16:creationId xmlns:a16="http://schemas.microsoft.com/office/drawing/2014/main" id="{F4C7E0E2-5A46-004F-BB57-7412D1E5CADD}"/>
              </a:ext>
            </a:extLst>
          </p:cNvPr>
          <p:cNvPicPr>
            <a:picLocks noChangeAspect="1"/>
          </p:cNvPicPr>
          <p:nvPr/>
        </p:nvPicPr>
        <p:blipFill rotWithShape="1">
          <a:blip r:embed="rId2"/>
          <a:srcRect t="5450" b="9644"/>
          <a:stretch/>
        </p:blipFill>
        <p:spPr>
          <a:xfrm>
            <a:off x="0" y="-1"/>
            <a:ext cx="12192000" cy="6858001"/>
          </a:xfrm>
          <a:prstGeom prst="rect">
            <a:avLst/>
          </a:prstGeom>
        </p:spPr>
      </p:pic>
      <p:sp>
        <p:nvSpPr>
          <p:cNvPr id="5" name="文字方塊 4">
            <a:extLst>
              <a:ext uri="{FF2B5EF4-FFF2-40B4-BE49-F238E27FC236}">
                <a16:creationId xmlns:a16="http://schemas.microsoft.com/office/drawing/2014/main" id="{9BAA37D4-13D3-5E4B-B6FC-05DC46AA39DC}"/>
              </a:ext>
            </a:extLst>
          </p:cNvPr>
          <p:cNvSpPr txBox="1"/>
          <p:nvPr/>
        </p:nvSpPr>
        <p:spPr>
          <a:xfrm>
            <a:off x="3276959" y="5309401"/>
            <a:ext cx="5638082" cy="769441"/>
          </a:xfrm>
          <a:prstGeom prst="rect">
            <a:avLst/>
          </a:prstGeom>
          <a:noFill/>
        </p:spPr>
        <p:txBody>
          <a:bodyPr wrap="none" rtlCol="0">
            <a:spAutoFit/>
          </a:bodyPr>
          <a:lstStyle/>
          <a:p>
            <a:r>
              <a:rPr kumimoji="1" lang="zh-TW" altLang="en-US" sz="4400" dirty="0">
                <a:highlight>
                  <a:srgbClr val="000000"/>
                </a:highlight>
                <a:latin typeface="Heiti SC Medium" pitchFamily="2" charset="-128"/>
                <a:ea typeface="Heiti SC Medium" pitchFamily="2" charset="-128"/>
              </a:rPr>
              <a:t>老底嘉（</a:t>
            </a:r>
            <a:r>
              <a:rPr kumimoji="1" lang="en" altLang="zh-TW" sz="4400" dirty="0">
                <a:highlight>
                  <a:srgbClr val="000000"/>
                </a:highlight>
                <a:latin typeface="Heiti SC Medium" pitchFamily="2" charset="-128"/>
                <a:ea typeface="Heiti SC Medium" pitchFamily="2" charset="-128"/>
              </a:rPr>
              <a:t>Laodicea</a:t>
            </a:r>
            <a:r>
              <a:rPr kumimoji="1" lang="zh-TW" altLang="en" sz="4400" dirty="0">
                <a:highlight>
                  <a:srgbClr val="000000"/>
                </a:highlight>
                <a:latin typeface="Heiti SC Medium" pitchFamily="2" charset="-128"/>
                <a:ea typeface="Heiti SC Medium" pitchFamily="2" charset="-128"/>
              </a:rPr>
              <a:t>）</a:t>
            </a:r>
            <a:endParaRPr kumimoji="1" lang="zh-TW" altLang="en-US" sz="4400" dirty="0">
              <a:highlight>
                <a:srgbClr val="000000"/>
              </a:highlight>
              <a:latin typeface="Heiti SC Medium" pitchFamily="2" charset="-128"/>
              <a:ea typeface="Heiti SC Medium" pitchFamily="2" charset="-128"/>
            </a:endParaRPr>
          </a:p>
        </p:txBody>
      </p:sp>
    </p:spTree>
    <p:extLst>
      <p:ext uri="{BB962C8B-B14F-4D97-AF65-F5344CB8AC3E}">
        <p14:creationId xmlns:p14="http://schemas.microsoft.com/office/powerpoint/2010/main" val="343931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218067" y="797510"/>
            <a:ext cx="9927773" cy="5632311"/>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000" b="1" dirty="0">
                <a:latin typeface="Microsoft YaHei UI Light" panose="020B0502040204020203" pitchFamily="34" charset="-122"/>
                <a:ea typeface="Microsoft YaHei UI Light" panose="020B0502040204020203" pitchFamily="34" charset="-122"/>
              </a:rPr>
              <a:t>启示录 </a:t>
            </a:r>
            <a:r>
              <a:rPr kumimoji="1" lang="en" altLang="zh-TW" sz="4000" b="1" dirty="0">
                <a:latin typeface="Microsoft YaHei UI Light" panose="020B0502040204020203" pitchFamily="34" charset="-122"/>
                <a:ea typeface="Microsoft YaHei UI Light" panose="020B0502040204020203" pitchFamily="34" charset="-122"/>
              </a:rPr>
              <a:t>Revelation </a:t>
            </a:r>
            <a:r>
              <a:rPr kumimoji="1" lang="en-US" altLang="zh-TW" sz="4000" b="1" dirty="0">
                <a:latin typeface="Microsoft YaHei UI Light" panose="020B0502040204020203" pitchFamily="34" charset="-122"/>
                <a:ea typeface="Microsoft YaHei UI Light" panose="020B0502040204020203" pitchFamily="34" charset="-122"/>
              </a:rPr>
              <a:t>3:20</a:t>
            </a:r>
          </a:p>
          <a:p>
            <a:r>
              <a:rPr kumimoji="1" lang="zh-TW" altLang="en-US" sz="4000" b="1" dirty="0">
                <a:solidFill>
                  <a:srgbClr val="FFFF00"/>
                </a:solidFill>
                <a:latin typeface="Microsoft JhengHei UI" panose="020B0604030504040204" pitchFamily="34" charset="-120"/>
                <a:ea typeface="Microsoft JhengHei UI" panose="020B0604030504040204" pitchFamily="34" charset="-120"/>
              </a:rPr>
              <a:t>看哪，我站在门外叩门；若有听见我声音就开门的，我要进到他那里去，我与他、他与我一同坐席。</a:t>
            </a:r>
            <a:endParaRPr kumimoji="1" lang="en-US" altLang="zh-TW" sz="4000" b="1" dirty="0">
              <a:solidFill>
                <a:srgbClr val="FFFF00"/>
              </a:solidFill>
              <a:latin typeface="Microsoft JhengHei UI" panose="020B0604030504040204" pitchFamily="34" charset="-120"/>
              <a:ea typeface="Microsoft JhengHei UI" panose="020B0604030504040204" pitchFamily="34" charset="-120"/>
            </a:endParaRPr>
          </a:p>
          <a:p>
            <a:r>
              <a:rPr kumimoji="1" lang="en" altLang="zh-TW" sz="4000" b="1" dirty="0">
                <a:latin typeface="Microsoft JhengHei UI" panose="020B0604030504040204" pitchFamily="34" charset="-120"/>
                <a:ea typeface="Microsoft JhengHei UI" panose="020B0604030504040204" pitchFamily="34" charset="-120"/>
              </a:rPr>
              <a:t>Look! I am standing at the door and knocking. If anyone listens to my voice and opens the door, I will come in to him and eat with him, and he will eat with me. </a:t>
            </a:r>
          </a:p>
        </p:txBody>
      </p:sp>
    </p:spTree>
    <p:extLst>
      <p:ext uri="{BB962C8B-B14F-4D97-AF65-F5344CB8AC3E}">
        <p14:creationId xmlns:p14="http://schemas.microsoft.com/office/powerpoint/2010/main" val="158178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08804" y="1446242"/>
            <a:ext cx="10817817"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教会的主权本来就是主的！</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The sovereignty of the church belongs to the Lord!</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1320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08804" y="1446242"/>
            <a:ext cx="10817817"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坐席 “表明亲密的交流”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Eating at the Lord's table indicates "intimate communication".</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40023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855036" y="1947879"/>
            <a:ext cx="10817817"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solidFill>
                  <a:srgbClr val="FFFF00"/>
                </a:solidFill>
                <a:latin typeface="Microsoft YaHei UI Light" panose="020B0502040204020203" pitchFamily="34" charset="-122"/>
                <a:ea typeface="Microsoft YaHei UI Light" panose="020B0502040204020203" pitchFamily="34" charset="-122"/>
              </a:rPr>
              <a:t>1.</a:t>
            </a:r>
            <a:r>
              <a:rPr kumimoji="1" lang="zh-TW" altLang="en-US" sz="4400" b="1" dirty="0">
                <a:solidFill>
                  <a:srgbClr val="FFFF00"/>
                </a:solidFill>
                <a:latin typeface="Microsoft YaHei UI Light" panose="020B0502040204020203" pitchFamily="34" charset="-122"/>
                <a:ea typeface="Microsoft YaHei UI Light" panose="020B0502040204020203" pitchFamily="34" charset="-122"/>
              </a:rPr>
              <a:t>向主买眼药！打开属灵的眼睛。</a:t>
            </a:r>
            <a:endParaRPr kumimoji="1" lang="en-US" altLang="zh-TW" sz="4400" b="1" dirty="0">
              <a:solidFill>
                <a:srgbClr val="FFFF00"/>
              </a:solidFill>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 </a:t>
            </a:r>
            <a:r>
              <a:rPr kumimoji="1" lang="en-US" altLang="zh-TW" sz="3600" b="1" dirty="0">
                <a:latin typeface="Microsoft YaHei UI Light" panose="020B0502040204020203" pitchFamily="34" charset="-122"/>
                <a:ea typeface="Microsoft YaHei UI Light" panose="020B0502040204020203" pitchFamily="34" charset="-122"/>
              </a:rPr>
              <a:t>Buy from the Lord salve! To open the spiritual eyes.</a:t>
            </a:r>
          </a:p>
          <a:p>
            <a:r>
              <a:rPr kumimoji="1" lang="en-US" altLang="zh-TW" sz="4400" b="1" dirty="0">
                <a:solidFill>
                  <a:srgbClr val="FFFF00"/>
                </a:solidFill>
                <a:latin typeface="Microsoft YaHei UI Light" panose="020B0502040204020203" pitchFamily="34" charset="-122"/>
                <a:ea typeface="Microsoft YaHei UI Light" panose="020B0502040204020203" pitchFamily="34" charset="-122"/>
              </a:rPr>
              <a:t>2.</a:t>
            </a:r>
            <a:r>
              <a:rPr kumimoji="1" lang="zh-TW" altLang="en-US" sz="4400" b="1" dirty="0">
                <a:solidFill>
                  <a:srgbClr val="FFFF00"/>
                </a:solidFill>
                <a:latin typeface="Microsoft YaHei UI Light" panose="020B0502040204020203" pitchFamily="34" charset="-122"/>
                <a:ea typeface="Microsoft YaHei UI Light" panose="020B0502040204020203" pitchFamily="34" charset="-122"/>
              </a:rPr>
              <a:t>向主买金子！要在信心上富足。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r>
              <a:rPr kumimoji="1" lang="en-US" altLang="zh-TW" sz="3600" b="1" dirty="0">
                <a:latin typeface="Microsoft YaHei UI Light" panose="020B0502040204020203" pitchFamily="34" charset="-122"/>
                <a:ea typeface="Microsoft YaHei UI Light" panose="020B0502040204020203" pitchFamily="34" charset="-122"/>
              </a:rPr>
              <a:t>Buy from the Lord gold! To be rich in faith.</a:t>
            </a:r>
          </a:p>
          <a:p>
            <a:r>
              <a:rPr kumimoji="1" lang="en-US" altLang="zh-TW" sz="4400" b="1" dirty="0">
                <a:solidFill>
                  <a:srgbClr val="FFFF00"/>
                </a:solidFill>
                <a:latin typeface="Microsoft YaHei UI Light" panose="020B0502040204020203" pitchFamily="34" charset="-122"/>
                <a:ea typeface="Microsoft YaHei UI Light" panose="020B0502040204020203" pitchFamily="34" charset="-122"/>
              </a:rPr>
              <a:t>3.</a:t>
            </a:r>
            <a:r>
              <a:rPr kumimoji="1" lang="zh-TW" altLang="en-US" sz="4400" b="1" dirty="0">
                <a:solidFill>
                  <a:srgbClr val="FFFF00"/>
                </a:solidFill>
                <a:latin typeface="Microsoft YaHei UI Light" panose="020B0502040204020203" pitchFamily="34" charset="-122"/>
                <a:ea typeface="Microsoft YaHei UI Light" panose="020B0502040204020203" pitchFamily="34" charset="-122"/>
              </a:rPr>
              <a:t>向主买白袍！行公义好怜悯，与神同行。</a:t>
            </a:r>
            <a:r>
              <a:rPr kumimoji="1" lang="zh-TW" altLang="en-US" sz="4400" b="1" dirty="0">
                <a:latin typeface="Microsoft YaHei UI Light" panose="020B0502040204020203" pitchFamily="34" charset="-122"/>
                <a:ea typeface="Microsoft YaHei UI Light" panose="020B0502040204020203" pitchFamily="34" charset="-122"/>
              </a:rPr>
              <a:t> </a:t>
            </a:r>
            <a:endParaRPr kumimoji="1" lang="en-US" altLang="zh-TW" sz="4400" b="1" dirty="0">
              <a:latin typeface="Microsoft YaHei UI Light" panose="020B0502040204020203" pitchFamily="34" charset="-122"/>
              <a:ea typeface="Microsoft YaHei UI Light" panose="020B0502040204020203" pitchFamily="34" charset="-122"/>
            </a:endParaRPr>
          </a:p>
          <a:p>
            <a:r>
              <a:rPr kumimoji="1" lang="en-US" altLang="zh-TW" sz="3600" b="1" dirty="0">
                <a:latin typeface="Microsoft YaHei UI Light" panose="020B0502040204020203" pitchFamily="34" charset="-122"/>
                <a:ea typeface="Microsoft YaHei UI Light" panose="020B0502040204020203" pitchFamily="34" charset="-122"/>
              </a:rPr>
              <a:t>Buy from the Lord white clothes! To act justly and to love mercy and to walk with God.</a:t>
            </a:r>
          </a:p>
        </p:txBody>
      </p:sp>
      <p:sp>
        <p:nvSpPr>
          <p:cNvPr id="2" name="文字方塊 1">
            <a:extLst>
              <a:ext uri="{FF2B5EF4-FFF2-40B4-BE49-F238E27FC236}">
                <a16:creationId xmlns:a16="http://schemas.microsoft.com/office/drawing/2014/main" id="{CC3C6ED3-6A92-7649-B8D8-675FE96109D5}"/>
              </a:ext>
            </a:extLst>
          </p:cNvPr>
          <p:cNvSpPr txBox="1"/>
          <p:nvPr/>
        </p:nvSpPr>
        <p:spPr>
          <a:xfrm>
            <a:off x="1336522" y="1239993"/>
            <a:ext cx="9518953" cy="707886"/>
          </a:xfrm>
          <a:prstGeom prst="rect">
            <a:avLst/>
          </a:prstGeom>
          <a:noFill/>
        </p:spPr>
        <p:txBody>
          <a:bodyPr wrap="none" rtlCol="0">
            <a:spAutoFit/>
          </a:bodyPr>
          <a:lstStyle/>
          <a:p>
            <a:r>
              <a:rPr kumimoji="1" lang="en" altLang="zh-TW" sz="4000" dirty="0"/>
              <a:t>How to deal with being neither cold nor hot?</a:t>
            </a:r>
          </a:p>
        </p:txBody>
      </p:sp>
      <p:pic>
        <p:nvPicPr>
          <p:cNvPr id="4" name="圖片 3" descr="一張含有 畫畫 的圖片&#10;&#10;自動產生的描述">
            <a:extLst>
              <a:ext uri="{FF2B5EF4-FFF2-40B4-BE49-F238E27FC236}">
                <a16:creationId xmlns:a16="http://schemas.microsoft.com/office/drawing/2014/main" id="{5B89C0FA-184D-7F48-AF2A-05BFEF20884F}"/>
              </a:ext>
            </a:extLst>
          </p:cNvPr>
          <p:cNvPicPr>
            <a:picLocks noChangeAspect="1"/>
          </p:cNvPicPr>
          <p:nvPr/>
        </p:nvPicPr>
        <p:blipFill>
          <a:blip r:embed="rId4"/>
          <a:stretch>
            <a:fillRect/>
          </a:stretch>
        </p:blipFill>
        <p:spPr>
          <a:xfrm>
            <a:off x="2851148" y="419456"/>
            <a:ext cx="6489700" cy="863600"/>
          </a:xfrm>
          <a:prstGeom prst="rect">
            <a:avLst/>
          </a:prstGeom>
        </p:spPr>
      </p:pic>
    </p:spTree>
    <p:extLst>
      <p:ext uri="{BB962C8B-B14F-4D97-AF65-F5344CB8AC3E}">
        <p14:creationId xmlns:p14="http://schemas.microsoft.com/office/powerpoint/2010/main" val="17885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247096" y="797510"/>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老底嘉城市特点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The characteristics of Laodicea</a:t>
            </a:r>
          </a:p>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银行、纺织、医学发达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Banking, textile industry, and medicine were developed.</a:t>
            </a:r>
          </a:p>
          <a:p>
            <a:pPr algn="ctr"/>
            <a:r>
              <a:rPr kumimoji="1" lang="zh-TW" altLang="en-US" sz="4800" b="1" dirty="0">
                <a:solidFill>
                  <a:srgbClr val="FFFF00"/>
                </a:solidFill>
                <a:latin typeface="Microsoft YaHei UI Light" panose="020B0502040204020203" pitchFamily="34" charset="-122"/>
                <a:ea typeface="Microsoft YaHei UI Light" panose="020B0502040204020203" pitchFamily="34" charset="-122"/>
              </a:rPr>
              <a:t>老底嘉人非常富有   </a:t>
            </a:r>
            <a:endParaRPr kumimoji="1" lang="en-US" altLang="zh-TW" sz="4800" b="1" dirty="0">
              <a:solidFill>
                <a:srgbClr val="FFFF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The Laodiceans were very rich.</a:t>
            </a:r>
          </a:p>
        </p:txBody>
      </p:sp>
    </p:spTree>
    <p:extLst>
      <p:ext uri="{BB962C8B-B14F-4D97-AF65-F5344CB8AC3E}">
        <p14:creationId xmlns:p14="http://schemas.microsoft.com/office/powerpoint/2010/main" val="40741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218067" y="1159210"/>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b="1" dirty="0">
                <a:latin typeface="Microsoft YaHei UI Light" panose="020B0502040204020203" pitchFamily="34" charset="-122"/>
                <a:ea typeface="Microsoft YaHei UI Light" panose="020B0502040204020203" pitchFamily="34" charset="-122"/>
              </a:rPr>
              <a:t>3:16</a:t>
            </a:r>
            <a:br>
              <a:rPr kumimoji="1" lang="en-US" altLang="zh-TW" sz="4800" b="1" dirty="0">
                <a:latin typeface="Microsoft YaHei UI Light" panose="020B0502040204020203" pitchFamily="34" charset="-122"/>
                <a:ea typeface="Microsoft YaHei UI Light" panose="020B0502040204020203" pitchFamily="34" charset="-122"/>
              </a:rPr>
            </a:b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你既如温水，也不冷也不热，所以我必从我口中把你吐出去。</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en" altLang="zh-TW" sz="4800" b="1" dirty="0">
                <a:latin typeface="Microsoft JhengHei UI" panose="020B0604030504040204" pitchFamily="34" charset="-120"/>
                <a:ea typeface="Microsoft JhengHei UI" panose="020B0604030504040204" pitchFamily="34" charset="-120"/>
              </a:rPr>
              <a:t>Since you are lukewarm and neither hot nor cold, I am going to spit you out of my mouth. </a:t>
            </a:r>
            <a:endParaRPr kumimoji="1"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26375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132112" y="703949"/>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US" altLang="zh-TW" sz="4800" b="1" dirty="0">
                <a:latin typeface="Microsoft YaHei UI Light" panose="020B0502040204020203" pitchFamily="34" charset="-122"/>
                <a:ea typeface="Microsoft YaHei UI Light" panose="020B0502040204020203" pitchFamily="34" charset="-122"/>
              </a:rPr>
              <a:t>3:14-17</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14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你要写信给老底嘉教会的使者说：‘那为阿门的，为诚信真实见证的，在神创造万物之上为元首的说： </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15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我知道你的行为，你也不冷也不热。我巴不得你或冷或热！</a:t>
            </a:r>
          </a:p>
        </p:txBody>
      </p:sp>
    </p:spTree>
    <p:extLst>
      <p:ext uri="{BB962C8B-B14F-4D97-AF65-F5344CB8AC3E}">
        <p14:creationId xmlns:p14="http://schemas.microsoft.com/office/powerpoint/2010/main" val="220525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0"/>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1132112" y="843814"/>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16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你既如温水，也不冷也不热，所以我必从我口中把你吐出去。</a:t>
            </a:r>
            <a:endParaRPr kumimoji="1" lang="en-US" altLang="zh-TW" sz="4800" b="1" dirty="0">
              <a:solidFill>
                <a:srgbClr val="FFFF00"/>
              </a:solidFill>
              <a:latin typeface="Microsoft JhengHei UI" panose="020B0604030504040204" pitchFamily="34" charset="-120"/>
              <a:ea typeface="Microsoft JhengHei UI" panose="020B0604030504040204" pitchFamily="34" charset="-120"/>
            </a:endParaRPr>
          </a:p>
          <a:p>
            <a:r>
              <a:rPr kumimoji="1" lang="en-US" altLang="zh-TW" sz="4800" b="1" dirty="0">
                <a:solidFill>
                  <a:srgbClr val="FFFF00"/>
                </a:solidFill>
                <a:latin typeface="Microsoft JhengHei UI" panose="020B0604030504040204" pitchFamily="34" charset="-120"/>
                <a:ea typeface="Microsoft JhengHei UI" panose="020B0604030504040204" pitchFamily="34" charset="-120"/>
              </a:rPr>
              <a:t>17 ‘</a:t>
            </a:r>
            <a:r>
              <a:rPr kumimoji="1" lang="zh-TW" altLang="en-US" sz="4800" b="1" dirty="0">
                <a:solidFill>
                  <a:srgbClr val="FFFF00"/>
                </a:solidFill>
                <a:latin typeface="Microsoft JhengHei UI" panose="020B0604030504040204" pitchFamily="34" charset="-120"/>
                <a:ea typeface="Microsoft JhengHei UI" panose="020B0604030504040204" pitchFamily="34" charset="-120"/>
              </a:rPr>
              <a:t>你说“我是富足，已经发了财，一样都不缺”，却不知道你是那困苦、可怜、贫穷、瞎眼、赤身的。</a:t>
            </a:r>
            <a:r>
              <a:rPr kumimoji="1" lang="zh-TW" altLang="en-US" sz="4800" b="1" dirty="0">
                <a:latin typeface="Microsoft JhengHei UI" panose="020B0604030504040204" pitchFamily="34" charset="-120"/>
                <a:ea typeface="Microsoft JhengHei UI" panose="020B0604030504040204" pitchFamily="34" charset="-120"/>
              </a:rPr>
              <a:t> </a:t>
            </a:r>
          </a:p>
        </p:txBody>
      </p:sp>
    </p:spTree>
    <p:extLst>
      <p:ext uri="{BB962C8B-B14F-4D97-AF65-F5344CB8AC3E}">
        <p14:creationId xmlns:p14="http://schemas.microsoft.com/office/powerpoint/2010/main" val="260780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41926" y="343476"/>
            <a:ext cx="10308146"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400" b="1" dirty="0">
                <a:latin typeface="Microsoft YaHei UI Light" panose="020B0502040204020203" pitchFamily="34" charset="-122"/>
                <a:ea typeface="Microsoft YaHei UI Light" panose="020B0502040204020203" pitchFamily="34" charset="-122"/>
              </a:rPr>
              <a:t>Revelation </a:t>
            </a:r>
            <a:r>
              <a:rPr kumimoji="1" lang="zh-TW" altLang="en-US" sz="4400" b="1" dirty="0">
                <a:latin typeface="Microsoft YaHei UI Light" panose="020B0502040204020203" pitchFamily="34" charset="-122"/>
                <a:ea typeface="Microsoft YaHei UI Light" panose="020B0502040204020203" pitchFamily="34" charset="-122"/>
              </a:rPr>
              <a:t> </a:t>
            </a:r>
            <a:r>
              <a:rPr kumimoji="1" lang="en-US" altLang="zh-TW" sz="4400" b="1" dirty="0">
                <a:latin typeface="Microsoft YaHei UI Light" panose="020B0502040204020203" pitchFamily="34" charset="-122"/>
                <a:ea typeface="Microsoft YaHei UI Light" panose="020B0502040204020203" pitchFamily="34" charset="-122"/>
              </a:rPr>
              <a:t>3:14-17</a:t>
            </a:r>
            <a:br>
              <a:rPr kumimoji="1" lang="en-US" altLang="zh-TW" sz="4400" b="1" dirty="0">
                <a:latin typeface="Microsoft YaHei UI Light" panose="020B0502040204020203" pitchFamily="34" charset="-122"/>
                <a:ea typeface="Microsoft YaHei UI Light" panose="020B0502040204020203" pitchFamily="34" charset="-122"/>
              </a:rPr>
            </a:br>
            <a:r>
              <a:rPr kumimoji="1" lang="en-US" altLang="zh-TW" sz="4400" b="1" dirty="0">
                <a:latin typeface="Microsoft JhengHei UI" panose="020B0604030504040204" pitchFamily="34" charset="-120"/>
                <a:ea typeface="Microsoft JhengHei UI" panose="020B0604030504040204" pitchFamily="34" charset="-120"/>
              </a:rPr>
              <a:t>14 “To the messenger of the church in Laodicea, write:</a:t>
            </a:r>
          </a:p>
          <a:p>
            <a:r>
              <a:rPr kumimoji="1" lang="en-US" altLang="zh-TW" sz="4400" b="1" dirty="0">
                <a:latin typeface="Microsoft JhengHei UI" panose="020B0604030504040204" pitchFamily="34" charset="-120"/>
                <a:ea typeface="Microsoft JhengHei UI" panose="020B0604030504040204" pitchFamily="34" charset="-120"/>
              </a:rPr>
              <a:t>‘The Amen, the witness who is faithful and true, the originator of God’s creation, says this:</a:t>
            </a:r>
          </a:p>
          <a:p>
            <a:r>
              <a:rPr kumimoji="1" lang="en-US" altLang="zh-TW" sz="4400" b="1" dirty="0">
                <a:latin typeface="Microsoft JhengHei UI" panose="020B0604030504040204" pitchFamily="34" charset="-120"/>
                <a:ea typeface="Microsoft JhengHei UI" panose="020B0604030504040204" pitchFamily="34" charset="-120"/>
              </a:rPr>
              <a:t>15 ‘I know your actions, that you are neither cold nor hot. I wish you were cold or hot. </a:t>
            </a:r>
          </a:p>
        </p:txBody>
      </p:sp>
    </p:spTree>
    <p:extLst>
      <p:ext uri="{BB962C8B-B14F-4D97-AF65-F5344CB8AC3E}">
        <p14:creationId xmlns:p14="http://schemas.microsoft.com/office/powerpoint/2010/main" val="254890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建築物, 鳥, 年輕, 直立的 的圖片&#10;&#10;自動產生的描述">
            <a:extLst>
              <a:ext uri="{FF2B5EF4-FFF2-40B4-BE49-F238E27FC236}">
                <a16:creationId xmlns:a16="http://schemas.microsoft.com/office/drawing/2014/main" id="{99A91DE6-6A47-D549-8675-FACCFDFE01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37000"/>
                    </a14:imgEffect>
                  </a14:imgLayer>
                </a14:imgProps>
              </a:ext>
            </a:extLst>
          </a:blip>
          <a:stretch>
            <a:fillRect/>
          </a:stretch>
        </p:blipFill>
        <p:spPr>
          <a:xfrm>
            <a:off x="-1" y="15263"/>
            <a:ext cx="12192001" cy="6842737"/>
          </a:xfrm>
          <a:prstGeom prst="rect">
            <a:avLst/>
          </a:prstGeom>
        </p:spPr>
      </p:pic>
      <p:sp>
        <p:nvSpPr>
          <p:cNvPr id="7" name="文字方塊 6">
            <a:extLst>
              <a:ext uri="{FF2B5EF4-FFF2-40B4-BE49-F238E27FC236}">
                <a16:creationId xmlns:a16="http://schemas.microsoft.com/office/drawing/2014/main" id="{994DDE2E-C50F-9642-AB3A-F22DD972D3E2}"/>
              </a:ext>
            </a:extLst>
          </p:cNvPr>
          <p:cNvSpPr txBox="1"/>
          <p:nvPr/>
        </p:nvSpPr>
        <p:spPr>
          <a:xfrm>
            <a:off x="941926" y="682031"/>
            <a:ext cx="10308146" cy="550920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JhengHei UI" panose="020B0604030504040204" pitchFamily="34" charset="-120"/>
                <a:ea typeface="Microsoft JhengHei UI" panose="020B0604030504040204" pitchFamily="34" charset="-120"/>
              </a:rPr>
              <a:t>16 Since you are lukewarm and neither hot nor cold, I am going to spit you out of my mouth. </a:t>
            </a:r>
          </a:p>
          <a:p>
            <a:r>
              <a:rPr kumimoji="1" lang="en-US" altLang="zh-TW" sz="4400" b="1" dirty="0">
                <a:latin typeface="Microsoft JhengHei UI" panose="020B0604030504040204" pitchFamily="34" charset="-120"/>
                <a:ea typeface="Microsoft JhengHei UI" panose="020B0604030504040204" pitchFamily="34" charset="-120"/>
              </a:rPr>
              <a:t>17 You say, “I am rich. I have become wealthy. I don’t need anything.” Yet you don’t realize that you are miserable, pitiful, poor, blind, and naked.</a:t>
            </a:r>
          </a:p>
        </p:txBody>
      </p:sp>
    </p:spTree>
    <p:extLst>
      <p:ext uri="{BB962C8B-B14F-4D97-AF65-F5344CB8AC3E}">
        <p14:creationId xmlns:p14="http://schemas.microsoft.com/office/powerpoint/2010/main" val="3799482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477</TotalTime>
  <Words>1362</Words>
  <Application>Microsoft Macintosh PowerPoint</Application>
  <PresentationFormat>寬螢幕</PresentationFormat>
  <Paragraphs>77</Paragraphs>
  <Slides>33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Heiti SC Medium</vt:lpstr>
      <vt:lpstr>Microsoft JhengHei UI</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63</cp:revision>
  <dcterms:created xsi:type="dcterms:W3CDTF">2020-05-19T23:40:13Z</dcterms:created>
  <dcterms:modified xsi:type="dcterms:W3CDTF">2020-06-24T21:26:46Z</dcterms:modified>
</cp:coreProperties>
</file>