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048" r:id="rId2"/>
    <p:sldId id="2052" r:id="rId3"/>
    <p:sldId id="2112" r:id="rId4"/>
    <p:sldId id="2108" r:id="rId5"/>
    <p:sldId id="2109" r:id="rId6"/>
    <p:sldId id="2085" r:id="rId7"/>
    <p:sldId id="2086" r:id="rId8"/>
    <p:sldId id="2069" r:id="rId9"/>
    <p:sldId id="2076" r:id="rId10"/>
    <p:sldId id="2087" r:id="rId11"/>
    <p:sldId id="2088" r:id="rId12"/>
    <p:sldId id="2089" r:id="rId13"/>
    <p:sldId id="2090" r:id="rId14"/>
    <p:sldId id="2091" r:id="rId15"/>
    <p:sldId id="2092" r:id="rId16"/>
    <p:sldId id="2093" r:id="rId17"/>
    <p:sldId id="2094" r:id="rId18"/>
    <p:sldId id="2095" r:id="rId19"/>
    <p:sldId id="2096" r:id="rId20"/>
    <p:sldId id="2097" r:id="rId21"/>
    <p:sldId id="2098" r:id="rId22"/>
    <p:sldId id="2099" r:id="rId23"/>
    <p:sldId id="2100" r:id="rId24"/>
    <p:sldId id="2103" r:id="rId25"/>
    <p:sldId id="210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6"/>
    <p:restoredTop sz="96327"/>
  </p:normalViewPr>
  <p:slideViewPr>
    <p:cSldViewPr snapToGrid="0" snapToObjects="1">
      <p:cViewPr varScale="1">
        <p:scale>
          <a:sx n="82" d="100"/>
          <a:sy n="82" d="100"/>
        </p:scale>
        <p:origin x="184" y="1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a:pPr/>
              <a:t>12/25/20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
        <p:nvSpPr>
          <p:cNvPr id="8" name="Title 1"/>
          <p:cNvSpPr>
            <a:spLocks noGrp="1"/>
          </p:cNvSpPr>
          <p:nvPr>
            <p:ph type="title"/>
          </p:nvPr>
        </p:nvSpPr>
        <p:spPr>
          <a:xfrm>
            <a:off x="685801" y="609600"/>
            <a:ext cx="10131425" cy="1456267"/>
          </a:xfrm>
        </p:spPr>
        <p:txBody>
          <a:bodyPr/>
          <a:lstStyle/>
          <a:p>
            <a:r>
              <a:rPr lang="zh-TW" altLang="en-US"/>
              <a:t>按一下以編輯母片標題樣式</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a:pPr/>
              <a:t>12/25/20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12/25/20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12/25/20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12/25/20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a:pPr/>
              <a:t>12/25/20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a:pPr/>
              <a:t>12/25/20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a:pPr/>
              <a:t>12/25/20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a:pPr/>
              <a:t>12/25/20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草, 黃色, 標誌 的圖片&#10;&#10;自動產生的描述">
            <a:extLst>
              <a:ext uri="{FF2B5EF4-FFF2-40B4-BE49-F238E27FC236}">
                <a16:creationId xmlns:a16="http://schemas.microsoft.com/office/drawing/2014/main" id="{A0432A63-CFC2-2342-842B-997F1C78F6EF}"/>
              </a:ext>
            </a:extLst>
          </p:cNvPr>
          <p:cNvPicPr>
            <a:picLocks noChangeAspect="1"/>
          </p:cNvPicPr>
          <p:nvPr/>
        </p:nvPicPr>
        <p:blipFill>
          <a:blip r:embed="rId2"/>
          <a:stretch>
            <a:fillRect/>
          </a:stretch>
        </p:blipFill>
        <p:spPr>
          <a:xfrm>
            <a:off x="-1" y="0"/>
            <a:ext cx="12192001" cy="6858000"/>
          </a:xfrm>
          <a:prstGeom prst="rect">
            <a:avLst/>
          </a:prstGeom>
        </p:spPr>
      </p:pic>
      <p:sp>
        <p:nvSpPr>
          <p:cNvPr id="6" name="文字方塊 5">
            <a:extLst>
              <a:ext uri="{FF2B5EF4-FFF2-40B4-BE49-F238E27FC236}">
                <a16:creationId xmlns:a16="http://schemas.microsoft.com/office/drawing/2014/main" id="{00B9B072-9A00-6949-AAC4-C9DC170DC642}"/>
              </a:ext>
            </a:extLst>
          </p:cNvPr>
          <p:cNvSpPr txBox="1"/>
          <p:nvPr/>
        </p:nvSpPr>
        <p:spPr>
          <a:xfrm>
            <a:off x="3875061" y="5336332"/>
            <a:ext cx="4441876" cy="1077218"/>
          </a:xfrm>
          <a:prstGeom prst="rect">
            <a:avLst/>
          </a:prstGeom>
          <a:noFill/>
        </p:spPr>
        <p:txBody>
          <a:bodyPr wrap="square" rtlCol="0">
            <a:spAutoFit/>
          </a:bodyPr>
          <a:lstStyle/>
          <a:p>
            <a:pPr algn="ctr"/>
            <a:r>
              <a:rPr kumimoji="1" lang="zh-TW" altLang="en-US" sz="3200" dirty="0">
                <a:latin typeface="Heiti SC Medium" pitchFamily="2" charset="-128"/>
                <a:ea typeface="Heiti SC Medium" pitchFamily="2" charset="-128"/>
              </a:rPr>
              <a:t>房正豪牧师</a:t>
            </a:r>
            <a:endParaRPr kumimoji="1" lang="en-US" altLang="zh-TW" sz="3200" dirty="0">
              <a:latin typeface="Heiti SC Medium" pitchFamily="2" charset="-128"/>
              <a:ea typeface="Heiti SC Medium" pitchFamily="2" charset="-128"/>
            </a:endParaRPr>
          </a:p>
          <a:p>
            <a:pPr algn="ctr"/>
            <a:r>
              <a:rPr kumimoji="1" lang="en-US" altLang="zh-TW" sz="3200" dirty="0">
                <a:latin typeface="Heiti SC Medium" pitchFamily="2" charset="-128"/>
                <a:ea typeface="Heiti SC Medium" pitchFamily="2" charset="-128"/>
              </a:rPr>
              <a:t>Pastor Steven Fang</a:t>
            </a:r>
            <a:endParaRPr kumimoji="1" lang="zh-TW" altLang="en-US" sz="3200" dirty="0">
              <a:latin typeface="Heiti SC Medium" pitchFamily="2" charset="-128"/>
              <a:ea typeface="Heiti SC Medium" pitchFamily="2" charset="-128"/>
            </a:endParaRPr>
          </a:p>
        </p:txBody>
      </p:sp>
    </p:spTree>
    <p:extLst>
      <p:ext uri="{BB962C8B-B14F-4D97-AF65-F5344CB8AC3E}">
        <p14:creationId xmlns:p14="http://schemas.microsoft.com/office/powerpoint/2010/main" val="392510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ED42F28-CD2E-A74F-B15C-5355183C1BBA}"/>
              </a:ext>
            </a:extLst>
          </p:cNvPr>
          <p:cNvPicPr>
            <a:picLocks noChangeAspect="1"/>
          </p:cNvPicPr>
          <p:nvPr/>
        </p:nvPicPr>
        <p:blipFill rotWithShape="1">
          <a:blip r:embed="rId2"/>
          <a:srcRect l="4546" t="19084" r="1999" b="14076"/>
          <a:stretch/>
        </p:blipFill>
        <p:spPr>
          <a:xfrm>
            <a:off x="0" y="0"/>
            <a:ext cx="12192000" cy="6858000"/>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510592" y="1876063"/>
            <a:ext cx="9727426"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6600" b="1" dirty="0">
                <a:solidFill>
                  <a:srgbClr val="FF0000"/>
                </a:solidFill>
                <a:effectLst>
                  <a:outerShdw blurRad="50800" dist="88900" dir="2700000" algn="tl" rotWithShape="0">
                    <a:prstClr val="black">
                      <a:alpha val="98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rPr>
              <a:t>走新路！</a:t>
            </a:r>
            <a:endParaRPr kumimoji="1" lang="en-US" altLang="zh-TW" sz="6600" b="1" dirty="0">
              <a:solidFill>
                <a:srgbClr val="FF0000"/>
              </a:solidFill>
              <a:effectLst>
                <a:outerShdw blurRad="50800" dist="88900" dir="2700000" algn="tl" rotWithShape="0">
                  <a:prstClr val="black">
                    <a:alpha val="98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kumimoji="1" lang="en-US" altLang="zh-TW" sz="6600" b="1" dirty="0">
                <a:effectLst>
                  <a:outerShdw blurRad="50800" dist="63500" dir="4140000" algn="tl" rotWithShape="0">
                    <a:prstClr val="black">
                      <a:alpha val="84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Take a new path!</a:t>
            </a:r>
          </a:p>
        </p:txBody>
      </p:sp>
    </p:spTree>
    <p:extLst>
      <p:ext uri="{BB962C8B-B14F-4D97-AF65-F5344CB8AC3E}">
        <p14:creationId xmlns:p14="http://schemas.microsoft.com/office/powerpoint/2010/main" val="200241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10592" y="1876063"/>
            <a:ext cx="9727426" cy="31393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66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神的教会给人</a:t>
            </a:r>
            <a:r>
              <a:rPr kumimoji="1" lang="en-US" altLang="zh-TW" sz="6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kumimoji="1" lang="zh-TW" altLang="en-US" sz="6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希望</a:t>
            </a:r>
            <a:r>
              <a:rPr kumimoji="1" lang="en-US" altLang="zh-TW" sz="6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kumimoji="1" lang="zh-TW" altLang="en-US" sz="66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kumimoji="1" lang="en-US" altLang="zh-TW" sz="6600" b="1" dirty="0">
                <a:latin typeface="Arial Unicode MS" panose="020B0604020202020204" pitchFamily="34" charset="-128"/>
                <a:ea typeface="Arial Unicode MS" panose="020B0604020202020204" pitchFamily="34" charset="-128"/>
                <a:cs typeface="Arial Unicode MS" panose="020B0604020202020204" pitchFamily="34" charset="-128"/>
              </a:rPr>
              <a:t> God‘s churches give people</a:t>
            </a:r>
            <a:r>
              <a:rPr kumimoji="1" lang="zh-TW" altLang="en-US" sz="66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kumimoji="1" lang="en-US" altLang="zh-TW" sz="6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"hope"</a:t>
            </a:r>
            <a:r>
              <a:rPr kumimoji="1" lang="en-US" altLang="zh-TW" sz="6600" b="1" dirty="0">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extLst>
      <p:ext uri="{BB962C8B-B14F-4D97-AF65-F5344CB8AC3E}">
        <p14:creationId xmlns:p14="http://schemas.microsoft.com/office/powerpoint/2010/main" val="194986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366622"/>
            <a:ext cx="10190883" cy="58785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4000" b="1" dirty="0">
                <a:latin typeface="Arial Unicode MS" panose="020B0604020202020204" pitchFamily="34" charset="-128"/>
                <a:ea typeface="Arial Unicode MS" panose="020B0604020202020204" pitchFamily="34" charset="-128"/>
                <a:cs typeface="Arial Unicode MS" panose="020B0604020202020204" pitchFamily="34" charset="-128"/>
              </a:rPr>
              <a:t>約 書 亞 記 </a:t>
            </a:r>
            <a:r>
              <a:rPr kumimoji="1" lang="en-US" altLang="zh-TW" sz="4000" b="1" dirty="0">
                <a:latin typeface="Arial Unicode MS" panose="020B0604020202020204" pitchFamily="34" charset="-128"/>
                <a:ea typeface="Arial Unicode MS" panose="020B0604020202020204" pitchFamily="34" charset="-128"/>
                <a:cs typeface="Arial Unicode MS" panose="020B0604020202020204" pitchFamily="34" charset="-128"/>
              </a:rPr>
              <a:t>Joshua 3:5</a:t>
            </a:r>
          </a:p>
          <a:p>
            <a:r>
              <a:rPr kumimoji="1" lang="en-US" altLang="zh-TW"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kumimoji="1" lang="zh-TW" altLang="en-US"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约 书 亚 吩 咐 百 姓 说 ： 你 们 要 自 洁 ， 因 为 明 天 耶 和 华 必 在 你 们 中 间 行 奇 事 。</a:t>
            </a:r>
            <a:endParaRPr kumimoji="1" lang="en-US" altLang="zh-TW"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4800" b="1" spc="-150" dirty="0">
                <a:latin typeface="Arial Unicode MS" panose="020B0604020202020204" pitchFamily="34" charset="-128"/>
                <a:ea typeface="Arial Unicode MS" panose="020B0604020202020204" pitchFamily="34" charset="-128"/>
                <a:cs typeface="Arial Unicode MS" panose="020B0604020202020204" pitchFamily="34" charset="-128"/>
              </a:rPr>
              <a:t>5 Then Joshua addressed the people: “Consecrate yourselves, because tomorrow the Lord will do marvelous things among you.”</a:t>
            </a:r>
            <a:endParaRPr kumimoji="1" lang="zh-TW" altLang="en-US" sz="48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78369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366622"/>
            <a:ext cx="10190883" cy="58785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4000" b="1" dirty="0">
                <a:latin typeface="Arial Unicode MS" panose="020B0604020202020204" pitchFamily="34" charset="-128"/>
                <a:ea typeface="Arial Unicode MS" panose="020B0604020202020204" pitchFamily="34" charset="-128"/>
                <a:cs typeface="Arial Unicode MS" panose="020B0604020202020204" pitchFamily="34" charset="-128"/>
              </a:rPr>
              <a:t>約 書 亞 記 </a:t>
            </a:r>
            <a:r>
              <a:rPr kumimoji="1" lang="en-US" altLang="zh-TW" sz="4000" b="1" dirty="0">
                <a:latin typeface="Arial Unicode MS" panose="020B0604020202020204" pitchFamily="34" charset="-128"/>
                <a:ea typeface="Arial Unicode MS" panose="020B0604020202020204" pitchFamily="34" charset="-128"/>
                <a:cs typeface="Arial Unicode MS" panose="020B0604020202020204" pitchFamily="34" charset="-128"/>
              </a:rPr>
              <a:t>Joshua 3:14-16</a:t>
            </a:r>
          </a:p>
          <a:p>
            <a:r>
              <a:rPr kumimoji="1" lang="en-US" altLang="zh-TW"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14 </a:t>
            </a:r>
            <a:r>
              <a:rPr kumimoji="1" lang="zh-TW" altLang="en-US"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百 姓 离 开 帐 棚 要 过 约 但 河 的 时 候 ， 抬 约 柜 的 祭 司 乃 在 百 姓 的 前 头 。</a:t>
            </a:r>
            <a:endParaRPr kumimoji="1" lang="en-US" altLang="zh-TW"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4800" b="1" spc="-150" dirty="0">
                <a:latin typeface="Arial Unicode MS" panose="020B0604020202020204" pitchFamily="34" charset="-128"/>
                <a:ea typeface="Arial Unicode MS" panose="020B0604020202020204" pitchFamily="34" charset="-128"/>
                <a:cs typeface="Arial Unicode MS" panose="020B0604020202020204" pitchFamily="34" charset="-128"/>
              </a:rPr>
              <a:t>14 So the people set out from their tents to cross the Jordan River, with the priests carrying the Ark of the Covenant in full view of the people. </a:t>
            </a:r>
            <a:endParaRPr kumimoji="1" lang="zh-TW" altLang="en-US" sz="48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40901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366622"/>
            <a:ext cx="10190883" cy="5693866"/>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en-US" altLang="zh-TW"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15 </a:t>
            </a:r>
            <a:r>
              <a:rPr kumimoji="1" lang="zh-TW" altLang="en-US"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他 们 到 了 约 但 河 ， 脚 一 入 水 （ 原 来 约 但 河 水 在 收 割 的 日 子 涨 过 两 岸 ） ，</a:t>
            </a:r>
            <a:endParaRPr kumimoji="1" lang="en-US" altLang="zh-TW" sz="48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4400" b="1" spc="-150" dirty="0">
                <a:latin typeface="Arial Unicode MS" panose="020B0604020202020204" pitchFamily="34" charset="-128"/>
                <a:ea typeface="Arial Unicode MS" panose="020B0604020202020204" pitchFamily="34" charset="-128"/>
                <a:cs typeface="Arial Unicode MS" panose="020B0604020202020204" pitchFamily="34" charset="-128"/>
              </a:rPr>
              <a:t>15 When the priests who carried the ark entered the Jordan River, as their feet touched the water’s edge (The Jordan River overflows all of its banks daily during the harvest season.),</a:t>
            </a:r>
            <a:endParaRPr kumimoji="1" lang="zh-TW" altLang="en-US" sz="44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4205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151179"/>
            <a:ext cx="10190883" cy="6494085"/>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en-US" altLang="zh-TW"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16 </a:t>
            </a:r>
            <a:r>
              <a:rPr kumimoji="1" lang="zh-TW" altLang="en-US"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那 从 上 往 下 流 的 水 便 在 极 远 之 地 、 撒 拉 但 旁 的 亚 当 城 那 里 停 住 ， 立 起 成 垒 ； 那 往 亚 拉 巴 的 海 ， 就 是 盐 海 ， 下 流 的 水 全 然 断 绝 。 於 是 百 姓 在 耶 利 哥 的 对 面 过 去 了 。</a:t>
            </a:r>
            <a:endParaRPr kumimoji="1" lang="en-US" altLang="zh-TW"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3600" b="1" spc="-150" dirty="0">
                <a:latin typeface="Arial Unicode MS" panose="020B0604020202020204" pitchFamily="34" charset="-128"/>
                <a:ea typeface="Arial Unicode MS" panose="020B0604020202020204" pitchFamily="34" charset="-128"/>
                <a:cs typeface="Arial Unicode MS" panose="020B0604020202020204" pitchFamily="34" charset="-128"/>
              </a:rPr>
              <a:t>16 the water flowing downstream from above stood still in a single location, a great distance away at Adam, a city near </a:t>
            </a:r>
            <a:r>
              <a:rPr kumimoji="1" lang="en-US" altLang="zh-TW" sz="3600" b="1" spc="-150" dirty="0" err="1">
                <a:latin typeface="Arial Unicode MS" panose="020B0604020202020204" pitchFamily="34" charset="-128"/>
                <a:ea typeface="Arial Unicode MS" panose="020B0604020202020204" pitchFamily="34" charset="-128"/>
                <a:cs typeface="Arial Unicode MS" panose="020B0604020202020204" pitchFamily="34" charset="-128"/>
              </a:rPr>
              <a:t>Zarethan</a:t>
            </a:r>
            <a:r>
              <a:rPr kumimoji="1" lang="en-US" altLang="zh-TW" sz="3600" b="1" spc="-150" dirty="0">
                <a:latin typeface="Arial Unicode MS" panose="020B0604020202020204" pitchFamily="34" charset="-128"/>
                <a:ea typeface="Arial Unicode MS" panose="020B0604020202020204" pitchFamily="34" charset="-128"/>
                <a:cs typeface="Arial Unicode MS" panose="020B0604020202020204" pitchFamily="34" charset="-128"/>
              </a:rPr>
              <a:t>. The water that flowed south toward the sea in the Arabah (that is, the Dead Sea) was completely cut off. So the people crossed opposite Jericho. </a:t>
            </a:r>
            <a:endParaRPr kumimoji="1" lang="zh-TW" altLang="en-US" sz="36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3892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612844"/>
            <a:ext cx="10190883"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4000" b="1" dirty="0">
                <a:latin typeface="Arial Unicode MS" panose="020B0604020202020204" pitchFamily="34" charset="-128"/>
                <a:ea typeface="Arial Unicode MS" panose="020B0604020202020204" pitchFamily="34" charset="-128"/>
                <a:cs typeface="Arial Unicode MS" panose="020B0604020202020204" pitchFamily="34" charset="-128"/>
              </a:rPr>
              <a:t>約 書 亞 記 </a:t>
            </a:r>
            <a:r>
              <a:rPr kumimoji="1" lang="en-US" altLang="zh-TW" sz="4000" b="1" dirty="0">
                <a:latin typeface="Arial Unicode MS" panose="020B0604020202020204" pitchFamily="34" charset="-128"/>
                <a:ea typeface="Arial Unicode MS" panose="020B0604020202020204" pitchFamily="34" charset="-128"/>
                <a:cs typeface="Arial Unicode MS" panose="020B0604020202020204" pitchFamily="34" charset="-128"/>
              </a:rPr>
              <a:t>Joshua 3:17</a:t>
            </a:r>
          </a:p>
          <a:p>
            <a:r>
              <a:rPr kumimoji="1" lang="en-US" altLang="zh-TW"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17 </a:t>
            </a:r>
            <a:r>
              <a:rPr kumimoji="1" lang="zh-TW" altLang="en-US"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抬 耶 和 华 约 柜 的 祭 司 在 约 但 河 中 的 乾 地 上 站 定 ， 以 色 列 众 人 都 从 乾 地 上 过 去 ， 直 到 国 民 尽 都 过 了 约 但 河 。</a:t>
            </a:r>
            <a:endParaRPr kumimoji="1" lang="en-US" altLang="zh-TW"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4000" b="1" spc="-150" dirty="0">
                <a:latin typeface="Arial Unicode MS" panose="020B0604020202020204" pitchFamily="34" charset="-128"/>
                <a:ea typeface="Arial Unicode MS" panose="020B0604020202020204" pitchFamily="34" charset="-128"/>
                <a:cs typeface="Arial Unicode MS" panose="020B0604020202020204" pitchFamily="34" charset="-128"/>
              </a:rPr>
              <a:t>17 The priests who were carrying the Ark of the Covenant of the Lord stood firm on dry ground in the middle of the Jordan River, while all Israel crossed on dry ground until the entire nation had finished crossing the Jordan River.</a:t>
            </a:r>
            <a:endParaRPr kumimoji="1" lang="zh-TW" altLang="en-US" sz="40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7088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305068"/>
            <a:ext cx="10190883"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4000" b="1" dirty="0">
                <a:latin typeface="Arial Unicode MS" panose="020B0604020202020204" pitchFamily="34" charset="-128"/>
                <a:ea typeface="Arial Unicode MS" panose="020B0604020202020204" pitchFamily="34" charset="-128"/>
                <a:cs typeface="Arial Unicode MS" panose="020B0604020202020204" pitchFamily="34" charset="-128"/>
              </a:rPr>
              <a:t>彼 得 前 書 </a:t>
            </a:r>
            <a:r>
              <a:rPr kumimoji="1" lang="en-US" altLang="zh-TW" sz="4000" b="1" dirty="0">
                <a:latin typeface="Arial Unicode MS" panose="020B0604020202020204" pitchFamily="34" charset="-128"/>
                <a:ea typeface="Arial Unicode MS" panose="020B0604020202020204" pitchFamily="34" charset="-128"/>
                <a:cs typeface="Arial Unicode MS" panose="020B0604020202020204" pitchFamily="34" charset="-128"/>
              </a:rPr>
              <a:t>1 Peter 2:9</a:t>
            </a:r>
          </a:p>
          <a:p>
            <a:r>
              <a:rPr kumimoji="1" lang="en-US" altLang="zh-TW"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9 </a:t>
            </a:r>
            <a:r>
              <a:rPr kumimoji="1" lang="zh-TW" altLang="en-US"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惟 有 你 们 是 被 拣 选 的 族 类 ， 是 有 君 尊 的 祭 司 ， 是 圣 洁 的 国 度 ， 是 属 神 的 子 民 ， 要 叫 你 们 宣 扬 那 召 你 们 出 黑 暗 入 奇 妙 光 明 者 的 美 德 。</a:t>
            </a:r>
            <a:endParaRPr kumimoji="1" lang="en-US" altLang="zh-TW" sz="40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4000" b="1" spc="-150" dirty="0">
                <a:latin typeface="Arial Unicode MS" panose="020B0604020202020204" pitchFamily="34" charset="-128"/>
                <a:ea typeface="Arial Unicode MS" panose="020B0604020202020204" pitchFamily="34" charset="-128"/>
                <a:cs typeface="Arial Unicode MS" panose="020B0604020202020204" pitchFamily="34" charset="-128"/>
              </a:rPr>
              <a:t>9 But you are a chosen people, a royal priesthood, a holy nation, a people to be his very own and to proclaim the wonderful deeds[f] of the one who called you out of darkness into his marvelous light.</a:t>
            </a:r>
            <a:endParaRPr kumimoji="1" lang="zh-TW" altLang="en-US" sz="40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989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個人 的圖片&#10;&#10;自動產生的描述">
            <a:extLst>
              <a:ext uri="{FF2B5EF4-FFF2-40B4-BE49-F238E27FC236}">
                <a16:creationId xmlns:a16="http://schemas.microsoft.com/office/drawing/2014/main" id="{80203799-5688-8A44-A5CA-2F15ACAAF9B2}"/>
              </a:ext>
            </a:extLst>
          </p:cNvPr>
          <p:cNvPicPr>
            <a:picLocks noChangeAspect="1"/>
          </p:cNvPicPr>
          <p:nvPr/>
        </p:nvPicPr>
        <p:blipFill>
          <a:blip r:embed="rId2"/>
          <a:stretch>
            <a:fillRect/>
          </a:stretch>
        </p:blipFill>
        <p:spPr>
          <a:xfrm>
            <a:off x="0" y="22412"/>
            <a:ext cx="12192000" cy="6813176"/>
          </a:xfrm>
          <a:prstGeom prst="rect">
            <a:avLst/>
          </a:prstGeom>
        </p:spPr>
      </p:pic>
    </p:spTree>
    <p:extLst>
      <p:ext uri="{BB962C8B-B14F-4D97-AF65-F5344CB8AC3E}">
        <p14:creationId xmlns:p14="http://schemas.microsoft.com/office/powerpoint/2010/main" val="1912297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brightnessContrast contrast="-1000"/>
                    </a14:imgEffect>
                  </a14:imgLayer>
                </a14:imgProps>
              </a:ext>
            </a:extLst>
          </a:blip>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A846807-903A-2042-BAE2-374F1D33BFEB}"/>
              </a:ext>
            </a:extLst>
          </p:cNvPr>
          <p:cNvPicPr>
            <a:picLocks noChangeAspect="1"/>
          </p:cNvPicPr>
          <p:nvPr/>
        </p:nvPicPr>
        <p:blipFill>
          <a:blip r:embed="rId4"/>
          <a:stretch>
            <a:fillRect/>
          </a:stretch>
        </p:blipFill>
        <p:spPr>
          <a:xfrm>
            <a:off x="-1" y="20897"/>
            <a:ext cx="12192001" cy="6816203"/>
          </a:xfrm>
          <a:prstGeom prst="rect">
            <a:avLst/>
          </a:prstGeom>
        </p:spPr>
      </p:pic>
    </p:spTree>
    <p:extLst>
      <p:ext uri="{BB962C8B-B14F-4D97-AF65-F5344CB8AC3E}">
        <p14:creationId xmlns:p14="http://schemas.microsoft.com/office/powerpoint/2010/main" val="2367109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953399" y="553311"/>
            <a:ext cx="10285201" cy="557075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spc="-150" dirty="0">
                <a:latin typeface="Heiti SC Medium" pitchFamily="2" charset="-128"/>
                <a:ea typeface="Heiti SC Medium" pitchFamily="2" charset="-128"/>
              </a:rPr>
              <a:t>約書亞記</a:t>
            </a:r>
            <a:r>
              <a:rPr kumimoji="1" lang="en-US" altLang="zh-TW" sz="3600" b="1" spc="-150" dirty="0">
                <a:latin typeface="Heiti SC Medium" pitchFamily="2" charset="-128"/>
                <a:ea typeface="Heiti SC Medium" pitchFamily="2" charset="-128"/>
              </a:rPr>
              <a:t> Joshua  3:1-4</a:t>
            </a:r>
          </a:p>
          <a:p>
            <a:pPr>
              <a:tabLst>
                <a:tab pos="1330325" algn="l"/>
              </a:tabLst>
            </a:pPr>
            <a:r>
              <a:rPr kumimoji="1" lang="en-US" altLang="zh-TW" sz="4000" b="1" spc="-150" dirty="0">
                <a:latin typeface="Heiti SC Medium" pitchFamily="2" charset="-128"/>
                <a:ea typeface="Heiti SC Medium" pitchFamily="2" charset="-128"/>
              </a:rPr>
              <a:t>1 </a:t>
            </a:r>
            <a:r>
              <a:rPr kumimoji="1" lang="zh-TW" altLang="en-US" sz="4000" b="1" spc="-150" dirty="0">
                <a:solidFill>
                  <a:srgbClr val="FFC000"/>
                </a:solidFill>
                <a:latin typeface="Heiti SC Medium" pitchFamily="2" charset="-128"/>
                <a:ea typeface="Heiti SC Medium" pitchFamily="2" charset="-128"/>
              </a:rPr>
              <a:t>约 书 亚 清 早 起 来 ， 和 以 色 列 众 人 都 离 开 什 亭 ， 来 到 约 但 河 ， 就 住 在 那 里 ， 等 候 过 河 。</a:t>
            </a:r>
          </a:p>
          <a:p>
            <a:pPr>
              <a:tabLst>
                <a:tab pos="1330325" algn="l"/>
              </a:tabLst>
            </a:pPr>
            <a:r>
              <a:rPr kumimoji="1" lang="en-US" altLang="zh-TW" sz="4000" b="1" spc="-150" dirty="0">
                <a:latin typeface="Heiti SC Medium" pitchFamily="2" charset="-128"/>
                <a:ea typeface="Heiti SC Medium" pitchFamily="2" charset="-128"/>
              </a:rPr>
              <a:t>1 Joshua got up early the next morning. Accompanied by all the Israelis, he set out from the Acacia groves and arrived at the Jordan River, where they encamped before crossing it. </a:t>
            </a:r>
          </a:p>
        </p:txBody>
      </p:sp>
    </p:spTree>
    <p:extLst>
      <p:ext uri="{BB962C8B-B14F-4D97-AF65-F5344CB8AC3E}">
        <p14:creationId xmlns:p14="http://schemas.microsoft.com/office/powerpoint/2010/main" val="1764698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3817499-FB49-5246-99B3-8B19277EBB2B}"/>
              </a:ext>
            </a:extLst>
          </p:cNvPr>
          <p:cNvPicPr>
            <a:picLocks noChangeAspect="1"/>
          </p:cNvPicPr>
          <p:nvPr/>
        </p:nvPicPr>
        <p:blipFill>
          <a:blip r:embed="rId2"/>
          <a:stretch>
            <a:fillRect/>
          </a:stretch>
        </p:blipFill>
        <p:spPr>
          <a:xfrm>
            <a:off x="0" y="-49189"/>
            <a:ext cx="12192000" cy="6856389"/>
          </a:xfrm>
          <a:prstGeom prst="rect">
            <a:avLst/>
          </a:prstGeom>
        </p:spPr>
      </p:pic>
    </p:spTree>
    <p:extLst>
      <p:ext uri="{BB962C8B-B14F-4D97-AF65-F5344CB8AC3E}">
        <p14:creationId xmlns:p14="http://schemas.microsoft.com/office/powerpoint/2010/main" val="3296650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D92AC28-D26F-1B41-A936-10625AD03585}"/>
              </a:ext>
            </a:extLst>
          </p:cNvPr>
          <p:cNvPicPr>
            <a:picLocks noChangeAspect="1"/>
          </p:cNvPicPr>
          <p:nvPr/>
        </p:nvPicPr>
        <p:blipFill>
          <a:blip r:embed="rId2"/>
          <a:stretch>
            <a:fillRect/>
          </a:stretch>
        </p:blipFill>
        <p:spPr>
          <a:xfrm>
            <a:off x="0" y="-54429"/>
            <a:ext cx="12192000" cy="6966858"/>
          </a:xfrm>
          <a:prstGeom prst="rect">
            <a:avLst/>
          </a:prstGeom>
        </p:spPr>
      </p:pic>
    </p:spTree>
    <p:extLst>
      <p:ext uri="{BB962C8B-B14F-4D97-AF65-F5344CB8AC3E}">
        <p14:creationId xmlns:p14="http://schemas.microsoft.com/office/powerpoint/2010/main" val="9281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DB39A588-02B9-4140-9A61-16E51CED9281}"/>
              </a:ext>
            </a:extLst>
          </p:cNvPr>
          <p:cNvPicPr>
            <a:picLocks noChangeAspect="1"/>
          </p:cNvPicPr>
          <p:nvPr/>
        </p:nvPicPr>
        <p:blipFill>
          <a:blip r:embed="rId2"/>
          <a:stretch>
            <a:fillRect/>
          </a:stretch>
        </p:blipFill>
        <p:spPr>
          <a:xfrm>
            <a:off x="0" y="-36095"/>
            <a:ext cx="12192000" cy="6930190"/>
          </a:xfrm>
          <a:prstGeom prst="rect">
            <a:avLst/>
          </a:prstGeom>
        </p:spPr>
      </p:pic>
    </p:spTree>
    <p:extLst>
      <p:ext uri="{BB962C8B-B14F-4D97-AF65-F5344CB8AC3E}">
        <p14:creationId xmlns:p14="http://schemas.microsoft.com/office/powerpoint/2010/main" val="253077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E46D8CF-521B-5F46-99DD-36FD5BF9CD47}"/>
              </a:ext>
            </a:extLst>
          </p:cNvPr>
          <p:cNvPicPr>
            <a:picLocks noChangeAspect="1"/>
          </p:cNvPicPr>
          <p:nvPr/>
        </p:nvPicPr>
        <p:blipFill rotWithShape="1">
          <a:blip r:embed="rId2"/>
          <a:srcRect l="4706" t="17649" r="8799" b="23866"/>
          <a:stretch/>
        </p:blipFill>
        <p:spPr>
          <a:xfrm>
            <a:off x="424313" y="1556245"/>
            <a:ext cx="10889449" cy="4178128"/>
          </a:xfrm>
          <a:prstGeom prst="rect">
            <a:avLst/>
          </a:prstGeom>
        </p:spPr>
      </p:pic>
    </p:spTree>
    <p:extLst>
      <p:ext uri="{BB962C8B-B14F-4D97-AF65-F5344CB8AC3E}">
        <p14:creationId xmlns:p14="http://schemas.microsoft.com/office/powerpoint/2010/main" val="152058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ED42F28-CD2E-A74F-B15C-5355183C1BBA}"/>
              </a:ext>
            </a:extLst>
          </p:cNvPr>
          <p:cNvPicPr>
            <a:picLocks noChangeAspect="1"/>
          </p:cNvPicPr>
          <p:nvPr/>
        </p:nvPicPr>
        <p:blipFill rotWithShape="1">
          <a:blip r:embed="rId2"/>
          <a:srcRect l="4546" t="19084" r="1999" b="14076"/>
          <a:stretch/>
        </p:blipFill>
        <p:spPr>
          <a:xfrm>
            <a:off x="0" y="17932"/>
            <a:ext cx="12192000" cy="6858000"/>
          </a:xfrm>
          <a:prstGeom prst="rect">
            <a:avLst/>
          </a:prstGeom>
        </p:spPr>
      </p:pic>
      <p:sp>
        <p:nvSpPr>
          <p:cNvPr id="6" name="文字方塊 5">
            <a:extLst>
              <a:ext uri="{FF2B5EF4-FFF2-40B4-BE49-F238E27FC236}">
                <a16:creationId xmlns:a16="http://schemas.microsoft.com/office/drawing/2014/main" id="{1A873703-989F-714B-9AE5-592C461A06E7}"/>
              </a:ext>
            </a:extLst>
          </p:cNvPr>
          <p:cNvSpPr txBox="1"/>
          <p:nvPr/>
        </p:nvSpPr>
        <p:spPr>
          <a:xfrm>
            <a:off x="1356213" y="4916145"/>
            <a:ext cx="9727426"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en-US" altLang="zh-TW" sz="6600" b="1" dirty="0">
                <a:effectLst>
                  <a:outerShdw blurRad="50800" dist="63500" dir="4140000" algn="tl" rotWithShape="0">
                    <a:prstClr val="black">
                      <a:alpha val="84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Ready to take a new path!</a:t>
            </a:r>
          </a:p>
        </p:txBody>
      </p:sp>
      <p:sp>
        <p:nvSpPr>
          <p:cNvPr id="5" name="文字方塊 4">
            <a:extLst>
              <a:ext uri="{FF2B5EF4-FFF2-40B4-BE49-F238E27FC236}">
                <a16:creationId xmlns:a16="http://schemas.microsoft.com/office/drawing/2014/main" id="{059B2D79-9D8D-FD42-AC2D-48857EFCA76C}"/>
              </a:ext>
            </a:extLst>
          </p:cNvPr>
          <p:cNvSpPr txBox="1"/>
          <p:nvPr/>
        </p:nvSpPr>
        <p:spPr>
          <a:xfrm>
            <a:off x="2625377" y="3762242"/>
            <a:ext cx="7189097"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9600" b="1" dirty="0">
                <a:solidFill>
                  <a:srgbClr val="FF0000"/>
                </a:solidFill>
                <a:effectLst>
                  <a:outerShdw blurRad="50800" dist="50800" dir="2700000" algn="tl" rotWithShape="0">
                    <a:prstClr val="black"/>
                  </a:outerShdw>
                </a:effectLst>
                <a:latin typeface="Arial Unicode MS" panose="020B0604020202020204" pitchFamily="34" charset="-128"/>
                <a:ea typeface="Arial Unicode MS" panose="020B0604020202020204" pitchFamily="34" charset="-128"/>
                <a:cs typeface="Arial Unicode MS" panose="020B0604020202020204" pitchFamily="34" charset="-128"/>
              </a:rPr>
              <a:t>预备走新路</a:t>
            </a:r>
            <a:r>
              <a:rPr kumimoji="1" lang="en-US" altLang="zh-TW" sz="9600" b="1" dirty="0">
                <a:solidFill>
                  <a:srgbClr val="FF0000"/>
                </a:solidFill>
                <a:effectLst>
                  <a:outerShdw blurRad="50800" dist="50800" dir="2700000" algn="tl" rotWithShape="0">
                    <a:prstClr val="black"/>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extLst>
      <p:ext uri="{BB962C8B-B14F-4D97-AF65-F5344CB8AC3E}">
        <p14:creationId xmlns:p14="http://schemas.microsoft.com/office/powerpoint/2010/main" val="118053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75E-6 -2.96296E-6 C -0.11302 -0.0618 -0.22618 -0.12338 -0.19193 -0.15324 C -0.15769 -0.1831 0.20273 -0.16736 0.20547 -0.17986 C 0.20833 -0.19213 -0.17097 -0.21296 -0.17539 -0.22754 C -0.17969 -0.24213 0.1802 -0.25347 0.17916 -0.26736 C 0.17825 -0.28148 -0.17917 -0.29722 -0.18112 -0.31134 C -0.18308 -0.32546 0.1375 -0.34375 0.16757 -0.35254 C 0.19752 -0.36134 0.0983 -0.36296 -0.00092 -0.36435 " pathEditMode="relative" rAng="0" ptsTypes="AAAAAAAA">
                                      <p:cBhvr>
                                        <p:cTn id="6" dur="5000" fill="hold"/>
                                        <p:tgtEl>
                                          <p:spTgt spid="5"/>
                                        </p:tgtEl>
                                        <p:attrNameLst>
                                          <p:attrName>ppt_x</p:attrName>
                                          <p:attrName>ppt_y</p:attrName>
                                        </p:attrNameLst>
                                      </p:cBhvr>
                                      <p:rCtr x="365" y="-18218"/>
                                    </p:animMotion>
                                  </p:childTnLst>
                                </p:cTn>
                              </p:par>
                            </p:childTnLst>
                          </p:cTn>
                        </p:par>
                        <p:par>
                          <p:cTn id="7" fill="hold">
                            <p:stCondLst>
                              <p:cond delay="5000"/>
                            </p:stCondLst>
                            <p:childTnLst>
                              <p:par>
                                <p:cTn id="8" presetID="8" presetClass="emph" presetSubtype="0" fill="hold" grpId="1" nodeType="afterEffect">
                                  <p:stCondLst>
                                    <p:cond delay="0"/>
                                  </p:stCondLst>
                                  <p:childTnLst>
                                    <p:animRot by="21600000">
                                      <p:cBhvr>
                                        <p:cTn id="9"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10592" y="1876063"/>
            <a:ext cx="9727426" cy="31393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66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单纯信靠主的带领！
</a:t>
            </a:r>
            <a:r>
              <a:rPr kumimoji="1" lang="en-US" altLang="zh-TW" sz="6600" b="1" dirty="0">
                <a:latin typeface="Arial Unicode MS" panose="020B0604020202020204" pitchFamily="34" charset="-128"/>
                <a:ea typeface="Arial Unicode MS" panose="020B0604020202020204" pitchFamily="34" charset="-128"/>
                <a:cs typeface="Arial Unicode MS" panose="020B0604020202020204" pitchFamily="34" charset="-128"/>
              </a:rPr>
              <a:t>Faithfully trust in God, follow God's lead!</a:t>
            </a:r>
          </a:p>
        </p:txBody>
      </p:sp>
    </p:spTree>
    <p:extLst>
      <p:ext uri="{BB962C8B-B14F-4D97-AF65-F5344CB8AC3E}">
        <p14:creationId xmlns:p14="http://schemas.microsoft.com/office/powerpoint/2010/main" val="229379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844593" y="789124"/>
            <a:ext cx="10726489"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800" b="1" spc="-150" dirty="0">
                <a:latin typeface="Heiti SC Medium" pitchFamily="2" charset="-128"/>
                <a:ea typeface="Heiti SC Medium" pitchFamily="2" charset="-128"/>
              </a:rPr>
              <a:t>2 </a:t>
            </a:r>
            <a:r>
              <a:rPr kumimoji="1" lang="zh-TW" altLang="en-US" sz="4800" b="1" spc="-150" dirty="0">
                <a:solidFill>
                  <a:srgbClr val="FFC000"/>
                </a:solidFill>
                <a:latin typeface="Heiti SC Medium" pitchFamily="2" charset="-128"/>
                <a:ea typeface="Heiti SC Medium" pitchFamily="2" charset="-128"/>
              </a:rPr>
              <a:t>过 了 三 天 ， 官 长 走 遍 营 中 ，</a:t>
            </a:r>
            <a:endParaRPr kumimoji="1" lang="en-US" altLang="zh-TW" sz="4800" b="1" spc="-150" dirty="0">
              <a:solidFill>
                <a:srgbClr val="FFC000"/>
              </a:solidFill>
              <a:latin typeface="Heiti SC Medium" pitchFamily="2" charset="-128"/>
              <a:ea typeface="Heiti SC Medium" pitchFamily="2" charset="-128"/>
            </a:endParaRPr>
          </a:p>
          <a:p>
            <a:pPr>
              <a:tabLst>
                <a:tab pos="1330325" algn="l"/>
              </a:tabLst>
            </a:pPr>
            <a:r>
              <a:rPr kumimoji="1" lang="en-US" altLang="zh-TW" sz="4800" b="1" spc="-150" dirty="0">
                <a:latin typeface="Heiti SC Medium" pitchFamily="2" charset="-128"/>
                <a:ea typeface="Heiti SC Medium" pitchFamily="2" charset="-128"/>
              </a:rPr>
              <a:t>2 Three days later, the officers went throughout the camp, </a:t>
            </a:r>
          </a:p>
        </p:txBody>
      </p:sp>
    </p:spTree>
    <p:extLst>
      <p:ext uri="{BB962C8B-B14F-4D97-AF65-F5344CB8AC3E}">
        <p14:creationId xmlns:p14="http://schemas.microsoft.com/office/powerpoint/2010/main" val="107451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913866" y="899959"/>
            <a:ext cx="10726489" cy="550920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400" b="1" spc="-150" dirty="0">
                <a:latin typeface="Heiti SC Medium" pitchFamily="2" charset="-128"/>
                <a:ea typeface="Heiti SC Medium" pitchFamily="2" charset="-128"/>
              </a:rPr>
              <a:t>3 </a:t>
            </a:r>
            <a:r>
              <a:rPr kumimoji="1" lang="zh-TW" altLang="en-US" sz="4400" b="1" spc="-150" dirty="0">
                <a:solidFill>
                  <a:srgbClr val="FFC000"/>
                </a:solidFill>
                <a:latin typeface="Heiti SC Medium" pitchFamily="2" charset="-128"/>
                <a:ea typeface="Heiti SC Medium" pitchFamily="2" charset="-128"/>
              </a:rPr>
              <a:t>吩 咐 百 姓 说 ： 你 们 看 见 耶 和 华 ─ 你 们 神 的 约 柜 ， 又 见 祭 司 利 未 人 抬 着 ， 就 要 离 开 所 住 的 地 方 ， 跟 着 约 柜 去 。</a:t>
            </a:r>
            <a:endParaRPr kumimoji="1" lang="en-US" altLang="zh-TW" sz="4400" b="1" spc="-150" dirty="0">
              <a:solidFill>
                <a:srgbClr val="FFC000"/>
              </a:solidFill>
              <a:latin typeface="Heiti SC Medium" pitchFamily="2" charset="-128"/>
              <a:ea typeface="Heiti SC Medium" pitchFamily="2" charset="-128"/>
            </a:endParaRPr>
          </a:p>
          <a:p>
            <a:pPr>
              <a:tabLst>
                <a:tab pos="1330325" algn="l"/>
              </a:tabLst>
            </a:pPr>
            <a:r>
              <a:rPr kumimoji="1" lang="en-US" altLang="zh-TW" sz="4400" b="1" spc="-150" dirty="0">
                <a:latin typeface="Heiti SC Medium" pitchFamily="2" charset="-128"/>
                <a:ea typeface="Heiti SC Medium" pitchFamily="2" charset="-128"/>
              </a:rPr>
              <a:t>3 giving orders to the people. They said, “When you see the Ark of the Covenant of the Lord your God being carried by the Levitical priests, then get up, leave where you are, and follow it. </a:t>
            </a:r>
          </a:p>
        </p:txBody>
      </p:sp>
    </p:spTree>
    <p:extLst>
      <p:ext uri="{BB962C8B-B14F-4D97-AF65-F5344CB8AC3E}">
        <p14:creationId xmlns:p14="http://schemas.microsoft.com/office/powerpoint/2010/main" val="89302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858448" y="426045"/>
            <a:ext cx="10726489"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400" b="1" spc="-150" dirty="0">
                <a:latin typeface="Heiti SC Medium" pitchFamily="2" charset="-128"/>
                <a:ea typeface="Heiti SC Medium" pitchFamily="2" charset="-128"/>
              </a:rPr>
              <a:t>4 </a:t>
            </a:r>
            <a:r>
              <a:rPr kumimoji="1" lang="zh-TW" altLang="en-US" sz="4400" b="1" spc="-150" dirty="0">
                <a:solidFill>
                  <a:srgbClr val="FFC000"/>
                </a:solidFill>
                <a:latin typeface="Heiti SC Medium" pitchFamily="2" charset="-128"/>
                <a:ea typeface="Heiti SC Medium" pitchFamily="2" charset="-128"/>
              </a:rPr>
              <a:t>只 是 你 们 和 约 柜 相 离 要 量 二 千 肘 ， 不 可 与 约 柜 相 近 ， 使 你 们 知 道 所 当 走 的 路 ， 因 为 这 条 路 你 们 向 来 没 有 走 过 。</a:t>
            </a:r>
            <a:endParaRPr kumimoji="1" lang="en-US" altLang="zh-TW" sz="4400" b="1" spc="-150" dirty="0">
              <a:solidFill>
                <a:srgbClr val="FFC000"/>
              </a:solidFill>
              <a:latin typeface="Heiti SC Medium" pitchFamily="2" charset="-128"/>
              <a:ea typeface="Heiti SC Medium" pitchFamily="2" charset="-128"/>
            </a:endParaRPr>
          </a:p>
          <a:p>
            <a:pPr>
              <a:tabLst>
                <a:tab pos="1330325" algn="l"/>
              </a:tabLst>
            </a:pPr>
            <a:r>
              <a:rPr kumimoji="1" lang="en-US" altLang="zh-TW" sz="4400" b="1" spc="-150" dirty="0">
                <a:latin typeface="Heiti SC Medium" pitchFamily="2" charset="-128"/>
                <a:ea typeface="Heiti SC Medium" pitchFamily="2" charset="-128"/>
              </a:rPr>
              <a:t>4 Be sure to keep a distance of about 2,000 cubits[a] between you and it. Don’t come near it, so you can be certain where you’re going, since you haven’t passed this way before.”</a:t>
            </a:r>
          </a:p>
        </p:txBody>
      </p:sp>
    </p:spTree>
    <p:extLst>
      <p:ext uri="{BB962C8B-B14F-4D97-AF65-F5344CB8AC3E}">
        <p14:creationId xmlns:p14="http://schemas.microsoft.com/office/powerpoint/2010/main" val="420370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sharpenSoften amount="26000"/>
                    </a14:imgEffect>
                    <a14:imgEffect>
                      <a14:brightnessContrast bright="14000"/>
                    </a14:imgEffect>
                  </a14:imgLayer>
                </a14:imgProps>
              </a:ext>
            </a:extLst>
          </a:blip>
          <a:stretch/>
        </a:blipFill>
        <a:effectLst/>
      </p:bgPr>
    </p:bg>
    <p:spTree>
      <p:nvGrpSpPr>
        <p:cNvPr id="1" name=""/>
        <p:cNvGrpSpPr/>
        <p:nvPr/>
      </p:nvGrpSpPr>
      <p:grpSpPr>
        <a:xfrm>
          <a:off x="0" y="0"/>
          <a:ext cx="0" cy="0"/>
          <a:chOff x="0" y="0"/>
          <a:chExt cx="0" cy="0"/>
        </a:xfrm>
      </p:grpSpPr>
      <p:pic>
        <p:nvPicPr>
          <p:cNvPr id="3" name="圖片 2" descr="一張含有 數個 的圖片&#10;&#10;自動產生的描述">
            <a:extLst>
              <a:ext uri="{FF2B5EF4-FFF2-40B4-BE49-F238E27FC236}">
                <a16:creationId xmlns:a16="http://schemas.microsoft.com/office/drawing/2014/main" id="{F7A4E5DD-E31B-EB4A-9469-579C0147AB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45" b="93764" l="4680" r="93682">
                        <a14:foregroundMark x1="20749" y1="14333" x2="25429" y2="12035"/>
                        <a14:foregroundMark x1="25429" y1="12035" x2="24961" y2="19256"/>
                        <a14:foregroundMark x1="24961" y1="19256" x2="20905" y2="18600"/>
                        <a14:foregroundMark x1="66147" y1="9081" x2="56864" y2="3173"/>
                        <a14:foregroundMark x1="56864" y1="3173" x2="51794" y2="2954"/>
                        <a14:foregroundMark x1="51794" y1="2954" x2="38066" y2="10941"/>
                        <a14:foregroundMark x1="38066" y1="10941" x2="37285" y2="22210"/>
                        <a14:foregroundMark x1="87051" y1="16740" x2="86427" y2="9628"/>
                        <a14:foregroundMark x1="86427" y1="9628" x2="82839" y2="14442"/>
                        <a14:foregroundMark x1="82839" y1="14442" x2="85959" y2="8643"/>
                        <a14:foregroundMark x1="85959" y1="8643" x2="88768" y2="14661"/>
                        <a14:foregroundMark x1="88768" y1="14661" x2="87207" y2="20022"/>
                        <a14:foregroundMark x1="88768" y1="43654" x2="93760" y2="78228"/>
                        <a14:foregroundMark x1="93760" y1="78228" x2="89002" y2="82385"/>
                        <a14:foregroundMark x1="89002" y1="82385" x2="69189" y2="93326"/>
                        <a14:foregroundMark x1="69189" y1="93326" x2="52262" y2="93545"/>
                        <a14:foregroundMark x1="52262" y1="93545" x2="46490" y2="95405"/>
                        <a14:foregroundMark x1="46490" y1="95405" x2="13027" y2="96389"/>
                        <a14:foregroundMark x1="13027" y1="96389" x2="4758" y2="88293"/>
                        <a14:foregroundMark x1="4758" y1="88293" x2="2184" y2="81072"/>
                        <a14:foregroundMark x1="2184" y1="81072" x2="7644" y2="77899"/>
                        <a14:foregroundMark x1="7644" y1="77899" x2="18565" y2="76039"/>
                        <a14:foregroundMark x1="5226" y1="77571" x2="468" y2="79759"/>
                        <a14:foregroundMark x1="468" y1="79759" x2="5928" y2="81838"/>
                        <a14:foregroundMark x1="5928" y1="81838" x2="4914" y2="84245"/>
                        <a14:foregroundMark x1="10062" y1="93982" x2="15289" y2="96608"/>
                        <a14:foregroundMark x1="15289" y1="96608" x2="31201" y2="94639"/>
                        <a14:foregroundMark x1="31201" y1="94639" x2="36583" y2="94967"/>
                        <a14:foregroundMark x1="36583" y1="94967" x2="47816" y2="93764"/>
                        <a14:foregroundMark x1="47816" y1="93764" x2="48986" y2="93764"/>
                        <a14:foregroundMark x1="11778" y1="25492" x2="6786" y2="26039"/>
                        <a14:foregroundMark x1="6786" y1="26039" x2="12012" y2="25055"/>
                        <a14:foregroundMark x1="12012" y1="25055" x2="9204" y2="26477"/>
                        <a14:foregroundMark x1="88768" y1="20460" x2="91654" y2="20460"/>
                        <a14:foregroundMark x1="93682" y1="80197" x2="73167" y2="72976"/>
                        <a14:foregroundMark x1="34711" y1="53939" x2="32995" y2="60503"/>
                        <a14:foregroundMark x1="32995" y1="60503" x2="34009" y2="65536"/>
                      </a14:backgroundRemoval>
                    </a14:imgEffect>
                    <a14:imgEffect>
                      <a14:sharpenSoften amount="35000"/>
                    </a14:imgEffect>
                    <a14:imgEffect>
                      <a14:brightnessContrast bright="-3000" contrast="26000"/>
                    </a14:imgEffect>
                  </a14:imgLayer>
                </a14:imgProps>
              </a:ext>
            </a:extLst>
          </a:blip>
          <a:stretch>
            <a:fillRect/>
          </a:stretch>
        </p:blipFill>
        <p:spPr>
          <a:xfrm>
            <a:off x="2646218" y="533368"/>
            <a:ext cx="6636327" cy="4731359"/>
          </a:xfrm>
          <a:prstGeom prst="rect">
            <a:avLst/>
          </a:prstGeom>
        </p:spPr>
      </p:pic>
      <p:sp>
        <p:nvSpPr>
          <p:cNvPr id="4" name="文字方塊 3">
            <a:extLst>
              <a:ext uri="{FF2B5EF4-FFF2-40B4-BE49-F238E27FC236}">
                <a16:creationId xmlns:a16="http://schemas.microsoft.com/office/drawing/2014/main" id="{347E28F6-61CB-1C4A-A468-5ECE53BD3F0C}"/>
              </a:ext>
            </a:extLst>
          </p:cNvPr>
          <p:cNvSpPr txBox="1"/>
          <p:nvPr/>
        </p:nvSpPr>
        <p:spPr>
          <a:xfrm>
            <a:off x="1440873" y="5264727"/>
            <a:ext cx="9393382" cy="1200329"/>
          </a:xfrm>
          <a:prstGeom prst="rect">
            <a:avLst/>
          </a:prstGeom>
          <a:solidFill>
            <a:schemeClr val="bg1"/>
          </a:solidFill>
        </p:spPr>
        <p:txBody>
          <a:bodyPr wrap="square" rtlCol="0">
            <a:spAutoFit/>
          </a:bodyPr>
          <a:lstStyle/>
          <a:p>
            <a:pPr algn="ctr"/>
            <a:r>
              <a:rPr kumimoji="1" lang="en-US" altLang="zh-TW" sz="3600" dirty="0"/>
              <a:t>Priests, the Levites, carry the Ark of the Covenant </a:t>
            </a:r>
          </a:p>
          <a:p>
            <a:pPr algn="ctr"/>
            <a:r>
              <a:rPr kumimoji="1" lang="en-US" altLang="zh-TW" sz="3600" dirty="0"/>
              <a:t>on their shoulders by the staves. </a:t>
            </a:r>
            <a:endParaRPr kumimoji="1" lang="zh-TW" altLang="en-US" sz="3600" dirty="0"/>
          </a:p>
        </p:txBody>
      </p:sp>
    </p:spTree>
    <p:extLst>
      <p:ext uri="{BB962C8B-B14F-4D97-AF65-F5344CB8AC3E}">
        <p14:creationId xmlns:p14="http://schemas.microsoft.com/office/powerpoint/2010/main" val="155664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黃色, 雕像 的圖片&#10;&#10;自動產生的描述">
            <a:extLst>
              <a:ext uri="{FF2B5EF4-FFF2-40B4-BE49-F238E27FC236}">
                <a16:creationId xmlns:a16="http://schemas.microsoft.com/office/drawing/2014/main" id="{F2C2660C-CBE5-3442-B52E-A17C496AFDCF}"/>
              </a:ext>
            </a:extLst>
          </p:cNvPr>
          <p:cNvPicPr>
            <a:picLocks noChangeAspect="1"/>
          </p:cNvPicPr>
          <p:nvPr/>
        </p:nvPicPr>
        <p:blipFill>
          <a:blip r:embed="rId2"/>
          <a:stretch>
            <a:fillRect/>
          </a:stretch>
        </p:blipFill>
        <p:spPr>
          <a:xfrm>
            <a:off x="3218902" y="482600"/>
            <a:ext cx="5563854" cy="4552244"/>
          </a:xfrm>
          <a:prstGeom prst="rect">
            <a:avLst/>
          </a:prstGeom>
          <a:ln>
            <a:noFill/>
          </a:ln>
          <a:effectLst>
            <a:softEdge rad="112500"/>
          </a:effectLst>
        </p:spPr>
      </p:pic>
      <p:sp>
        <p:nvSpPr>
          <p:cNvPr id="2" name="文字方塊 1">
            <a:extLst>
              <a:ext uri="{FF2B5EF4-FFF2-40B4-BE49-F238E27FC236}">
                <a16:creationId xmlns:a16="http://schemas.microsoft.com/office/drawing/2014/main" id="{D54934D9-225A-FC4D-B115-56C9723889AD}"/>
              </a:ext>
            </a:extLst>
          </p:cNvPr>
          <p:cNvSpPr txBox="1"/>
          <p:nvPr/>
        </p:nvSpPr>
        <p:spPr>
          <a:xfrm>
            <a:off x="4912022" y="5328356"/>
            <a:ext cx="2547492" cy="769441"/>
          </a:xfrm>
          <a:prstGeom prst="rect">
            <a:avLst/>
          </a:prstGeom>
          <a:solidFill>
            <a:schemeClr val="bg1"/>
          </a:solidFill>
        </p:spPr>
        <p:txBody>
          <a:bodyPr wrap="none" rtlCol="0">
            <a:spAutoFit/>
          </a:bodyPr>
          <a:lstStyle/>
          <a:p>
            <a:r>
              <a:rPr kumimoji="1" lang="zh-TW" altLang="en-US" sz="4400" dirty="0">
                <a:latin typeface="Heiti SC Medium" pitchFamily="2" charset="-128"/>
                <a:ea typeface="Heiti SC Medium" pitchFamily="2" charset="-128"/>
              </a:rPr>
              <a:t>约柜</a:t>
            </a:r>
            <a:r>
              <a:rPr kumimoji="1" lang="en-US" altLang="zh-TW" sz="4400" dirty="0">
                <a:latin typeface="Heiti SC Medium" pitchFamily="2" charset="-128"/>
                <a:ea typeface="Heiti SC Medium" pitchFamily="2" charset="-128"/>
              </a:rPr>
              <a:t> ARK</a:t>
            </a:r>
            <a:endParaRPr kumimoji="1" lang="zh-TW" altLang="en-US" sz="4400" dirty="0">
              <a:latin typeface="Heiti SC Medium" pitchFamily="2" charset="-128"/>
              <a:ea typeface="Heiti SC Medium" pitchFamily="2" charset="-128"/>
            </a:endParaRPr>
          </a:p>
        </p:txBody>
      </p:sp>
    </p:spTree>
    <p:extLst>
      <p:ext uri="{BB962C8B-B14F-4D97-AF65-F5344CB8AC3E}">
        <p14:creationId xmlns:p14="http://schemas.microsoft.com/office/powerpoint/2010/main" val="260830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10592" y="1876063"/>
            <a:ext cx="9727426"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66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耶和华为我们争战！</a:t>
            </a:r>
            <a:endParaRPr kumimoji="1" lang="en-US" altLang="zh-TW" sz="66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kumimoji="1" lang="en-US" altLang="zh-TW" sz="6600" b="1" dirty="0">
                <a:latin typeface="Arial Unicode MS" panose="020B0604020202020204" pitchFamily="34" charset="-128"/>
                <a:ea typeface="Arial Unicode MS" panose="020B0604020202020204" pitchFamily="34" charset="-128"/>
                <a:cs typeface="Arial Unicode MS" panose="020B0604020202020204" pitchFamily="34" charset="-128"/>
              </a:rPr>
              <a:t>Jehovah fight for us!</a:t>
            </a:r>
          </a:p>
        </p:txBody>
      </p:sp>
    </p:spTree>
    <p:extLst>
      <p:ext uri="{BB962C8B-B14F-4D97-AF65-F5344CB8AC3E}">
        <p14:creationId xmlns:p14="http://schemas.microsoft.com/office/powerpoint/2010/main" val="210840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000558" y="366622"/>
            <a:ext cx="10190883" cy="61247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zh-TW" altLang="en-US" sz="4000" b="1" dirty="0">
                <a:latin typeface="Arial Unicode MS" panose="020B0604020202020204" pitchFamily="34" charset="-128"/>
                <a:ea typeface="Arial Unicode MS" panose="020B0604020202020204" pitchFamily="34" charset="-128"/>
                <a:cs typeface="Arial Unicode MS" panose="020B0604020202020204" pitchFamily="34" charset="-128"/>
              </a:rPr>
              <a:t>約 書 亞 記 </a:t>
            </a:r>
            <a:r>
              <a:rPr kumimoji="1" lang="en-US" altLang="zh-TW" sz="4000" b="1" dirty="0">
                <a:latin typeface="Arial Unicode MS" panose="020B0604020202020204" pitchFamily="34" charset="-128"/>
                <a:ea typeface="Arial Unicode MS" panose="020B0604020202020204" pitchFamily="34" charset="-128"/>
                <a:cs typeface="Arial Unicode MS" panose="020B0604020202020204" pitchFamily="34" charset="-128"/>
              </a:rPr>
              <a:t>Joshua 3:4</a:t>
            </a:r>
          </a:p>
          <a:p>
            <a:r>
              <a:rPr kumimoji="1" lang="en-US" altLang="zh-TW" sz="44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kumimoji="1" lang="zh-TW" altLang="en-US" sz="44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rPr>
              <a:t>只 是 你 们 和 约 柜 相 离 要 量 二 千 肘 ， 不 可 与 约 柜 相 近 ， 使 你 们 知 道 所 当 走 的 路 ， 因 为 这 条 路 你 们 向 来 没 有 走 过 。</a:t>
            </a:r>
            <a:endParaRPr kumimoji="1" lang="en-US" altLang="zh-TW" sz="4400" b="1" spc="-150"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kumimoji="1" lang="en-US" altLang="zh-TW" sz="4400" b="1" spc="-150" dirty="0">
                <a:latin typeface="Arial Unicode MS" panose="020B0604020202020204" pitchFamily="34" charset="-128"/>
                <a:ea typeface="Arial Unicode MS" panose="020B0604020202020204" pitchFamily="34" charset="-128"/>
                <a:cs typeface="Arial Unicode MS" panose="020B0604020202020204" pitchFamily="34" charset="-128"/>
              </a:rPr>
              <a:t>4 Be sure to keep a distance of about 2,000 cubits between you and it. Don’t come near it, so you can be certain where you’re going, since you haven’t passed this way before.” </a:t>
            </a:r>
            <a:endParaRPr kumimoji="1" lang="zh-TW" altLang="en-US" sz="4400" b="1" spc="-15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8222447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體">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1143</TotalTime>
  <Words>1015</Words>
  <Application>Microsoft Macintosh PowerPoint</Application>
  <PresentationFormat>寬螢幕</PresentationFormat>
  <Paragraphs>41</Paragraphs>
  <Slides>25</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25</vt:i4>
      </vt:variant>
    </vt:vector>
  </HeadingPairs>
  <TitlesOfParts>
    <vt:vector size="31" baseType="lpstr">
      <vt:lpstr>Arial Unicode MS</vt:lpstr>
      <vt:lpstr>Heiti SC Medium</vt:lpstr>
      <vt:lpstr>Arial</vt:lpstr>
      <vt:lpstr>Calibri</vt:lpstr>
      <vt:lpstr>Calibri Light</vt:lpstr>
      <vt:lpstr>天體</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115</cp:revision>
  <cp:lastPrinted>2020-12-10T18:05:17Z</cp:lastPrinted>
  <dcterms:created xsi:type="dcterms:W3CDTF">2020-10-21T18:26:18Z</dcterms:created>
  <dcterms:modified xsi:type="dcterms:W3CDTF">2020-12-25T19:14:20Z</dcterms:modified>
</cp:coreProperties>
</file>