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86" r:id="rId2"/>
    <p:sldId id="2839" r:id="rId3"/>
    <p:sldId id="2665" r:id="rId4"/>
    <p:sldId id="2831" r:id="rId5"/>
    <p:sldId id="2833" r:id="rId6"/>
    <p:sldId id="2832" r:id="rId7"/>
    <p:sldId id="2834" r:id="rId8"/>
    <p:sldId id="2835" r:id="rId9"/>
    <p:sldId id="2825" r:id="rId10"/>
    <p:sldId id="2826" r:id="rId11"/>
    <p:sldId id="2827" r:id="rId12"/>
    <p:sldId id="2828" r:id="rId13"/>
    <p:sldId id="2829" r:id="rId14"/>
    <p:sldId id="2836" r:id="rId15"/>
    <p:sldId id="2837" r:id="rId16"/>
    <p:sldId id="2838" r:id="rId17"/>
    <p:sldId id="2813" r:id="rId18"/>
    <p:sldId id="2814" r:id="rId19"/>
    <p:sldId id="283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FEC246"/>
    <a:srgbClr val="300D33"/>
    <a:srgbClr val="D883FF"/>
    <a:srgbClr val="EF53A5"/>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1"/>
    <p:restoredTop sz="96327"/>
  </p:normalViewPr>
  <p:slideViewPr>
    <p:cSldViewPr snapToGrid="0" snapToObjects="1">
      <p:cViewPr varScale="1">
        <p:scale>
          <a:sx n="220" d="100"/>
          <a:sy n="220" d="100"/>
        </p:scale>
        <p:origin x="21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12/2/21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12/2/21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8D69C67-925A-AE4B-A86A-23B35C477EC5}"/>
              </a:ext>
            </a:extLst>
          </p:cNvPr>
          <p:cNvSpPr txBox="1"/>
          <p:nvPr/>
        </p:nvSpPr>
        <p:spPr>
          <a:xfrm>
            <a:off x="1332411" y="550996"/>
            <a:ext cx="9527177" cy="5940088"/>
          </a:xfrm>
          <a:prstGeom prst="rect">
            <a:avLst/>
          </a:prstGeom>
          <a:noFill/>
        </p:spPr>
        <p:txBody>
          <a:bodyPr wrap="square" rtlCol="0">
            <a:spAutoFit/>
          </a:bodyPr>
          <a:lstStyle/>
          <a:p>
            <a:pPr algn="ctr"/>
            <a:r>
              <a:rPr kumimoji="1" lang="en-US" altLang="zh-TW" sz="4800" b="1" dirty="0">
                <a:solidFill>
                  <a:srgbClr val="FFFFFF"/>
                </a:solidFill>
                <a:latin typeface="Yu Gothic UI" panose="020B0500000000000000" pitchFamily="34" charset="-128"/>
                <a:ea typeface="Yu Gothic UI" panose="020B0500000000000000" pitchFamily="34" charset="-128"/>
              </a:rPr>
              <a:t>English Translation starts NOW</a:t>
            </a:r>
          </a:p>
          <a:p>
            <a:pPr algn="ctr"/>
            <a:endParaRPr kumimoji="1" lang="en-US" altLang="zh-TW" sz="2000" b="1" dirty="0">
              <a:solidFill>
                <a:srgbClr val="FFFFFF"/>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FF00"/>
                </a:solidFill>
                <a:latin typeface="Yu Gothic UI" panose="020B0500000000000000" pitchFamily="34" charset="-128"/>
                <a:ea typeface="Yu Gothic UI" panose="020B0500000000000000" pitchFamily="34" charset="-128"/>
              </a:rPr>
              <a:t>Outside of church</a:t>
            </a:r>
          </a:p>
          <a:p>
            <a:pPr algn="ctr"/>
            <a:r>
              <a:rPr kumimoji="1" lang="en-US" altLang="zh-TW" sz="4800" b="1" dirty="0">
                <a:solidFill>
                  <a:srgbClr val="FFFF00"/>
                </a:solidFill>
                <a:latin typeface="Yu Gothic UI" panose="020B0500000000000000" pitchFamily="34" charset="-128"/>
                <a:ea typeface="Yu Gothic UI" panose="020B0500000000000000" pitchFamily="34" charset="-128"/>
              </a:rPr>
              <a:t>Dial  425-650-1398</a:t>
            </a:r>
          </a:p>
          <a:p>
            <a:pPr algn="ctr"/>
            <a:r>
              <a:rPr kumimoji="1" lang="en-US" altLang="zh-TW" sz="4800" b="1" dirty="0">
                <a:solidFill>
                  <a:srgbClr val="FFFF00"/>
                </a:solidFill>
                <a:latin typeface="Yu Gothic UI" panose="020B0500000000000000" pitchFamily="34" charset="-128"/>
                <a:ea typeface="Yu Gothic UI" panose="020B0500000000000000" pitchFamily="34" charset="-128"/>
              </a:rPr>
              <a:t>Use Conference Code  849387</a:t>
            </a:r>
          </a:p>
          <a:p>
            <a:pPr algn="ctr"/>
            <a:endParaRPr kumimoji="1" lang="en-US" altLang="zh-TW" sz="2000" b="1" dirty="0">
              <a:solidFill>
                <a:srgbClr val="FFFF00"/>
              </a:solidFill>
              <a:latin typeface="Yu Gothic UI" panose="020B0500000000000000" pitchFamily="34" charset="-128"/>
              <a:ea typeface="Yu Gothic UI" panose="020B0500000000000000" pitchFamily="34" charset="-128"/>
            </a:endParaRPr>
          </a:p>
          <a:p>
            <a:pPr algn="ctr"/>
            <a:r>
              <a:rPr kumimoji="1" lang="en-US" altLang="zh-TW" sz="3200" b="1" dirty="0">
                <a:latin typeface="Yu Gothic UI" panose="020B0500000000000000" pitchFamily="34" charset="-128"/>
                <a:ea typeface="Yu Gothic UI" panose="020B0500000000000000" pitchFamily="34" charset="-128"/>
              </a:rPr>
              <a:t>In House</a:t>
            </a:r>
          </a:p>
          <a:p>
            <a:pPr algn="ctr"/>
            <a:r>
              <a:rPr kumimoji="1" lang="en-US" altLang="zh-TW" sz="4400" dirty="0">
                <a:latin typeface="Yu Gothic UI" panose="020B0500000000000000" pitchFamily="34" charset="-128"/>
                <a:ea typeface="Yu Gothic UI" panose="020B0500000000000000" pitchFamily="34" charset="-128"/>
              </a:rPr>
              <a:t>WI-FI Network = Listen Everywhere</a:t>
            </a:r>
          </a:p>
          <a:p>
            <a:pPr algn="ctr"/>
            <a:r>
              <a:rPr kumimoji="1" lang="en-US" altLang="zh-TW" sz="4400" dirty="0">
                <a:latin typeface="Yu Gothic UI" panose="020B0500000000000000" pitchFamily="34" charset="-128"/>
                <a:ea typeface="Yu Gothic UI" panose="020B0500000000000000" pitchFamily="34" charset="-128"/>
              </a:rPr>
              <a:t>Password: 12345678</a:t>
            </a:r>
          </a:p>
          <a:p>
            <a:pPr algn="ctr"/>
            <a:r>
              <a:rPr kumimoji="1" lang="en-US" altLang="zh-TW" sz="4400" dirty="0">
                <a:latin typeface="Yu Gothic UI" panose="020B0500000000000000" pitchFamily="34" charset="-128"/>
                <a:ea typeface="Yu Gothic UI" panose="020B0500000000000000" pitchFamily="34" charset="-128"/>
              </a:rPr>
              <a:t>Open </a:t>
            </a:r>
            <a:r>
              <a:rPr kumimoji="1" lang="en-US" altLang="zh-TW" sz="4400" b="1" dirty="0">
                <a:latin typeface="Yu Gothic UI" panose="020B0500000000000000" pitchFamily="34" charset="-128"/>
                <a:ea typeface="Yu Gothic UI" panose="020B0500000000000000" pitchFamily="34" charset="-128"/>
              </a:rPr>
              <a:t>Listen</a:t>
            </a:r>
            <a:r>
              <a:rPr kumimoji="1" lang="en-US" altLang="zh-TW" sz="4400" dirty="0">
                <a:latin typeface="Yu Gothic UI" panose="020B0500000000000000" pitchFamily="34" charset="-128"/>
                <a:ea typeface="Yu Gothic UI" panose="020B0500000000000000" pitchFamily="34" charset="-128"/>
              </a:rPr>
              <a:t> </a:t>
            </a:r>
            <a:r>
              <a:rPr kumimoji="1" lang="en-US" altLang="zh-TW" sz="4400" b="1" dirty="0">
                <a:latin typeface="Yu Gothic UI" panose="020B0500000000000000" pitchFamily="34" charset="-128"/>
                <a:ea typeface="Yu Gothic UI" panose="020B0500000000000000" pitchFamily="34" charset="-128"/>
              </a:rPr>
              <a:t>Everywhere </a:t>
            </a:r>
            <a:r>
              <a:rPr kumimoji="1" lang="en-US" altLang="zh-TW" sz="4400" dirty="0">
                <a:latin typeface="Yu Gothic UI" panose="020B0500000000000000" pitchFamily="34" charset="-128"/>
                <a:ea typeface="Yu Gothic UI" panose="020B0500000000000000" pitchFamily="34" charset="-128"/>
              </a:rPr>
              <a:t>App</a:t>
            </a:r>
            <a:endParaRPr kumimoji="1" lang="en-US" altLang="zh-TW" sz="14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7554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31353" y="2105561"/>
            <a:ext cx="9378686"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基督会经历人的忧伤痛苦。</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Christ must experience sorrow and pain.</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66230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1693151"/>
            <a:ext cx="9378686"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真神造人。 人造假神。</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God created man. </a:t>
            </a:r>
            <a:r>
              <a:rPr kumimoji="1" lang="zh-TW" altLang="en-US" sz="3600" b="1" dirty="0">
                <a:latin typeface="Yu Gothic UI" panose="020B0500000000000000" pitchFamily="34" charset="-128"/>
                <a:ea typeface="Yu Gothic UI" panose="020B0500000000000000" pitchFamily="34" charset="-128"/>
              </a:rPr>
              <a:t> </a:t>
            </a:r>
            <a:r>
              <a:rPr kumimoji="1" lang="en-US" altLang="zh-TW" sz="3600" b="1" dirty="0">
                <a:latin typeface="Yu Gothic UI" panose="020B0500000000000000" pitchFamily="34" charset="-128"/>
                <a:ea typeface="Yu Gothic UI" panose="020B0500000000000000" pitchFamily="34" charset="-128"/>
              </a:rPr>
              <a:t>Man makes idols.</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56626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1737397"/>
            <a:ext cx="9378686" cy="25545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真神爱祂所造的人，</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和我们有密切的关系。</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God loves His created beings, </a:t>
            </a: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and have a close relationship with them.</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25406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642324" y="797510"/>
            <a:ext cx="8213701"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圣经五大部分</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Five dispensations of the Bible</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a:t>
            </a:r>
            <a:r>
              <a:rPr kumimoji="1" lang="zh-TW" altLang="en-US" sz="4400" b="1" dirty="0">
                <a:solidFill>
                  <a:srgbClr val="FFC000"/>
                </a:solidFill>
                <a:latin typeface="Yu Gothic UI" panose="020B0500000000000000" pitchFamily="34" charset="-128"/>
                <a:ea typeface="Yu Gothic UI" panose="020B0500000000000000" pitchFamily="34" charset="-128"/>
              </a:rPr>
              <a:t> 神的创造。	</a:t>
            </a:r>
            <a:r>
              <a:rPr kumimoji="1" lang="en-US" altLang="zh-TW" sz="3600" b="1" dirty="0">
                <a:latin typeface="Yu Gothic UI" panose="020B0500000000000000" pitchFamily="34" charset="-128"/>
                <a:ea typeface="Yu Gothic UI" panose="020B0500000000000000" pitchFamily="34" charset="-128"/>
              </a:rPr>
              <a:t>The Creation.</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2.</a:t>
            </a:r>
            <a:r>
              <a:rPr kumimoji="1" lang="zh-TW" altLang="en-US" sz="4400" b="1" dirty="0">
                <a:solidFill>
                  <a:srgbClr val="FFC000"/>
                </a:solidFill>
                <a:latin typeface="Yu Gothic UI" panose="020B0500000000000000" pitchFamily="34" charset="-128"/>
                <a:ea typeface="Yu Gothic UI" panose="020B0500000000000000" pitchFamily="34" charset="-128"/>
              </a:rPr>
              <a:t> 人的堕落。</a:t>
            </a:r>
            <a:r>
              <a:rPr kumimoji="1" lang="en-US" altLang="zh-TW" sz="3600" b="1" dirty="0">
                <a:latin typeface="Yu Gothic UI" panose="020B0500000000000000" pitchFamily="34" charset="-128"/>
                <a:ea typeface="Yu Gothic UI" panose="020B0500000000000000" pitchFamily="34" charset="-128"/>
              </a:rPr>
              <a:t>The Fall.</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3.</a:t>
            </a:r>
            <a:r>
              <a:rPr kumimoji="1" lang="zh-TW" altLang="en-US" sz="4400" b="1" dirty="0">
                <a:solidFill>
                  <a:srgbClr val="FFC000"/>
                </a:solidFill>
                <a:latin typeface="Yu Gothic UI" panose="020B0500000000000000" pitchFamily="34" charset="-128"/>
                <a:ea typeface="Yu Gothic UI" panose="020B0500000000000000" pitchFamily="34" charset="-128"/>
              </a:rPr>
              <a:t> 神的拯救。</a:t>
            </a:r>
            <a:r>
              <a:rPr kumimoji="1" lang="en-US" altLang="zh-TW" sz="3600" b="1" dirty="0">
                <a:latin typeface="Yu Gothic UI" panose="020B0500000000000000" pitchFamily="34" charset="-128"/>
                <a:ea typeface="Yu Gothic UI" panose="020B0500000000000000" pitchFamily="34" charset="-128"/>
              </a:rPr>
              <a:t>The Redemption.</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4.</a:t>
            </a:r>
            <a:r>
              <a:rPr kumimoji="1" lang="zh-TW" altLang="en-US" sz="4400" b="1" dirty="0">
                <a:solidFill>
                  <a:srgbClr val="FFC000"/>
                </a:solidFill>
                <a:latin typeface="Yu Gothic UI" panose="020B0500000000000000" pitchFamily="34" charset="-128"/>
                <a:ea typeface="Yu Gothic UI" panose="020B0500000000000000" pitchFamily="34" charset="-128"/>
              </a:rPr>
              <a:t> 主的再来。</a:t>
            </a:r>
            <a:r>
              <a:rPr kumimoji="1" lang="en-US" altLang="zh-TW" sz="3600" b="1" dirty="0">
                <a:latin typeface="Yu Gothic UI" panose="020B0500000000000000" pitchFamily="34" charset="-128"/>
                <a:ea typeface="Yu Gothic UI" panose="020B0500000000000000" pitchFamily="34" charset="-128"/>
              </a:rPr>
              <a:t>The Second Coming.</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5.</a:t>
            </a:r>
            <a:r>
              <a:rPr kumimoji="1" lang="zh-TW" altLang="en-US" sz="4400" b="1" dirty="0">
                <a:solidFill>
                  <a:srgbClr val="FFC000"/>
                </a:solidFill>
                <a:latin typeface="Yu Gothic UI" panose="020B0500000000000000" pitchFamily="34" charset="-128"/>
                <a:ea typeface="Yu Gothic UI" panose="020B0500000000000000" pitchFamily="34" charset="-128"/>
              </a:rPr>
              <a:t> 神的新天新地。</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The New heaven and New earth.</a:t>
            </a:r>
          </a:p>
        </p:txBody>
      </p:sp>
    </p:spTree>
    <p:extLst>
      <p:ext uri="{BB962C8B-B14F-4D97-AF65-F5344CB8AC3E}">
        <p14:creationId xmlns:p14="http://schemas.microsoft.com/office/powerpoint/2010/main" val="2168591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32125" y="305068"/>
            <a:ext cx="9378686" cy="62478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翰 福 音 </a:t>
            </a:r>
            <a:r>
              <a:rPr kumimoji="1" lang="en-US" altLang="zh-TW" sz="4000" b="1" dirty="0">
                <a:solidFill>
                  <a:srgbClr val="FFC000"/>
                </a:solidFill>
                <a:latin typeface="Yu Gothic UI" panose="020B0500000000000000" pitchFamily="34" charset="-128"/>
                <a:ea typeface="Yu Gothic UI" panose="020B0500000000000000" pitchFamily="34" charset="-128"/>
              </a:rPr>
              <a:t>John 1:14</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14 </a:t>
            </a:r>
            <a:r>
              <a:rPr kumimoji="1" lang="zh-TW" altLang="en-US" sz="4000" b="1" dirty="0">
                <a:solidFill>
                  <a:srgbClr val="FFC000"/>
                </a:solidFill>
                <a:latin typeface="Yu Gothic UI" panose="020B0500000000000000" pitchFamily="34" charset="-128"/>
                <a:ea typeface="Yu Gothic UI" panose="020B0500000000000000" pitchFamily="34" charset="-128"/>
              </a:rPr>
              <a:t>道 成 了 肉 身 ， 住 在 我 们 中 间 ， 充 充 满 满 的 有 恩 典 有 真 理 。 我 们 也 见 过 他 的 荣 光 ， 正 是 父 独 生 子 的 荣 光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14 The Word became flesh and made his dwelling among us. We have seen his glory, the glory of the one and only Son, who came from the Father, full of grace and truth.</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2180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82021" y="756005"/>
            <a:ext cx="9378686"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耶 利 米 書 </a:t>
            </a:r>
            <a:r>
              <a:rPr kumimoji="1" lang="en-US" altLang="zh-TW" sz="4000" b="1" dirty="0">
                <a:latin typeface="Yu Gothic UI" panose="020B0500000000000000" pitchFamily="34" charset="-128"/>
                <a:ea typeface="Yu Gothic UI" panose="020B0500000000000000" pitchFamily="34" charset="-128"/>
              </a:rPr>
              <a:t>Jeremiah</a:t>
            </a:r>
            <a:r>
              <a:rPr kumimoji="1" lang="en-US" altLang="zh-TW" sz="4000" b="1" dirty="0">
                <a:solidFill>
                  <a:srgbClr val="FFC000"/>
                </a:solidFill>
                <a:latin typeface="Yu Gothic UI" panose="020B0500000000000000" pitchFamily="34" charset="-128"/>
                <a:ea typeface="Yu Gothic UI" panose="020B0500000000000000" pitchFamily="34" charset="-128"/>
              </a:rPr>
              <a:t> 31:31</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31 </a:t>
            </a:r>
            <a:r>
              <a:rPr kumimoji="1" lang="zh-TW" altLang="en-US" sz="4000" b="1" dirty="0">
                <a:solidFill>
                  <a:srgbClr val="FFC000"/>
                </a:solidFill>
                <a:latin typeface="Yu Gothic UI" panose="020B0500000000000000" pitchFamily="34" charset="-128"/>
                <a:ea typeface="Yu Gothic UI" panose="020B0500000000000000" pitchFamily="34" charset="-128"/>
              </a:rPr>
              <a:t>耶 和 华 说 ： 日 子 将 到 ， 我 要 与 以 色 列 家 和 犹 大 家 另 立 新 约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31 “The days are coming,” declares the Lord, “when I will make a new covenant</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with the people of Israel</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    and with the people of Judah.</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47026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69495" y="305068"/>
            <a:ext cx="9378686" cy="62478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歌 林 多 前 書 </a:t>
            </a:r>
            <a:r>
              <a:rPr kumimoji="1" lang="en-US" altLang="zh-TW" sz="4000" b="1" dirty="0">
                <a:latin typeface="Yu Gothic UI" panose="020B0500000000000000" pitchFamily="34" charset="-128"/>
                <a:ea typeface="Yu Gothic UI" panose="020B0500000000000000" pitchFamily="34" charset="-128"/>
              </a:rPr>
              <a:t>1 Corinthians </a:t>
            </a:r>
            <a:r>
              <a:rPr kumimoji="1" lang="en-US" altLang="zh-TW" sz="4000" b="1" dirty="0">
                <a:solidFill>
                  <a:srgbClr val="FFC000"/>
                </a:solidFill>
                <a:latin typeface="Yu Gothic UI" panose="020B0500000000000000" pitchFamily="34" charset="-128"/>
                <a:ea typeface="Yu Gothic UI" panose="020B0500000000000000" pitchFamily="34" charset="-128"/>
              </a:rPr>
              <a:t>11:25</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25 </a:t>
            </a:r>
            <a:r>
              <a:rPr kumimoji="1" lang="zh-TW" altLang="en-US" sz="4000" b="1" dirty="0">
                <a:solidFill>
                  <a:srgbClr val="FFC000"/>
                </a:solidFill>
                <a:latin typeface="Yu Gothic UI" panose="020B0500000000000000" pitchFamily="34" charset="-128"/>
                <a:ea typeface="Yu Gothic UI" panose="020B0500000000000000" pitchFamily="34" charset="-128"/>
              </a:rPr>
              <a:t>饭 後 ， 也 照 样 拿 起 杯 来 ， 说 ： 这 杯 是 用 我 的 血 所 立 的 新 约 ， 你 们 每 逢 喝 的 时 候 ， 要 如 此 行 ， 为 的 是 记 念 我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25 In the same way, after supper he took the cup, saying, “This cup is the new covenant in my blood; do this, whenever you drink it, in remembrance of me.” </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72568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nowman in a yard&#10;&#10;Description automatically generated with medium confidence">
            <a:extLst>
              <a:ext uri="{FF2B5EF4-FFF2-40B4-BE49-F238E27FC236}">
                <a16:creationId xmlns:a16="http://schemas.microsoft.com/office/drawing/2014/main" id="{92206559-1E84-994D-8AAC-21A7AC46A5B6}"/>
              </a:ext>
            </a:extLst>
          </p:cNvPr>
          <p:cNvPicPr>
            <a:picLocks noChangeAspect="1"/>
          </p:cNvPicPr>
          <p:nvPr/>
        </p:nvPicPr>
        <p:blipFill>
          <a:blip r:embed="rId2"/>
          <a:stretch>
            <a:fillRect/>
          </a:stretch>
        </p:blipFill>
        <p:spPr>
          <a:xfrm>
            <a:off x="3932319" y="751243"/>
            <a:ext cx="4014893" cy="5355513"/>
          </a:xfrm>
          <a:prstGeom prst="rect">
            <a:avLst/>
          </a:prstGeom>
          <a:ln>
            <a:noFill/>
          </a:ln>
          <a:effectLst>
            <a:softEdge rad="112500"/>
          </a:effectLst>
        </p:spPr>
      </p:pic>
    </p:spTree>
    <p:extLst>
      <p:ext uri="{BB962C8B-B14F-4D97-AF65-F5344CB8AC3E}">
        <p14:creationId xmlns:p14="http://schemas.microsoft.com/office/powerpoint/2010/main" val="17420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ky, grass, tree&#10;&#10;Description automatically generated">
            <a:extLst>
              <a:ext uri="{FF2B5EF4-FFF2-40B4-BE49-F238E27FC236}">
                <a16:creationId xmlns:a16="http://schemas.microsoft.com/office/drawing/2014/main" id="{327FB268-BF33-C641-95F6-C63AA84ED494}"/>
              </a:ext>
            </a:extLst>
          </p:cNvPr>
          <p:cNvPicPr>
            <a:picLocks noChangeAspect="1"/>
          </p:cNvPicPr>
          <p:nvPr/>
        </p:nvPicPr>
        <p:blipFill>
          <a:blip r:embed="rId2"/>
          <a:stretch>
            <a:fillRect/>
          </a:stretch>
        </p:blipFill>
        <p:spPr>
          <a:xfrm>
            <a:off x="3874928" y="463923"/>
            <a:ext cx="4442144" cy="5930153"/>
          </a:xfrm>
          <a:prstGeom prst="rect">
            <a:avLst/>
          </a:prstGeom>
          <a:ln>
            <a:noFill/>
          </a:ln>
          <a:effectLst>
            <a:softEdge rad="112500"/>
          </a:effectLst>
        </p:spPr>
      </p:pic>
    </p:spTree>
    <p:extLst>
      <p:ext uri="{BB962C8B-B14F-4D97-AF65-F5344CB8AC3E}">
        <p14:creationId xmlns:p14="http://schemas.microsoft.com/office/powerpoint/2010/main" val="858749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301496" y="945616"/>
            <a:ext cx="8213701"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具体操练三重点。</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200" b="1" dirty="0">
                <a:latin typeface="Yu Gothic UI" panose="020B0500000000000000" pitchFamily="34" charset="-128"/>
                <a:ea typeface="Yu Gothic UI" panose="020B0500000000000000" pitchFamily="34" charset="-128"/>
              </a:rPr>
              <a:t>3 important aspects of Spiritual Drill.</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a:t>
            </a:r>
            <a:r>
              <a:rPr kumimoji="1" lang="zh-TW" altLang="en-US" sz="4000" b="1" dirty="0">
                <a:solidFill>
                  <a:srgbClr val="FFC000"/>
                </a:solidFill>
                <a:latin typeface="Yu Gothic UI" panose="020B0500000000000000" pitchFamily="34" charset="-128"/>
                <a:ea typeface="Yu Gothic UI" panose="020B0500000000000000" pitchFamily="34" charset="-128"/>
              </a:rPr>
              <a:t>每天读经祷告坚持灵修的习惯。 </a:t>
            </a:r>
            <a:r>
              <a:rPr kumimoji="1" lang="en-US" altLang="zh-TW" sz="3200" b="1" dirty="0">
                <a:latin typeface="Yu Gothic UI" panose="020B0500000000000000" pitchFamily="34" charset="-128"/>
                <a:ea typeface="Yu Gothic UI" panose="020B0500000000000000" pitchFamily="34" charset="-128"/>
              </a:rPr>
              <a:t>Daily bible-study, prayer, and devotion.</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2.</a:t>
            </a:r>
            <a:r>
              <a:rPr kumimoji="1" lang="zh-TW" altLang="en-US" sz="4000" b="1" dirty="0">
                <a:solidFill>
                  <a:srgbClr val="FFC000"/>
                </a:solidFill>
                <a:latin typeface="Yu Gothic UI" panose="020B0500000000000000" pitchFamily="34" charset="-128"/>
                <a:ea typeface="Yu Gothic UI" panose="020B0500000000000000" pitchFamily="34" charset="-128"/>
              </a:rPr>
              <a:t>心中常常默想神的话语与主联合。</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Constant meditation &amp; unity with the Lord.</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3.</a:t>
            </a:r>
            <a:r>
              <a:rPr kumimoji="1" lang="zh-TW" altLang="en-US" sz="4000" b="1" dirty="0">
                <a:solidFill>
                  <a:srgbClr val="FFC000"/>
                </a:solidFill>
                <a:latin typeface="Yu Gothic UI" panose="020B0500000000000000" pitchFamily="34" charset="-128"/>
                <a:ea typeface="Yu Gothic UI" panose="020B0500000000000000" pitchFamily="34" charset="-128"/>
              </a:rPr>
              <a:t>积极火热的去传扬耶稣基督的福音。</a:t>
            </a:r>
            <a:r>
              <a:rPr kumimoji="1" lang="en-US" altLang="zh-TW" sz="3200" b="1" dirty="0">
                <a:latin typeface="Yu Gothic UI" panose="020B0500000000000000" pitchFamily="34" charset="-128"/>
                <a:ea typeface="Yu Gothic UI" panose="020B0500000000000000" pitchFamily="34" charset="-128"/>
              </a:rPr>
              <a:t>Share the gospel of Jesus with fervency.</a:t>
            </a:r>
            <a:endParaRPr kumimoji="1" lang="en-US" altLang="zh-TW"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4415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lendar&#10;&#10;Description automatically generated">
            <a:extLst>
              <a:ext uri="{FF2B5EF4-FFF2-40B4-BE49-F238E27FC236}">
                <a16:creationId xmlns:a16="http://schemas.microsoft.com/office/drawing/2014/main" id="{83BC634C-23E0-2549-A1A1-636B8A3ADAE2}"/>
              </a:ext>
            </a:extLst>
          </p:cNvPr>
          <p:cNvPicPr>
            <a:picLocks noChangeAspect="1"/>
          </p:cNvPicPr>
          <p:nvPr/>
        </p:nvPicPr>
        <p:blipFill>
          <a:blip r:embed="rId2"/>
          <a:stretch>
            <a:fillRect/>
          </a:stretch>
        </p:blipFill>
        <p:spPr>
          <a:xfrm>
            <a:off x="0" y="0"/>
            <a:ext cx="12192000" cy="6858000"/>
          </a:xfrm>
          <a:prstGeom prst="rect">
            <a:avLst/>
          </a:prstGeom>
        </p:spPr>
      </p:pic>
      <p:sp>
        <p:nvSpPr>
          <p:cNvPr id="6" name="文字方塊 6">
            <a:extLst>
              <a:ext uri="{FF2B5EF4-FFF2-40B4-BE49-F238E27FC236}">
                <a16:creationId xmlns:a16="http://schemas.microsoft.com/office/drawing/2014/main" id="{7FB2DC64-171C-F34E-9151-19F6E08A8FB9}"/>
              </a:ext>
            </a:extLst>
          </p:cNvPr>
          <p:cNvSpPr txBox="1"/>
          <p:nvPr/>
        </p:nvSpPr>
        <p:spPr>
          <a:xfrm>
            <a:off x="5266863" y="4712386"/>
            <a:ext cx="2549228" cy="830997"/>
          </a:xfrm>
          <a:prstGeom prst="rect">
            <a:avLst/>
          </a:prstGeom>
          <a:noFill/>
          <a:effectLst>
            <a:glow>
              <a:srgbClr val="790C00"/>
            </a:glow>
          </a:effectLst>
        </p:spPr>
        <p:txBody>
          <a:bodyPr wrap="square" rtlCol="0">
            <a:spAutoFit/>
          </a:bodyPr>
          <a:lstStyle/>
          <a:p>
            <a:pPr algn="ctr"/>
            <a:r>
              <a:rPr lang="zh-TW" altLang="en-US" sz="2400" dirty="0">
                <a:latin typeface="Yu Gothic UI" panose="020B0500000000000000" pitchFamily="34" charset="-128"/>
                <a:ea typeface="Yu Gothic UI" panose="020B0500000000000000" pitchFamily="34" charset="-128"/>
              </a:rPr>
              <a:t>房正豪牧師</a:t>
            </a:r>
            <a:endParaRPr lang="en-US" altLang="zh-TW" sz="2400" dirty="0">
              <a:latin typeface="Yu Gothic UI" panose="020B0500000000000000" pitchFamily="34" charset="-128"/>
              <a:ea typeface="Yu Gothic UI" panose="020B0500000000000000" pitchFamily="34" charset="-128"/>
            </a:endParaRPr>
          </a:p>
          <a:p>
            <a:pPr algn="ctr"/>
            <a:r>
              <a:rPr lang="en-US" altLang="zh-TW" sz="2400" dirty="0">
                <a:latin typeface="Yu Gothic UI" panose="020B0500000000000000" pitchFamily="34" charset="-128"/>
                <a:ea typeface="Yu Gothic UI" panose="020B0500000000000000" pitchFamily="34" charset="-128"/>
              </a:rPr>
              <a:t>Rev. Steven Fang</a:t>
            </a:r>
            <a:endParaRPr kumimoji="1" lang="zh-TW" altLang="en-US" sz="2800" dirty="0">
              <a:ln w="10160">
                <a:solidFill>
                  <a:schemeClr val="accent5"/>
                </a:solidFill>
                <a:prstDash val="solid"/>
              </a:ln>
              <a:effectLst>
                <a:glow rad="50800">
                  <a:schemeClr val="bg1"/>
                </a:glow>
                <a:outerShdw blurRad="38100" dist="22860" dir="5400000" algn="tl" rotWithShape="0">
                  <a:srgbClr val="000000">
                    <a:alpha val="30000"/>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47327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70566" y="920621"/>
            <a:ext cx="9378686" cy="501675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为何旧约要讲基督？</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Why the Old Testament talks about Christ?	</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a:t>
            </a:r>
            <a:r>
              <a:rPr kumimoji="1" lang="zh-TW" altLang="en-US" sz="4400" b="1" dirty="0">
                <a:solidFill>
                  <a:srgbClr val="FFC000"/>
                </a:solidFill>
                <a:latin typeface="Yu Gothic UI" panose="020B0500000000000000" pitchFamily="34" charset="-128"/>
                <a:ea typeface="Yu Gothic UI" panose="020B0500000000000000" pitchFamily="34" charset="-128"/>
              </a:rPr>
              <a:t> 基督先要成为人的样式</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Christ must first come in the flesh.</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2.</a:t>
            </a:r>
            <a:r>
              <a:rPr kumimoji="1" lang="zh-TW" altLang="en-US" sz="4400" b="1" dirty="0">
                <a:solidFill>
                  <a:srgbClr val="FFC000"/>
                </a:solidFill>
                <a:latin typeface="Yu Gothic UI" panose="020B0500000000000000" pitchFamily="34" charset="-128"/>
                <a:ea typeface="Yu Gothic UI" panose="020B0500000000000000" pitchFamily="34" charset="-128"/>
              </a:rPr>
              <a:t> 基督会经历人的忧伤痛苦</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Christ must experience sorrow and pain.</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3.</a:t>
            </a:r>
            <a:r>
              <a:rPr kumimoji="1" lang="zh-TW" altLang="en-US" sz="4400" b="1" dirty="0">
                <a:solidFill>
                  <a:srgbClr val="FFC000"/>
                </a:solidFill>
                <a:latin typeface="Yu Gothic UI" panose="020B0500000000000000" pitchFamily="34" charset="-128"/>
                <a:ea typeface="Yu Gothic UI" panose="020B0500000000000000" pitchFamily="34" charset="-128"/>
              </a:rPr>
              <a:t> 基督最后会为人代罪受死</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Christ must die for our transgression.</a:t>
            </a:r>
          </a:p>
        </p:txBody>
      </p:sp>
    </p:spTree>
    <p:extLst>
      <p:ext uri="{BB962C8B-B14F-4D97-AF65-F5344CB8AC3E}">
        <p14:creationId xmlns:p14="http://schemas.microsoft.com/office/powerpoint/2010/main" val="289137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82229" y="428178"/>
            <a:ext cx="9378686" cy="60016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以 賽 亞 書 </a:t>
            </a:r>
            <a:r>
              <a:rPr kumimoji="1" lang="en-US" altLang="zh-TW" sz="4000" b="1" dirty="0">
                <a:latin typeface="Yu Gothic UI" panose="020B0500000000000000" pitchFamily="34" charset="-128"/>
                <a:ea typeface="Yu Gothic UI" panose="020B0500000000000000" pitchFamily="34" charset="-128"/>
              </a:rPr>
              <a:t>Isaiah</a:t>
            </a:r>
            <a:r>
              <a:rPr kumimoji="1" lang="en-US" altLang="zh-TW" sz="4000" b="1" dirty="0">
                <a:solidFill>
                  <a:srgbClr val="FFC000"/>
                </a:solidFill>
                <a:latin typeface="Yu Gothic UI" panose="020B0500000000000000" pitchFamily="34" charset="-128"/>
                <a:ea typeface="Yu Gothic UI" panose="020B0500000000000000" pitchFamily="34" charset="-128"/>
              </a:rPr>
              <a:t> 9:6</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6 </a:t>
            </a:r>
            <a:r>
              <a:rPr kumimoji="1" lang="zh-TW" altLang="en-US" sz="4000" b="1" dirty="0">
                <a:solidFill>
                  <a:srgbClr val="FFC000"/>
                </a:solidFill>
                <a:latin typeface="Yu Gothic UI" panose="020B0500000000000000" pitchFamily="34" charset="-128"/>
                <a:ea typeface="Yu Gothic UI" panose="020B0500000000000000" pitchFamily="34" charset="-128"/>
              </a:rPr>
              <a:t>因 有 一 婴 孩 为 我 们 而 生 ； 有 一 子 赐 给 我 们 。 政 权 必 担 在 他 的 肩 头 上 ； 他 名 称 为 奇 妙 策 士 、 全 能 的 神 、 永 在 的 父 、 和 平 的 君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6 </a:t>
            </a:r>
            <a:r>
              <a:rPr kumimoji="1" lang="en-US" altLang="zh-TW" sz="3600" b="1" dirty="0">
                <a:latin typeface="Yu Gothic UI" panose="020B0500000000000000" pitchFamily="34" charset="-128"/>
                <a:ea typeface="Yu Gothic UI" panose="020B0500000000000000" pitchFamily="34" charset="-128"/>
              </a:rPr>
              <a:t>For to us a child is born, to us a son is given, and the government will be on his shoulders. And he will be called Wonderful Counselor, Mighty God, Everlasting Father, Prince of Peace.</a:t>
            </a:r>
          </a:p>
        </p:txBody>
      </p:sp>
    </p:spTree>
    <p:extLst>
      <p:ext uri="{BB962C8B-B14F-4D97-AF65-F5344CB8AC3E}">
        <p14:creationId xmlns:p14="http://schemas.microsoft.com/office/powerpoint/2010/main" val="213815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07073" y="181957"/>
            <a:ext cx="9378686" cy="649408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創 世 記 </a:t>
            </a:r>
            <a:r>
              <a:rPr kumimoji="1" lang="en-US" altLang="zh-TW" sz="4000" b="1" dirty="0">
                <a:latin typeface="Yu Gothic UI" panose="020B0500000000000000" pitchFamily="34" charset="-128"/>
                <a:ea typeface="Yu Gothic UI" panose="020B0500000000000000" pitchFamily="34" charset="-128"/>
              </a:rPr>
              <a:t>Genesis</a:t>
            </a:r>
            <a:r>
              <a:rPr kumimoji="1" lang="en-US" altLang="zh-TW" sz="4000" b="1" dirty="0">
                <a:solidFill>
                  <a:srgbClr val="FFC000"/>
                </a:solidFill>
                <a:latin typeface="Yu Gothic UI" panose="020B0500000000000000" pitchFamily="34" charset="-128"/>
                <a:ea typeface="Yu Gothic UI" panose="020B0500000000000000" pitchFamily="34" charset="-128"/>
              </a:rPr>
              <a:t> 3:14~15</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14 </a:t>
            </a:r>
            <a:r>
              <a:rPr kumimoji="1" lang="zh-TW" altLang="en-US" sz="4000" b="1" dirty="0">
                <a:solidFill>
                  <a:srgbClr val="FFC000"/>
                </a:solidFill>
                <a:latin typeface="Yu Gothic UI" panose="020B0500000000000000" pitchFamily="34" charset="-128"/>
                <a:ea typeface="Yu Gothic UI" panose="020B0500000000000000" pitchFamily="34" charset="-128"/>
              </a:rPr>
              <a:t>耶 和 华 神 对 蛇 说 ： 你 既 作 了 这 事 ， 就 必 受 咒 诅 ， 比 一 切 的 牲 畜 野 兽 更 甚 。 你 必 用 肚 子 行 走 ， 终 身 吃 土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14 So the Lord God said to the serpent, “Because you have done this,“ Cursed are you above all livestock</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and all wild animals! You will crawl on your belly and you will eat dust all the days of your life.</a:t>
            </a:r>
          </a:p>
        </p:txBody>
      </p:sp>
    </p:spTree>
    <p:extLst>
      <p:ext uri="{BB962C8B-B14F-4D97-AF65-F5344CB8AC3E}">
        <p14:creationId xmlns:p14="http://schemas.microsoft.com/office/powerpoint/2010/main" val="240518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732772"/>
            <a:ext cx="9378686"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15 </a:t>
            </a:r>
            <a:r>
              <a:rPr kumimoji="1" lang="zh-TW" altLang="en-US" sz="4000" b="1" dirty="0">
                <a:solidFill>
                  <a:srgbClr val="FFC000"/>
                </a:solidFill>
                <a:latin typeface="Yu Gothic UI" panose="020B0500000000000000" pitchFamily="34" charset="-128"/>
                <a:ea typeface="Yu Gothic UI" panose="020B0500000000000000" pitchFamily="34" charset="-128"/>
              </a:rPr>
              <a:t>我 又 要 叫 你 和 女 人 彼 此 为 仇 ； 你 的 後 裔 和 女 人 的 後 裔 也 彼 此 为 仇 。 女 人 的 後 裔 要 伤 你 的 头 ； 你 要 伤 他 的 脚 跟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15 And I will put </a:t>
            </a:r>
            <a:r>
              <a:rPr kumimoji="1" lang="en-US" altLang="zh-TW" sz="4000" b="1" dirty="0" err="1">
                <a:latin typeface="Yu Gothic UI" panose="020B0500000000000000" pitchFamily="34" charset="-128"/>
                <a:ea typeface="Yu Gothic UI" panose="020B0500000000000000" pitchFamily="34" charset="-128"/>
              </a:rPr>
              <a:t>enmitybetween</a:t>
            </a:r>
            <a:r>
              <a:rPr kumimoji="1" lang="en-US" altLang="zh-TW" sz="4000" b="1" dirty="0">
                <a:latin typeface="Yu Gothic UI" panose="020B0500000000000000" pitchFamily="34" charset="-128"/>
                <a:ea typeface="Yu Gothic UI" panose="020B0500000000000000" pitchFamily="34" charset="-128"/>
              </a:rPr>
              <a:t> you and the woman, and between your offspring[a] and hers;</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he will crush[b] your head, and you will strike his heel.”</a:t>
            </a:r>
          </a:p>
        </p:txBody>
      </p:sp>
    </p:spTree>
    <p:extLst>
      <p:ext uri="{BB962C8B-B14F-4D97-AF65-F5344CB8AC3E}">
        <p14:creationId xmlns:p14="http://schemas.microsoft.com/office/powerpoint/2010/main" val="1250296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07073" y="641120"/>
            <a:ext cx="9378686"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翰 一 書 </a:t>
            </a:r>
            <a:r>
              <a:rPr kumimoji="1" lang="en-US" altLang="zh-TW" sz="4000" b="1" dirty="0">
                <a:latin typeface="Yu Gothic UI" panose="020B0500000000000000" pitchFamily="34" charset="-128"/>
                <a:ea typeface="Yu Gothic UI" panose="020B0500000000000000" pitchFamily="34" charset="-128"/>
              </a:rPr>
              <a:t>1 John </a:t>
            </a:r>
            <a:r>
              <a:rPr kumimoji="1" lang="en-US" altLang="zh-TW" sz="4000" b="1" dirty="0">
                <a:solidFill>
                  <a:srgbClr val="FFC000"/>
                </a:solidFill>
                <a:latin typeface="Yu Gothic UI" panose="020B0500000000000000" pitchFamily="34" charset="-128"/>
                <a:ea typeface="Yu Gothic UI" panose="020B0500000000000000" pitchFamily="34" charset="-128"/>
              </a:rPr>
              <a:t>3:7~8</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7 </a:t>
            </a:r>
            <a:r>
              <a:rPr kumimoji="1" lang="zh-TW" altLang="en-US" sz="4000" b="1" dirty="0">
                <a:solidFill>
                  <a:srgbClr val="FFC000"/>
                </a:solidFill>
                <a:latin typeface="Yu Gothic UI" panose="020B0500000000000000" pitchFamily="34" charset="-128"/>
                <a:ea typeface="Yu Gothic UI" panose="020B0500000000000000" pitchFamily="34" charset="-128"/>
              </a:rPr>
              <a:t>小 子 们 哪 ， 不 要 被 人 诱 感 ， 行 义 的 才 是 义 人 ， 正 如 主 是 义 的 一 样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7 Dear children, do not let anyone lead you astray. The one who does what is right is righteous, just as he is righteous. </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90974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82229" y="428178"/>
            <a:ext cx="9378686" cy="470898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8 </a:t>
            </a:r>
            <a:r>
              <a:rPr kumimoji="1" lang="zh-TW" altLang="en-US" sz="4000" b="1" dirty="0">
                <a:solidFill>
                  <a:srgbClr val="FFC000"/>
                </a:solidFill>
                <a:latin typeface="Yu Gothic UI" panose="020B0500000000000000" pitchFamily="34" charset="-128"/>
                <a:ea typeface="Yu Gothic UI" panose="020B0500000000000000" pitchFamily="34" charset="-128"/>
              </a:rPr>
              <a:t>犯 罪 的 是 属 魔 鬼 ， 因 为 魔 鬼 从 起 初 就 犯 罪 。 神 的 儿 子 显 现 出 来 ， 为 要 除 灭 魔 鬼 的 作 为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8 The one who does what is sinful is of the devil, because the devil has been sinning from the beginning. The reason the Son of God appeared was to destroy the devil’s work.</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6641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75102" y="1536174"/>
            <a:ext cx="8441796"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神的启示是渐进的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God’s revelation is progressive.</a:t>
            </a:r>
          </a:p>
          <a:p>
            <a:pPr algn="ctr">
              <a:tabLst>
                <a:tab pos="1330325" algn="l"/>
              </a:tabLst>
            </a:pP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祂在旧约就预备救恩</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He has prepared salvation </a:t>
            </a: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in the Old Testament</a:t>
            </a:r>
            <a:endParaRPr kumimoji="1" lang="en-US" altLang="zh-TW" sz="4400" b="1" dirty="0">
              <a:solidFill>
                <a:srgbClr val="FFC000"/>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652961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4112</TotalTime>
  <Words>1032</Words>
  <Application>Microsoft Macintosh PowerPoint</Application>
  <PresentationFormat>Widescreen</PresentationFormat>
  <Paragraphs>74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Yu Gothic UI</vt:lpstr>
      <vt:lpstr>Arial</vt:lpstr>
      <vt:lpstr>Century Gothic</vt:lpstr>
      <vt:lpstr>網狀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337</cp:revision>
  <cp:lastPrinted>2021-10-05T16:27:42Z</cp:lastPrinted>
  <dcterms:created xsi:type="dcterms:W3CDTF">2021-01-06T18:08:20Z</dcterms:created>
  <dcterms:modified xsi:type="dcterms:W3CDTF">2021-12-03T02:07:21Z</dcterms:modified>
</cp:coreProperties>
</file>