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62" r:id="rId4"/>
    <p:sldId id="265" r:id="rId5"/>
    <p:sldId id="259" r:id="rId6"/>
    <p:sldId id="258" r:id="rId7"/>
    <p:sldId id="261" r:id="rId8"/>
    <p:sldId id="266" r:id="rId9"/>
    <p:sldId id="267" r:id="rId10"/>
    <p:sldId id="268" r:id="rId11"/>
    <p:sldId id="269" r:id="rId12"/>
    <p:sldId id="270" r:id="rId13"/>
    <p:sldId id="271" r:id="rId14"/>
    <p:sldId id="272" r:id="rId15"/>
    <p:sldId id="263" r:id="rId16"/>
    <p:sldId id="264" r:id="rId17"/>
    <p:sldId id="260"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62095" autoAdjust="0"/>
  </p:normalViewPr>
  <p:slideViewPr>
    <p:cSldViewPr>
      <p:cViewPr varScale="1">
        <p:scale>
          <a:sx n="119" d="100"/>
          <a:sy n="119" d="100"/>
        </p:scale>
        <p:origin x="-36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7D210A-BAAD-413D-A761-0CF10D57412F}" type="datetimeFigureOut">
              <a:rPr lang="en-US" smtClean="0"/>
              <a:t>4/28/2018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057415-CFF6-43F5-8A42-7D2C1F3CB297}" type="slidenum">
              <a:rPr lang="en-US" smtClean="0"/>
              <a:t>‹#›</a:t>
            </a:fld>
            <a:endParaRPr lang="en-US"/>
          </a:p>
        </p:txBody>
      </p:sp>
    </p:spTree>
    <p:extLst>
      <p:ext uri="{BB962C8B-B14F-4D97-AF65-F5344CB8AC3E}">
        <p14:creationId xmlns:p14="http://schemas.microsoft.com/office/powerpoint/2010/main" val="231436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057415-CFF6-43F5-8A42-7D2C1F3CB297}" type="slidenum">
              <a:rPr lang="en-US" smtClean="0"/>
              <a:t>1</a:t>
            </a:fld>
            <a:endParaRPr lang="en-US"/>
          </a:p>
        </p:txBody>
      </p:sp>
    </p:spTree>
    <p:extLst>
      <p:ext uri="{BB962C8B-B14F-4D97-AF65-F5344CB8AC3E}">
        <p14:creationId xmlns:p14="http://schemas.microsoft.com/office/powerpoint/2010/main" val="42319612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dirty="0" smtClean="0"/>
              <a:t> </a:t>
            </a:r>
            <a:r>
              <a:rPr lang="zh-TW" altLang="en-US" dirty="0" smtClean="0"/>
              <a:t>癮隔斷與破壞人與自己</a:t>
            </a:r>
            <a:r>
              <a:rPr lang="en-US" altLang="zh-TW" dirty="0" smtClean="0"/>
              <a:t>, </a:t>
            </a:r>
            <a:r>
              <a:rPr lang="zh-TW" altLang="en-US" dirty="0" smtClean="0"/>
              <a:t>人與人</a:t>
            </a:r>
            <a:r>
              <a:rPr lang="en-US" altLang="zh-TW" dirty="0" smtClean="0"/>
              <a:t>, </a:t>
            </a:r>
            <a:r>
              <a:rPr lang="zh-TW" altLang="en-US" dirty="0" smtClean="0"/>
              <a:t>也破壞人與上帝的關係</a:t>
            </a:r>
            <a:r>
              <a:rPr lang="en-US" altLang="zh-TW" dirty="0" smtClean="0"/>
              <a:t>, </a:t>
            </a:r>
            <a:r>
              <a:rPr lang="zh-TW" altLang="en-US" dirty="0" smtClean="0"/>
              <a:t>讓我們沒辦法建立應有的連結</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dirty="0" smtClean="0"/>
          </a:p>
          <a:p>
            <a:endParaRPr lang="en-US" dirty="0"/>
          </a:p>
        </p:txBody>
      </p:sp>
      <p:sp>
        <p:nvSpPr>
          <p:cNvPr id="4" name="Slide Number Placeholder 3"/>
          <p:cNvSpPr>
            <a:spLocks noGrp="1"/>
          </p:cNvSpPr>
          <p:nvPr>
            <p:ph type="sldNum" sz="quarter" idx="10"/>
          </p:nvPr>
        </p:nvSpPr>
        <p:spPr/>
        <p:txBody>
          <a:bodyPr/>
          <a:lstStyle/>
          <a:p>
            <a:fld id="{6EFDFA3B-BE68-4F6B-ACA4-7F6C53A3CDE0}" type="slidenum">
              <a:rPr lang="en-US" smtClean="0"/>
              <a:t>11</a:t>
            </a:fld>
            <a:endParaRPr lang="en-US"/>
          </a:p>
        </p:txBody>
      </p:sp>
    </p:spTree>
    <p:extLst>
      <p:ext uri="{BB962C8B-B14F-4D97-AF65-F5344CB8AC3E}">
        <p14:creationId xmlns:p14="http://schemas.microsoft.com/office/powerpoint/2010/main" val="18225377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smtClean="0"/>
              <a:t>其實我們當然可以追求自己的需要</a:t>
            </a:r>
            <a:r>
              <a:rPr lang="en-US" altLang="zh-TW" dirty="0" smtClean="0"/>
              <a:t>, but </a:t>
            </a:r>
            <a:r>
              <a:rPr lang="zh-TW" altLang="en-US" dirty="0" smtClean="0"/>
              <a:t>如果我們沒有深深相抵相信上帝是良善的</a:t>
            </a:r>
            <a:r>
              <a:rPr lang="en-US" altLang="zh-TW" dirty="0" smtClean="0"/>
              <a:t>,</a:t>
            </a:r>
            <a:r>
              <a:rPr lang="zh-TW" altLang="en-US" dirty="0" smtClean="0"/>
              <a:t>就很容易在上帝以外尋找滿足我們的對象</a:t>
            </a:r>
            <a:r>
              <a:rPr lang="en-US" altLang="zh-TW" dirty="0" smtClean="0"/>
              <a:t>,</a:t>
            </a:r>
            <a:r>
              <a:rPr lang="zh-TW" altLang="en-US" dirty="0" smtClean="0"/>
              <a:t> 以致於離上帝越來越遠</a:t>
            </a:r>
            <a:endParaRPr lang="en-US" altLang="zh-TW" dirty="0" smtClean="0"/>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British Lawyer, Bruce </a:t>
            </a:r>
            <a:r>
              <a:rPr lang="en-US" sz="1200" kern="1200" dirty="0" err="1" smtClean="0">
                <a:solidFill>
                  <a:schemeClr val="tx1"/>
                </a:solidFill>
                <a:effectLst/>
                <a:latin typeface="+mn-lt"/>
                <a:ea typeface="+mn-ea"/>
                <a:cs typeface="+mn-cs"/>
              </a:rPr>
              <a:t>Streather</a:t>
            </a:r>
            <a:r>
              <a:rPr lang="en-US" sz="1200" kern="1200" dirty="0" smtClean="0">
                <a:solidFill>
                  <a:schemeClr val="tx1"/>
                </a:solidFill>
                <a:effectLst/>
                <a:latin typeface="+mn-lt"/>
                <a:ea typeface="+mn-ea"/>
                <a:cs typeface="+mn-cs"/>
              </a:rPr>
              <a:t> , wife and 3 children</a:t>
            </a:r>
            <a:r>
              <a:rPr lang="en-US" sz="1200" kern="1200" baseline="0" dirty="0" smtClean="0">
                <a:solidFill>
                  <a:schemeClr val="tx1"/>
                </a:solidFill>
                <a:effectLst/>
                <a:latin typeface="+mn-lt"/>
                <a:ea typeface="+mn-ea"/>
                <a:cs typeface="+mn-cs"/>
              </a:rPr>
              <a:t> persuade him to come Alpha. Argumentative and hostile, until he heard </a:t>
            </a:r>
            <a:r>
              <a:rPr lang="en-US" sz="1200" kern="1200" dirty="0" smtClean="0">
                <a:solidFill>
                  <a:schemeClr val="tx1"/>
                </a:solidFill>
                <a:effectLst/>
                <a:latin typeface="+mn-lt"/>
                <a:ea typeface="+mn-ea"/>
                <a:cs typeface="+mn-cs"/>
              </a:rPr>
              <a:t>“How can I resist</a:t>
            </a:r>
            <a:r>
              <a:rPr lang="en-US" sz="1200" kern="1200" baseline="0" dirty="0" smtClean="0">
                <a:solidFill>
                  <a:schemeClr val="tx1"/>
                </a:solidFill>
                <a:effectLst/>
                <a:latin typeface="+mn-lt"/>
                <a:ea typeface="+mn-ea"/>
                <a:cs typeface="+mn-cs"/>
              </a:rPr>
              <a:t> evil?”</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a:t>
            </a:r>
            <a:r>
              <a:rPr lang="en-US" sz="1200" kern="1200" baseline="0" dirty="0" smtClean="0">
                <a:solidFill>
                  <a:schemeClr val="tx1"/>
                </a:solidFill>
                <a:effectLst/>
                <a:latin typeface="+mn-lt"/>
                <a:ea typeface="+mn-ea"/>
                <a:cs typeface="+mn-cs"/>
              </a:rPr>
              <a:t> my work as a lawyer, I have seen so much evil. I have always believed in the power of evil. Tonight, it struck me that, if there is a power of evil, it makes sense to believe that there is also power of God.” </a:t>
            </a:r>
          </a:p>
          <a:p>
            <a:endParaRPr lang="en-US" sz="1200" kern="1200" baseline="0" dirty="0" smtClean="0">
              <a:solidFill>
                <a:schemeClr val="tx1"/>
              </a:solidFill>
              <a:effectLst/>
              <a:latin typeface="+mn-lt"/>
              <a:ea typeface="+mn-ea"/>
              <a:cs typeface="+mn-cs"/>
            </a:endParaRPr>
          </a:p>
          <a:p>
            <a:r>
              <a:rPr lang="zh-TW" altLang="en-US" dirty="0" smtClean="0"/>
              <a:t>癮</a:t>
            </a:r>
            <a:r>
              <a:rPr lang="zh-TW" altLang="en-US" sz="1200" kern="1200" dirty="0" smtClean="0">
                <a:solidFill>
                  <a:schemeClr val="tx1"/>
                </a:solidFill>
                <a:effectLst/>
                <a:latin typeface="+mn-lt"/>
                <a:ea typeface="+mn-ea"/>
                <a:cs typeface="+mn-cs"/>
              </a:rPr>
              <a:t>的對象還不錯</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事實上每個上癮的人都有自己的理由</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比如</a:t>
            </a:r>
            <a:r>
              <a:rPr lang="zh-TW" altLang="en-US" sz="1400" b="1" u="sng" kern="1200" dirty="0" smtClean="0">
                <a:solidFill>
                  <a:schemeClr val="tx1"/>
                </a:solidFill>
                <a:effectLst/>
                <a:latin typeface="+mn-lt"/>
                <a:ea typeface="+mn-ea"/>
                <a:cs typeface="+mn-cs"/>
              </a:rPr>
              <a:t>賭徒</a:t>
            </a:r>
            <a:r>
              <a:rPr lang="zh-TW" altLang="en-US" sz="1200" kern="1200" dirty="0" smtClean="0">
                <a:solidFill>
                  <a:schemeClr val="tx1"/>
                </a:solidFill>
                <a:effectLst/>
                <a:latin typeface="+mn-lt"/>
                <a:ea typeface="+mn-ea"/>
                <a:cs typeface="+mn-cs"/>
              </a:rPr>
              <a:t>會說我可以給孩子存教育基金啊</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或是我賭這一把就好贏了我就走</a:t>
            </a:r>
            <a:r>
              <a:rPr lang="en-US" altLang="zh-TW" sz="1200" u="sng" kern="1200" dirty="0" smtClean="0">
                <a:solidFill>
                  <a:schemeClr val="tx1"/>
                </a:solidFill>
                <a:effectLst/>
                <a:latin typeface="+mn-lt"/>
                <a:ea typeface="+mn-ea"/>
                <a:cs typeface="+mn-cs"/>
              </a:rPr>
              <a:t>; </a:t>
            </a:r>
            <a:r>
              <a:rPr lang="zh-TW" altLang="en-US" sz="1200" u="sng" kern="1200" dirty="0" smtClean="0">
                <a:solidFill>
                  <a:schemeClr val="tx1"/>
                </a:solidFill>
                <a:effectLst/>
                <a:latin typeface="+mn-lt"/>
                <a:ea typeface="+mn-ea"/>
                <a:cs typeface="+mn-cs"/>
              </a:rPr>
              <a:t>吸毒</a:t>
            </a:r>
            <a:r>
              <a:rPr lang="zh-TW" altLang="en-US" sz="1200" kern="1200" dirty="0" smtClean="0">
                <a:solidFill>
                  <a:schemeClr val="tx1"/>
                </a:solidFill>
                <a:effectLst/>
                <a:latin typeface="+mn-lt"/>
                <a:ea typeface="+mn-ea"/>
                <a:cs typeface="+mn-cs"/>
              </a:rPr>
              <a:t>的人會說誒這個可以讓我快樂</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我就不用這麼恨人了否則我找秀去拿刀殺人了</a:t>
            </a:r>
            <a:r>
              <a:rPr lang="en-US" altLang="zh-TW" sz="1200" kern="1200" dirty="0" smtClean="0">
                <a:solidFill>
                  <a:schemeClr val="tx1"/>
                </a:solidFill>
                <a:effectLst/>
                <a:latin typeface="+mn-lt"/>
                <a:ea typeface="+mn-ea"/>
                <a:cs typeface="+mn-cs"/>
              </a:rPr>
              <a:t>;  </a:t>
            </a:r>
            <a:r>
              <a:rPr lang="zh-TW" altLang="en-US" sz="1200" u="sng" kern="1200" dirty="0" smtClean="0">
                <a:solidFill>
                  <a:schemeClr val="tx1"/>
                </a:solidFill>
                <a:effectLst/>
                <a:latin typeface="+mn-lt"/>
                <a:ea typeface="+mn-ea"/>
                <a:cs typeface="+mn-cs"/>
              </a:rPr>
              <a:t>打電動玩具的人</a:t>
            </a:r>
            <a:r>
              <a:rPr lang="zh-TW" altLang="en-US" sz="1200" kern="1200" dirty="0" smtClean="0">
                <a:solidFill>
                  <a:schemeClr val="tx1"/>
                </a:solidFill>
                <a:effectLst/>
                <a:latin typeface="+mn-lt"/>
                <a:ea typeface="+mn-ea"/>
                <a:cs typeface="+mn-cs"/>
              </a:rPr>
              <a:t>會說打電動玩具可以幫我增進頭腦的靈活性和反應力而且我可以放鬆自己娛樂一下</a:t>
            </a:r>
            <a:endParaRPr lang="en-US" altLang="zh-TW" sz="1200" kern="1200" dirty="0" smtClean="0">
              <a:solidFill>
                <a:schemeClr val="tx1"/>
              </a:solidFill>
              <a:effectLst/>
              <a:latin typeface="+mn-lt"/>
              <a:ea typeface="+mn-ea"/>
              <a:cs typeface="+mn-cs"/>
            </a:endParaRPr>
          </a:p>
          <a:p>
            <a:r>
              <a:rPr lang="zh-TW" altLang="en-US" sz="1200" kern="1200" dirty="0" smtClean="0">
                <a:solidFill>
                  <a:schemeClr val="tx1"/>
                </a:solidFill>
                <a:effectLst/>
                <a:latin typeface="+mn-lt"/>
                <a:ea typeface="+mn-ea"/>
                <a:cs typeface="+mn-cs"/>
              </a:rPr>
              <a:t>一開始都會讓我們覺得滿足自己許多需求</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所以我們心裡就會想再多一點點沒關係啦</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再看看</a:t>
            </a:r>
            <a:r>
              <a:rPr lang="en-US" sz="1200" kern="1200" dirty="0" smtClean="0">
                <a:solidFill>
                  <a:schemeClr val="tx1"/>
                </a:solidFill>
                <a:effectLst/>
                <a:latin typeface="+mn-lt"/>
                <a:ea typeface="+mn-ea"/>
                <a:cs typeface="+mn-cs"/>
              </a:rPr>
              <a:t>20</a:t>
            </a:r>
            <a:r>
              <a:rPr lang="zh-TW" altLang="en-US" sz="1200" kern="1200" dirty="0" smtClean="0">
                <a:solidFill>
                  <a:schemeClr val="tx1"/>
                </a:solidFill>
                <a:effectLst/>
                <a:latin typeface="+mn-lt"/>
                <a:ea typeface="+mn-ea"/>
                <a:cs typeface="+mn-cs"/>
              </a:rPr>
              <a:t>分鐘沒關係</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再投入＄</a:t>
            </a:r>
            <a:r>
              <a:rPr lang="en-US" sz="1200" kern="1200" dirty="0" smtClean="0">
                <a:solidFill>
                  <a:schemeClr val="tx1"/>
                </a:solidFill>
                <a:effectLst/>
                <a:latin typeface="+mn-lt"/>
                <a:ea typeface="+mn-ea"/>
                <a:cs typeface="+mn-cs"/>
              </a:rPr>
              <a:t>5000</a:t>
            </a:r>
            <a:r>
              <a:rPr lang="zh-TW" altLang="en-US" sz="1200" kern="1200" dirty="0" smtClean="0">
                <a:solidFill>
                  <a:schemeClr val="tx1"/>
                </a:solidFill>
                <a:effectLst/>
                <a:latin typeface="+mn-lt"/>
                <a:ea typeface="+mn-ea"/>
                <a:cs typeface="+mn-cs"/>
              </a:rPr>
              <a:t>沒關係</a:t>
            </a:r>
            <a:endParaRPr lang="en-US" altLang="zh-TW"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zh-TW" altLang="en-US" sz="1200" kern="1200" dirty="0" smtClean="0">
                <a:solidFill>
                  <a:schemeClr val="tx1"/>
                </a:solidFill>
                <a:effectLst/>
                <a:latin typeface="+mn-lt"/>
                <a:ea typeface="+mn-ea"/>
                <a:cs typeface="+mn-cs"/>
              </a:rPr>
              <a:t>其實這些理由都在傳第一個訊息</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我沒有這麼壞</a:t>
            </a:r>
            <a:r>
              <a:rPr lang="en-US" altLang="zh-TW" sz="1200" kern="1200" dirty="0" smtClean="0">
                <a:solidFill>
                  <a:schemeClr val="tx1"/>
                </a:solidFill>
                <a:effectLst/>
                <a:latin typeface="+mn-lt"/>
                <a:ea typeface="+mn-ea"/>
                <a:cs typeface="+mn-cs"/>
              </a:rPr>
              <a:t>, </a:t>
            </a:r>
            <a:r>
              <a:rPr lang="zh-TW" altLang="en-US" sz="1200" kern="1200" dirty="0" smtClean="0">
                <a:solidFill>
                  <a:schemeClr val="tx1"/>
                </a:solidFill>
                <a:effectLst/>
                <a:latin typeface="+mn-lt"/>
                <a:ea typeface="+mn-ea"/>
                <a:cs typeface="+mn-cs"/>
              </a:rPr>
              <a:t>我作這事</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 是有好的理由的</a:t>
            </a:r>
            <a:endParaRPr lang="en-US" dirty="0"/>
          </a:p>
        </p:txBody>
      </p:sp>
      <p:sp>
        <p:nvSpPr>
          <p:cNvPr id="4" name="Slide Number Placeholder 3"/>
          <p:cNvSpPr>
            <a:spLocks noGrp="1"/>
          </p:cNvSpPr>
          <p:nvPr>
            <p:ph type="sldNum" sz="quarter" idx="10"/>
          </p:nvPr>
        </p:nvSpPr>
        <p:spPr/>
        <p:txBody>
          <a:bodyPr/>
          <a:lstStyle/>
          <a:p>
            <a:fld id="{6EFDFA3B-BE68-4F6B-ACA4-7F6C53A3CDE0}" type="slidenum">
              <a:rPr lang="en-US" smtClean="0"/>
              <a:t>12</a:t>
            </a:fld>
            <a:endParaRPr lang="en-US"/>
          </a:p>
        </p:txBody>
      </p:sp>
    </p:spTree>
    <p:extLst>
      <p:ext uri="{BB962C8B-B14F-4D97-AF65-F5344CB8AC3E}">
        <p14:creationId xmlns:p14="http://schemas.microsoft.com/office/powerpoint/2010/main" val="34065332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sz="1200" kern="1200" dirty="0" smtClean="0">
                <a:solidFill>
                  <a:schemeClr val="tx1"/>
                </a:solidFill>
                <a:effectLst/>
                <a:latin typeface="+mn-lt"/>
                <a:ea typeface="+mn-ea"/>
                <a:cs typeface="+mn-cs"/>
              </a:rPr>
              <a:t>如果沒有靠著上帝的力量</a:t>
            </a:r>
            <a:r>
              <a:rPr lang="en-US" altLang="zh-TW" sz="1200" kern="1200" dirty="0" smtClean="0">
                <a:solidFill>
                  <a:schemeClr val="tx1"/>
                </a:solidFill>
                <a:effectLst/>
                <a:latin typeface="+mn-lt"/>
                <a:ea typeface="+mn-ea"/>
                <a:cs typeface="+mn-cs"/>
              </a:rPr>
              <a:t>,</a:t>
            </a:r>
            <a:r>
              <a:rPr lang="zh-TW" altLang="en-US" sz="1200" kern="1200" dirty="0" smtClean="0">
                <a:solidFill>
                  <a:schemeClr val="tx1"/>
                </a:solidFill>
                <a:effectLst/>
                <a:latin typeface="+mn-lt"/>
                <a:ea typeface="+mn-ea"/>
                <a:cs typeface="+mn-cs"/>
              </a:rPr>
              <a:t> 在理性上好好認清這三種謊言確實認罪悔改要離開</a:t>
            </a:r>
            <a:r>
              <a:rPr lang="zh-TW" altLang="en-US" dirty="0" smtClean="0"/>
              <a:t>癮</a:t>
            </a:r>
            <a:r>
              <a:rPr lang="en-US" altLang="zh-TW" dirty="0" smtClean="0"/>
              <a:t>,</a:t>
            </a:r>
            <a:r>
              <a:rPr lang="zh-TW" altLang="en-US" dirty="0" smtClean="0"/>
              <a:t> </a:t>
            </a:r>
            <a:r>
              <a:rPr lang="zh-TW" altLang="en-US" sz="1200" kern="1200" dirty="0" smtClean="0">
                <a:solidFill>
                  <a:schemeClr val="tx1"/>
                </a:solidFill>
                <a:effectLst/>
                <a:latin typeface="+mn-lt"/>
                <a:ea typeface="+mn-ea"/>
                <a:cs typeface="+mn-cs"/>
              </a:rPr>
              <a:t>真的是很困難</a:t>
            </a:r>
            <a:endParaRPr lang="en-US" altLang="zh-TW"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dirty="0" smtClean="0"/>
              <a:t>例如玩網路遊戲身體分泌的荷爾蒙狀態會在大腦形成一種記憶</a:t>
            </a:r>
            <a:r>
              <a:rPr lang="en-US" altLang="zh-TW" dirty="0" smtClean="0"/>
              <a:t>,</a:t>
            </a:r>
            <a:r>
              <a:rPr lang="zh-TW" altLang="en-US" dirty="0" smtClean="0"/>
              <a:t> 每次都要達到那個狀態</a:t>
            </a:r>
            <a:r>
              <a:rPr lang="en-US" altLang="zh-TW" dirty="0" smtClean="0"/>
              <a:t>,</a:t>
            </a:r>
            <a:r>
              <a:rPr lang="zh-TW" altLang="en-US" dirty="0" smtClean="0"/>
              <a:t> 才會覺得足夠覺得舒服感到安心</a:t>
            </a:r>
            <a:r>
              <a:rPr lang="en-US" altLang="zh-TW" dirty="0" smtClean="0"/>
              <a:t>,</a:t>
            </a:r>
            <a:r>
              <a:rPr lang="zh-TW" altLang="en-US" dirty="0" smtClean="0"/>
              <a:t> 如此一來生理與癮的關聯就變得很強固</a:t>
            </a:r>
            <a:endParaRPr lang="en-US" dirty="0" smtClean="0"/>
          </a:p>
          <a:p>
            <a:endParaRPr lang="en-US" dirty="0"/>
          </a:p>
        </p:txBody>
      </p:sp>
      <p:sp>
        <p:nvSpPr>
          <p:cNvPr id="4" name="Slide Number Placeholder 3"/>
          <p:cNvSpPr>
            <a:spLocks noGrp="1"/>
          </p:cNvSpPr>
          <p:nvPr>
            <p:ph type="sldNum" sz="quarter" idx="10"/>
          </p:nvPr>
        </p:nvSpPr>
        <p:spPr/>
        <p:txBody>
          <a:bodyPr/>
          <a:lstStyle/>
          <a:p>
            <a:fld id="{6EFDFA3B-BE68-4F6B-ACA4-7F6C53A3CDE0}" type="slidenum">
              <a:rPr lang="en-US" smtClean="0"/>
              <a:t>13</a:t>
            </a:fld>
            <a:endParaRPr lang="en-US"/>
          </a:p>
        </p:txBody>
      </p:sp>
    </p:spTree>
    <p:extLst>
      <p:ext uri="{BB962C8B-B14F-4D97-AF65-F5344CB8AC3E}">
        <p14:creationId xmlns:p14="http://schemas.microsoft.com/office/powerpoint/2010/main" val="1419029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EFDFA3B-BE68-4F6B-ACA4-7F6C53A3CDE0}" type="slidenum">
              <a:rPr lang="en-US" smtClean="0"/>
              <a:t>14</a:t>
            </a:fld>
            <a:endParaRPr lang="en-US"/>
          </a:p>
        </p:txBody>
      </p:sp>
    </p:spTree>
    <p:extLst>
      <p:ext uri="{BB962C8B-B14F-4D97-AF65-F5344CB8AC3E}">
        <p14:creationId xmlns:p14="http://schemas.microsoft.com/office/powerpoint/2010/main" val="38120494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057415-CFF6-43F5-8A42-7D2C1F3CB297}" type="slidenum">
              <a:rPr lang="en-US" smtClean="0"/>
              <a:t>16</a:t>
            </a:fld>
            <a:endParaRPr lang="en-US"/>
          </a:p>
        </p:txBody>
      </p:sp>
    </p:spTree>
    <p:extLst>
      <p:ext uri="{BB962C8B-B14F-4D97-AF65-F5344CB8AC3E}">
        <p14:creationId xmlns:p14="http://schemas.microsoft.com/office/powerpoint/2010/main" val="8970264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057415-CFF6-43F5-8A42-7D2C1F3CB297}" type="slidenum">
              <a:rPr lang="en-US" smtClean="0"/>
              <a:t>17</a:t>
            </a:fld>
            <a:endParaRPr lang="en-US"/>
          </a:p>
        </p:txBody>
      </p:sp>
    </p:spTree>
    <p:extLst>
      <p:ext uri="{BB962C8B-B14F-4D97-AF65-F5344CB8AC3E}">
        <p14:creationId xmlns:p14="http://schemas.microsoft.com/office/powerpoint/2010/main" val="2380870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TW" altLang="en-US" dirty="0" smtClean="0"/>
              <a:t>自我介紹</a:t>
            </a:r>
            <a:r>
              <a:rPr lang="en-US" altLang="zh-TW" dirty="0" smtClean="0"/>
              <a:t>:</a:t>
            </a:r>
          </a:p>
          <a:p>
            <a:r>
              <a:rPr lang="zh-TW" altLang="en-US" dirty="0" smtClean="0"/>
              <a:t>簡短自我介紹</a:t>
            </a:r>
            <a:endParaRPr lang="en-US" altLang="zh-TW" dirty="0" smtClean="0"/>
          </a:p>
          <a:p>
            <a:r>
              <a:rPr lang="en-US" dirty="0" smtClean="0"/>
              <a:t>Attendees family</a:t>
            </a:r>
            <a:r>
              <a:rPr lang="en-US" baseline="0" dirty="0" smtClean="0"/>
              <a:t> survey:</a:t>
            </a:r>
          </a:p>
          <a:p>
            <a:r>
              <a:rPr lang="en-US" baseline="0" dirty="0" smtClean="0"/>
              <a:t>Have </a:t>
            </a:r>
          </a:p>
          <a:p>
            <a:pPr marL="228600" indent="-228600">
              <a:buAutoNum type="arabicPeriod"/>
            </a:pPr>
            <a:r>
              <a:rPr lang="en-US" baseline="0" dirty="0" smtClean="0"/>
              <a:t>elementary kids</a:t>
            </a:r>
          </a:p>
          <a:p>
            <a:pPr marL="228600" indent="-228600">
              <a:buAutoNum type="arabicPeriod"/>
            </a:pPr>
            <a:r>
              <a:rPr lang="en-US" baseline="0" dirty="0" smtClean="0"/>
              <a:t>Middle school</a:t>
            </a:r>
          </a:p>
          <a:p>
            <a:pPr marL="228600" indent="-228600">
              <a:buAutoNum type="arabicPeriod"/>
            </a:pPr>
            <a:r>
              <a:rPr lang="en-US" baseline="0" dirty="0" smtClean="0"/>
              <a:t>High school. </a:t>
            </a:r>
          </a:p>
          <a:p>
            <a:pPr marL="228600" indent="-228600">
              <a:buAutoNum type="arabicPeriod"/>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6057415-CFF6-43F5-8A42-7D2C1F3CB297}" type="slidenum">
              <a:rPr lang="en-US" smtClean="0"/>
              <a:t>2</a:t>
            </a:fld>
            <a:endParaRPr lang="en-US"/>
          </a:p>
        </p:txBody>
      </p:sp>
    </p:spTree>
    <p:extLst>
      <p:ext uri="{BB962C8B-B14F-4D97-AF65-F5344CB8AC3E}">
        <p14:creationId xmlns:p14="http://schemas.microsoft.com/office/powerpoint/2010/main" val="3364255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Christians, this</a:t>
            </a:r>
            <a:r>
              <a:rPr lang="en-US" baseline="0" dirty="0" smtClean="0"/>
              <a:t> is our believe. </a:t>
            </a:r>
            <a:endParaRPr lang="en-US" dirty="0"/>
          </a:p>
        </p:txBody>
      </p:sp>
      <p:sp>
        <p:nvSpPr>
          <p:cNvPr id="4" name="Slide Number Placeholder 3"/>
          <p:cNvSpPr>
            <a:spLocks noGrp="1"/>
          </p:cNvSpPr>
          <p:nvPr>
            <p:ph type="sldNum" sz="quarter" idx="10"/>
          </p:nvPr>
        </p:nvSpPr>
        <p:spPr/>
        <p:txBody>
          <a:bodyPr/>
          <a:lstStyle/>
          <a:p>
            <a:fld id="{36057415-CFF6-43F5-8A42-7D2C1F3CB297}" type="slidenum">
              <a:rPr lang="en-US" smtClean="0"/>
              <a:t>3</a:t>
            </a:fld>
            <a:endParaRPr lang="en-US"/>
          </a:p>
        </p:txBody>
      </p:sp>
    </p:spTree>
    <p:extLst>
      <p:ext uri="{BB962C8B-B14F-4D97-AF65-F5344CB8AC3E}">
        <p14:creationId xmlns:p14="http://schemas.microsoft.com/office/powerpoint/2010/main" val="3472765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If we only think about educate</a:t>
            </a:r>
            <a:r>
              <a:rPr lang="en-US" baseline="0" dirty="0" smtClean="0"/>
              <a:t> our kids, and we are not going to change, you loose 50% of the education. </a:t>
            </a:r>
          </a:p>
          <a:p>
            <a:pPr marL="228600" indent="-228600">
              <a:buAutoNum type="arabicPeriod" startAt="2"/>
            </a:pPr>
            <a:r>
              <a:rPr lang="en-US" dirty="0" smtClean="0"/>
              <a:t>When</a:t>
            </a:r>
            <a:r>
              <a:rPr lang="en-US" baseline="0" dirty="0" smtClean="0"/>
              <a:t> kids know we love them, they know all the disciplines are for their own benefits. </a:t>
            </a:r>
          </a:p>
          <a:p>
            <a:pPr marL="228600" indent="-228600">
              <a:buAutoNum type="arabicPeriod" startAt="2"/>
            </a:pPr>
            <a:r>
              <a:rPr lang="en-US" baseline="0" dirty="0" smtClean="0"/>
              <a:t>When we tell our kids no play too much video, but we always on the phone surfing, they will not listen to us.</a:t>
            </a:r>
          </a:p>
          <a:p>
            <a:pPr marL="685800" lvl="1" indent="-228600">
              <a:buFont typeface="+mj-lt"/>
              <a:buAutoNum type="arabicPeriod"/>
            </a:pPr>
            <a:r>
              <a:rPr lang="en-US" baseline="0" dirty="0" smtClean="0"/>
              <a:t>Or we ask our kids to study hard to get good grade, but we watching TV all day long, they will just think, if you can not do it, why do you force me to do it. </a:t>
            </a:r>
          </a:p>
          <a:p>
            <a:pPr marL="685800" lvl="1" indent="-228600">
              <a:buAutoNum type="arabicPeriod" startAt="2"/>
            </a:pPr>
            <a:r>
              <a:rPr lang="en-US" baseline="0" dirty="0" smtClean="0"/>
              <a:t>Education also need to pay the price. </a:t>
            </a:r>
          </a:p>
          <a:p>
            <a:pPr marL="228600" lvl="0" indent="-228600">
              <a:buAutoNum type="arabicPeriod" startAt="2"/>
            </a:pPr>
            <a:r>
              <a:rPr lang="en-US" baseline="0" dirty="0" smtClean="0"/>
              <a:t>We come to USA as adults, there are many thing we do not know about American kids. Talk to kids more, know what they are doing, enjoy their culture and as if grow up with them. For example, </a:t>
            </a:r>
          </a:p>
          <a:p>
            <a:pPr marL="685800" lvl="1" indent="-228600">
              <a:buFont typeface="+mj-lt"/>
              <a:buAutoNum type="arabicPeriod"/>
            </a:pPr>
            <a:r>
              <a:rPr lang="en-US" baseline="0" dirty="0" smtClean="0"/>
              <a:t>their prom tradition, </a:t>
            </a:r>
          </a:p>
          <a:p>
            <a:pPr marL="685800" lvl="1" indent="-228600">
              <a:buFont typeface="+mj-lt"/>
              <a:buAutoNum type="arabicPeriod"/>
            </a:pPr>
            <a:r>
              <a:rPr lang="en-US" baseline="0" dirty="0" smtClean="0"/>
              <a:t>Their summer camp</a:t>
            </a:r>
          </a:p>
          <a:p>
            <a:pPr marL="685800" lvl="1" indent="-228600">
              <a:buFont typeface="+mj-lt"/>
              <a:buAutoNum type="arabicPeriod"/>
            </a:pPr>
            <a:r>
              <a:rPr lang="en-US" baseline="0" dirty="0" smtClean="0"/>
              <a:t>Their AP classes. </a:t>
            </a:r>
          </a:p>
          <a:p>
            <a:pPr marL="228600" lvl="0" indent="-228600">
              <a:buFont typeface="+mj-lt"/>
              <a:buAutoNum type="arabicPeriod" startAt="2"/>
            </a:pPr>
            <a:r>
              <a:rPr lang="en-US" dirty="0" smtClean="0"/>
              <a:t>What did</a:t>
            </a:r>
            <a:r>
              <a:rPr lang="en-US" baseline="0" dirty="0" smtClean="0"/>
              <a:t> I play when young, family tomb, </a:t>
            </a:r>
            <a:r>
              <a:rPr lang="en-US" dirty="0" smtClean="0"/>
              <a:t>Dinner- kids sit last. When see the TV</a:t>
            </a:r>
            <a:r>
              <a:rPr lang="en-US" baseline="0" dirty="0" smtClean="0"/>
              <a:t>/Movie shows </a:t>
            </a:r>
            <a:r>
              <a:rPr lang="en-US" baseline="0" dirty="0" err="1" smtClean="0"/>
              <a:t>chinese</a:t>
            </a:r>
            <a:r>
              <a:rPr lang="en-US" baseline="0" dirty="0" smtClean="0"/>
              <a:t> culture, explain to them: </a:t>
            </a:r>
            <a:r>
              <a:rPr lang="en-US" baseline="0" dirty="0" err="1" smtClean="0"/>
              <a:t>chinese</a:t>
            </a:r>
            <a:r>
              <a:rPr lang="en-US" baseline="0" dirty="0" smtClean="0"/>
              <a:t> new year, </a:t>
            </a:r>
            <a:endParaRPr lang="en-US" dirty="0" smtClean="0"/>
          </a:p>
          <a:p>
            <a:endParaRPr lang="en-US" dirty="0"/>
          </a:p>
        </p:txBody>
      </p:sp>
      <p:sp>
        <p:nvSpPr>
          <p:cNvPr id="4" name="Slide Number Placeholder 3"/>
          <p:cNvSpPr>
            <a:spLocks noGrp="1"/>
          </p:cNvSpPr>
          <p:nvPr>
            <p:ph type="sldNum" sz="quarter" idx="10"/>
          </p:nvPr>
        </p:nvSpPr>
        <p:spPr/>
        <p:txBody>
          <a:bodyPr/>
          <a:lstStyle/>
          <a:p>
            <a:fld id="{36057415-CFF6-43F5-8A42-7D2C1F3CB297}" type="slidenum">
              <a:rPr lang="en-US" smtClean="0"/>
              <a:t>4</a:t>
            </a:fld>
            <a:endParaRPr lang="en-US"/>
          </a:p>
        </p:txBody>
      </p:sp>
    </p:spTree>
    <p:extLst>
      <p:ext uri="{BB962C8B-B14F-4D97-AF65-F5344CB8AC3E}">
        <p14:creationId xmlns:p14="http://schemas.microsoft.com/office/powerpoint/2010/main" val="8687052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pPr marL="171450" indent="-171450">
              <a:buFont typeface="Arial" panose="020B0604020202020204" pitchFamily="34" charset="0"/>
              <a:buChar char="•"/>
            </a:pPr>
            <a:r>
              <a:rPr lang="en-US" dirty="0" smtClean="0"/>
              <a:t>Physically: let them help you</a:t>
            </a:r>
            <a:r>
              <a:rPr lang="en-US" baseline="0" dirty="0" smtClean="0"/>
              <a:t> doing some physical work. Helping home stuff-mowing, </a:t>
            </a:r>
          </a:p>
          <a:p>
            <a:pPr marL="628650" lvl="1" indent="-171450">
              <a:buFont typeface="Arial" panose="020B0604020202020204" pitchFamily="34" charset="0"/>
              <a:buChar char="•"/>
            </a:pPr>
            <a:r>
              <a:rPr lang="en-US" baseline="0" dirty="0" smtClean="0"/>
              <a:t>Hannah mowed first several time, the cut lines were not neat. When Austin mowed, he told me he created a racing tracks. </a:t>
            </a:r>
          </a:p>
          <a:p>
            <a:pPr marL="171450" indent="-171450">
              <a:buFont typeface="Arial" panose="020B0604020202020204" pitchFamily="34" charset="0"/>
              <a:buChar char="•"/>
            </a:pPr>
            <a:r>
              <a:rPr lang="en-US" baseline="0" dirty="0" smtClean="0"/>
              <a:t>May start to ask/discuss the news events, ask their opinions,  express our opinions. </a:t>
            </a:r>
          </a:p>
          <a:p>
            <a:pPr marL="171450" indent="-171450">
              <a:buFont typeface="Arial" panose="020B0604020202020204" pitchFamily="34" charset="0"/>
              <a:buChar char="•"/>
            </a:pPr>
            <a:r>
              <a:rPr lang="en-US" baseline="0" dirty="0" smtClean="0"/>
              <a:t>Start to train them to establish their life abilities. They also want to be independent. Give them chances to experiences the good feeling of handling own things. </a:t>
            </a:r>
          </a:p>
          <a:p>
            <a:pPr marL="628650" lvl="1" indent="-171450">
              <a:buFont typeface="Arial" panose="020B0604020202020204" pitchFamily="34" charset="0"/>
              <a:buChar char="•"/>
            </a:pPr>
            <a:r>
              <a:rPr lang="en-US" baseline="0" dirty="0" smtClean="0"/>
              <a:t>For example, Austin bike to stores to study, eat, (I give them debit cards with their own money). </a:t>
            </a:r>
          </a:p>
          <a:p>
            <a:pPr marL="171450" indent="-171450">
              <a:buFont typeface="Arial" panose="020B0604020202020204" pitchFamily="34" charset="0"/>
              <a:buChar char="•"/>
            </a:pPr>
            <a:r>
              <a:rPr lang="en-US" baseline="0" dirty="0" smtClean="0"/>
              <a:t>Treat them as friend, not your kids. They want some independent feeling although they are not there yet. </a:t>
            </a:r>
          </a:p>
          <a:p>
            <a:endParaRPr lang="en-US" baseline="0" dirty="0" smtClean="0"/>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smtClean="0"/>
              <a:t>小孩子的成長時候父母也要跟著改變</a:t>
            </a:r>
            <a:r>
              <a:rPr lang="en-US" altLang="zh-TW" dirty="0" smtClean="0"/>
              <a:t>, Alert !!!  kids are not the small kids in our</a:t>
            </a:r>
            <a:r>
              <a:rPr lang="en-US" altLang="zh-TW" baseline="0" dirty="0" smtClean="0"/>
              <a:t> brain. </a:t>
            </a:r>
            <a:endParaRPr lang="en-US" altLang="zh-TW"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6057415-CFF6-43F5-8A42-7D2C1F3CB297}" type="slidenum">
              <a:rPr lang="en-US" smtClean="0"/>
              <a:t>5</a:t>
            </a:fld>
            <a:endParaRPr lang="en-US"/>
          </a:p>
        </p:txBody>
      </p:sp>
    </p:spTree>
    <p:extLst>
      <p:ext uri="{BB962C8B-B14F-4D97-AF65-F5344CB8AC3E}">
        <p14:creationId xmlns:p14="http://schemas.microsoft.com/office/powerpoint/2010/main" val="1918483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altLang="zh-TW" sz="1200" b="0" i="0" kern="1200" dirty="0" smtClean="0">
              <a:solidFill>
                <a:schemeClr val="tx1"/>
              </a:solidFill>
              <a:effectLst/>
              <a:latin typeface="+mn-lt"/>
              <a:ea typeface="+mn-ea"/>
              <a:cs typeface="+mn-cs"/>
            </a:endParaRPr>
          </a:p>
          <a:p>
            <a:pPr rtl="0"/>
            <a:r>
              <a:rPr lang="zh-TW" altLang="en-US" dirty="0" smtClean="0"/>
              <a:t>很多做人處事的學習</a:t>
            </a:r>
            <a:r>
              <a:rPr lang="en-US" altLang="zh-TW" dirty="0" smtClean="0"/>
              <a:t>, </a:t>
            </a:r>
            <a:r>
              <a:rPr lang="zh-TW" altLang="en-US" dirty="0" smtClean="0"/>
              <a:t>是在做事當中學到</a:t>
            </a:r>
            <a:r>
              <a:rPr lang="en-US" altLang="zh-TW" dirty="0" smtClean="0"/>
              <a:t>, </a:t>
            </a:r>
            <a:r>
              <a:rPr lang="zh-TW" altLang="en-US" dirty="0" smtClean="0"/>
              <a:t>如果只顧功課</a:t>
            </a:r>
            <a:r>
              <a:rPr lang="en-US" altLang="zh-TW" dirty="0" smtClean="0"/>
              <a:t>, </a:t>
            </a:r>
            <a:r>
              <a:rPr lang="zh-TW" altLang="en-US" dirty="0" smtClean="0"/>
              <a:t>我不知道怎麼樣待人接物</a:t>
            </a:r>
            <a:r>
              <a:rPr lang="en-US" altLang="zh-TW" dirty="0" smtClean="0"/>
              <a:t>, </a:t>
            </a:r>
            <a:r>
              <a:rPr lang="zh-TW" altLang="en-US" dirty="0" smtClean="0"/>
              <a:t>還體會很難適應美國的生活</a:t>
            </a:r>
            <a:endParaRPr lang="en-US" altLang="zh-TW" dirty="0" smtClean="0"/>
          </a:p>
          <a:p>
            <a:pPr rtl="0"/>
            <a:r>
              <a:rPr lang="zh-TW" altLang="en-US" dirty="0" smtClean="0"/>
              <a:t>至少在表面上美國人的待人接物是非常好的</a:t>
            </a:r>
            <a:endParaRPr lang="en-US" altLang="zh-TW" dirty="0" smtClean="0"/>
          </a:p>
          <a:p>
            <a:endParaRPr lang="en-US" dirty="0"/>
          </a:p>
        </p:txBody>
      </p:sp>
      <p:sp>
        <p:nvSpPr>
          <p:cNvPr id="4" name="Slide Number Placeholder 3"/>
          <p:cNvSpPr>
            <a:spLocks noGrp="1"/>
          </p:cNvSpPr>
          <p:nvPr>
            <p:ph type="sldNum" sz="quarter" idx="10"/>
          </p:nvPr>
        </p:nvSpPr>
        <p:spPr/>
        <p:txBody>
          <a:bodyPr/>
          <a:lstStyle/>
          <a:p>
            <a:fld id="{36057415-CFF6-43F5-8A42-7D2C1F3CB297}" type="slidenum">
              <a:rPr lang="en-US" smtClean="0"/>
              <a:t>6</a:t>
            </a:fld>
            <a:endParaRPr lang="en-US"/>
          </a:p>
        </p:txBody>
      </p:sp>
    </p:spTree>
    <p:extLst>
      <p:ext uri="{BB962C8B-B14F-4D97-AF65-F5344CB8AC3E}">
        <p14:creationId xmlns:p14="http://schemas.microsoft.com/office/powerpoint/2010/main" val="1377744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057415-CFF6-43F5-8A42-7D2C1F3CB297}" type="slidenum">
              <a:rPr lang="en-US" smtClean="0"/>
              <a:t>7</a:t>
            </a:fld>
            <a:endParaRPr lang="en-US"/>
          </a:p>
        </p:txBody>
      </p:sp>
    </p:spTree>
    <p:extLst>
      <p:ext uri="{BB962C8B-B14F-4D97-AF65-F5344CB8AC3E}">
        <p14:creationId xmlns:p14="http://schemas.microsoft.com/office/powerpoint/2010/main" val="3855127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Comments</a:t>
            </a:r>
            <a:r>
              <a:rPr lang="en-US" baseline="0" dirty="0" smtClean="0"/>
              <a:t> from my kids for all parents</a:t>
            </a:r>
            <a:endParaRPr lang="en-US" dirty="0"/>
          </a:p>
        </p:txBody>
      </p:sp>
      <p:sp>
        <p:nvSpPr>
          <p:cNvPr id="4" name="Slide Number Placeholder 3"/>
          <p:cNvSpPr>
            <a:spLocks noGrp="1"/>
          </p:cNvSpPr>
          <p:nvPr>
            <p:ph type="sldNum" sz="quarter" idx="10"/>
          </p:nvPr>
        </p:nvSpPr>
        <p:spPr/>
        <p:txBody>
          <a:bodyPr/>
          <a:lstStyle/>
          <a:p>
            <a:fld id="{36057415-CFF6-43F5-8A42-7D2C1F3CB297}" type="slidenum">
              <a:rPr lang="en-US" smtClean="0"/>
              <a:t>8</a:t>
            </a:fld>
            <a:endParaRPr lang="en-US"/>
          </a:p>
        </p:txBody>
      </p:sp>
    </p:spTree>
    <p:extLst>
      <p:ext uri="{BB962C8B-B14F-4D97-AF65-F5344CB8AC3E}">
        <p14:creationId xmlns:p14="http://schemas.microsoft.com/office/powerpoint/2010/main" val="3585435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Comments</a:t>
            </a:r>
            <a:r>
              <a:rPr lang="en-US" baseline="0" dirty="0" smtClean="0"/>
              <a:t> from my kids. </a:t>
            </a:r>
            <a:endParaRPr lang="en-US" dirty="0"/>
          </a:p>
        </p:txBody>
      </p:sp>
      <p:sp>
        <p:nvSpPr>
          <p:cNvPr id="4" name="Slide Number Placeholder 3"/>
          <p:cNvSpPr>
            <a:spLocks noGrp="1"/>
          </p:cNvSpPr>
          <p:nvPr>
            <p:ph type="sldNum" sz="quarter" idx="10"/>
          </p:nvPr>
        </p:nvSpPr>
        <p:spPr/>
        <p:txBody>
          <a:bodyPr/>
          <a:lstStyle/>
          <a:p>
            <a:fld id="{36057415-CFF6-43F5-8A42-7D2C1F3CB297}" type="slidenum">
              <a:rPr lang="en-US" smtClean="0"/>
              <a:t>9</a:t>
            </a:fld>
            <a:endParaRPr lang="en-US"/>
          </a:p>
        </p:txBody>
      </p:sp>
    </p:spTree>
    <p:extLst>
      <p:ext uri="{BB962C8B-B14F-4D97-AF65-F5344CB8AC3E}">
        <p14:creationId xmlns:p14="http://schemas.microsoft.com/office/powerpoint/2010/main" val="3585435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4/28/2018</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4/28/2018</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4/28/2018</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4/28/2018</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LCCC 2018 Spring Festival</a:t>
            </a:r>
            <a:endParaRPr lang="en-US" dirty="0"/>
          </a:p>
        </p:txBody>
      </p:sp>
      <p:sp>
        <p:nvSpPr>
          <p:cNvPr id="3" name="Subtitle 2"/>
          <p:cNvSpPr>
            <a:spLocks noGrp="1"/>
          </p:cNvSpPr>
          <p:nvPr>
            <p:ph type="subTitle" idx="1"/>
          </p:nvPr>
        </p:nvSpPr>
        <p:spPr/>
        <p:txBody>
          <a:bodyPr/>
          <a:lstStyle/>
          <a:p>
            <a:r>
              <a:rPr lang="en-US" dirty="0" smtClean="0"/>
              <a:t>April 28, 2018</a:t>
            </a:r>
            <a:endParaRPr lang="en-US" dirty="0"/>
          </a:p>
        </p:txBody>
      </p:sp>
    </p:spTree>
    <p:extLst>
      <p:ext uri="{BB962C8B-B14F-4D97-AF65-F5344CB8AC3E}">
        <p14:creationId xmlns:p14="http://schemas.microsoft.com/office/powerpoint/2010/main" val="748975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TW" altLang="en-US" dirty="0" smtClean="0"/>
              <a:t>上癮、沈迷</a:t>
            </a:r>
            <a:endParaRPr lang="en-US" dirty="0"/>
          </a:p>
        </p:txBody>
      </p:sp>
      <p:sp>
        <p:nvSpPr>
          <p:cNvPr id="3" name="Subtitle 2"/>
          <p:cNvSpPr>
            <a:spLocks noGrp="1"/>
          </p:cNvSpPr>
          <p:nvPr>
            <p:ph type="subTitle" idx="1"/>
          </p:nvPr>
        </p:nvSpPr>
        <p:spPr/>
        <p:txBody>
          <a:bodyPr/>
          <a:lstStyle/>
          <a:p>
            <a:r>
              <a:rPr lang="zh-TW" altLang="en-US" dirty="0"/>
              <a:t>宇宙光關懷輔導中</a:t>
            </a:r>
            <a:r>
              <a:rPr lang="zh-TW" altLang="en-US" dirty="0" smtClean="0"/>
              <a:t>心</a:t>
            </a:r>
            <a:endParaRPr lang="en-US" altLang="zh-TW" dirty="0" smtClean="0"/>
          </a:p>
          <a:p>
            <a:r>
              <a:rPr lang="zh-TW" altLang="en-US" dirty="0" smtClean="0"/>
              <a:t>葉</a:t>
            </a:r>
            <a:r>
              <a:rPr lang="zh-TW" altLang="en-US" dirty="0"/>
              <a:t>貞屏博</a:t>
            </a:r>
            <a:r>
              <a:rPr lang="en-US" dirty="0"/>
              <a:t>士</a:t>
            </a:r>
          </a:p>
          <a:p>
            <a:endParaRPr lang="en-US" dirty="0"/>
          </a:p>
        </p:txBody>
      </p:sp>
    </p:spTree>
    <p:extLst>
      <p:ext uri="{BB962C8B-B14F-4D97-AF65-F5344CB8AC3E}">
        <p14:creationId xmlns:p14="http://schemas.microsoft.com/office/powerpoint/2010/main" val="4126541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10630"/>
            <a:ext cx="7886700" cy="1325563"/>
          </a:xfrm>
        </p:spPr>
        <p:txBody>
          <a:bodyPr/>
          <a:lstStyle/>
          <a:p>
            <a:r>
              <a:rPr lang="zh-TW" altLang="en-US" dirty="0" smtClean="0"/>
              <a:t>什麼是癮</a:t>
            </a:r>
            <a:r>
              <a:rPr lang="en-US" altLang="zh-TW" dirty="0" smtClean="0"/>
              <a:t>?</a:t>
            </a:r>
            <a:endParaRPr lang="en-US" dirty="0"/>
          </a:p>
        </p:txBody>
      </p:sp>
      <p:sp>
        <p:nvSpPr>
          <p:cNvPr id="3" name="Content Placeholder 2"/>
          <p:cNvSpPr>
            <a:spLocks noGrp="1"/>
          </p:cNvSpPr>
          <p:nvPr>
            <p:ph idx="1"/>
          </p:nvPr>
        </p:nvSpPr>
        <p:spPr>
          <a:xfrm>
            <a:off x="628650" y="1536193"/>
            <a:ext cx="7886700" cy="4640771"/>
          </a:xfrm>
        </p:spPr>
        <p:txBody>
          <a:bodyPr/>
          <a:lstStyle/>
          <a:p>
            <a:r>
              <a:rPr lang="zh-TW" altLang="en-US" dirty="0"/>
              <a:t>節</a:t>
            </a:r>
            <a:r>
              <a:rPr lang="zh-TW" altLang="en-US" dirty="0" smtClean="0"/>
              <a:t>制，是聖</a:t>
            </a:r>
            <a:r>
              <a:rPr lang="zh-TW" altLang="en-US" dirty="0"/>
              <a:t>靈的果</a:t>
            </a:r>
            <a:r>
              <a:rPr lang="zh-TW" altLang="en-US" dirty="0" smtClean="0"/>
              <a:t>子</a:t>
            </a:r>
            <a:r>
              <a:rPr lang="en-US" altLang="zh-TW" dirty="0" smtClean="0"/>
              <a:t>(</a:t>
            </a:r>
            <a:r>
              <a:rPr lang="zh-TW" altLang="en-US" dirty="0" smtClean="0"/>
              <a:t>加拉太書</a:t>
            </a:r>
            <a:r>
              <a:rPr lang="en-US" altLang="zh-TW" dirty="0" smtClean="0"/>
              <a:t>5)</a:t>
            </a:r>
            <a:r>
              <a:rPr lang="zh-TW" altLang="en-US" dirty="0" smtClean="0"/>
              <a:t>，是一種對任何人事物都可以說不的力量</a:t>
            </a:r>
            <a:r>
              <a:rPr lang="en-US" altLang="zh-TW" dirty="0" smtClean="0"/>
              <a:t>,</a:t>
            </a:r>
            <a:r>
              <a:rPr lang="zh-TW" altLang="en-US" dirty="0" smtClean="0"/>
              <a:t> 強悍的力量</a:t>
            </a:r>
            <a:endParaRPr lang="en-US" altLang="zh-TW" dirty="0" smtClean="0"/>
          </a:p>
          <a:p>
            <a:endParaRPr lang="en-US" altLang="zh-TW" dirty="0" smtClean="0"/>
          </a:p>
          <a:p>
            <a:r>
              <a:rPr lang="zh-TW" altLang="en-US" dirty="0" smtClean="0"/>
              <a:t>如</a:t>
            </a:r>
            <a:r>
              <a:rPr lang="zh-TW" altLang="en-US" dirty="0"/>
              <a:t>果一個人沒辦法對人事物說</a:t>
            </a:r>
            <a:r>
              <a:rPr lang="zh-TW" altLang="en-US" dirty="0" smtClean="0"/>
              <a:t>不，可</a:t>
            </a:r>
            <a:r>
              <a:rPr lang="zh-TW" altLang="en-US" dirty="0"/>
              <a:t>能就開始往上癮的方向靠近</a:t>
            </a:r>
            <a:r>
              <a:rPr lang="zh-TW" altLang="en-US" dirty="0" smtClean="0"/>
              <a:t>了</a:t>
            </a:r>
            <a:endParaRPr lang="en-US" altLang="zh-TW" dirty="0" smtClean="0"/>
          </a:p>
          <a:p>
            <a:endParaRPr lang="en-US" altLang="zh-TW" dirty="0" smtClean="0"/>
          </a:p>
          <a:p>
            <a:r>
              <a:rPr lang="zh-TW" altLang="en-US" dirty="0" smtClean="0"/>
              <a:t>癮 隔</a:t>
            </a:r>
            <a:r>
              <a:rPr lang="zh-TW" altLang="en-US" dirty="0"/>
              <a:t>斷與破壞我</a:t>
            </a:r>
            <a:r>
              <a:rPr lang="zh-TW" altLang="en-US" dirty="0" smtClean="0"/>
              <a:t>們所有應有的連結</a:t>
            </a:r>
            <a:endParaRPr lang="en-US" altLang="zh-TW" dirty="0" smtClean="0"/>
          </a:p>
          <a:p>
            <a:endParaRPr lang="en-US" altLang="zh-TW" dirty="0" smtClean="0"/>
          </a:p>
          <a:p>
            <a:r>
              <a:rPr lang="zh-TW" altLang="en-US" dirty="0" smtClean="0"/>
              <a:t>不管是哪一種癮</a:t>
            </a:r>
            <a:r>
              <a:rPr lang="en-US" altLang="zh-TW" dirty="0" smtClean="0"/>
              <a:t>,</a:t>
            </a:r>
            <a:r>
              <a:rPr lang="zh-TW" altLang="en-US" dirty="0" smtClean="0"/>
              <a:t>走哪一條路恢復之路</a:t>
            </a:r>
            <a:r>
              <a:rPr lang="en-US" altLang="zh-TW" dirty="0" smtClean="0"/>
              <a:t>,</a:t>
            </a:r>
            <a:r>
              <a:rPr lang="zh-TW" altLang="en-US" dirty="0" smtClean="0"/>
              <a:t>目標就是幫助</a:t>
            </a:r>
            <a:r>
              <a:rPr lang="zh-TW" altLang="en-US" dirty="0"/>
              <a:t>上癮</a:t>
            </a:r>
            <a:r>
              <a:rPr lang="zh-TW" altLang="en-US" dirty="0" smtClean="0"/>
              <a:t>者</a:t>
            </a:r>
            <a:r>
              <a:rPr lang="zh-TW" altLang="en-US" b="1" dirty="0" smtClean="0"/>
              <a:t>從內在產生節制的力</a:t>
            </a:r>
            <a:r>
              <a:rPr lang="en-US" b="1" dirty="0" smtClean="0"/>
              <a:t>量</a:t>
            </a:r>
          </a:p>
          <a:p>
            <a:pPr marL="0" indent="0">
              <a:buNone/>
            </a:pPr>
            <a:endParaRPr lang="en-US" altLang="zh-TW" dirty="0" smtClean="0"/>
          </a:p>
        </p:txBody>
      </p:sp>
    </p:spTree>
    <p:extLst>
      <p:ext uri="{BB962C8B-B14F-4D97-AF65-F5344CB8AC3E}">
        <p14:creationId xmlns:p14="http://schemas.microsoft.com/office/powerpoint/2010/main" val="2006173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70054"/>
            <a:ext cx="7886700" cy="1325563"/>
          </a:xfrm>
        </p:spPr>
        <p:txBody>
          <a:bodyPr/>
          <a:lstStyle/>
          <a:p>
            <a:r>
              <a:rPr lang="zh-TW" altLang="en-US" dirty="0">
                <a:latin typeface="Arial Black" panose="020B0A04020102020204" pitchFamily="34" charset="0"/>
              </a:rPr>
              <a:t>三個謊</a:t>
            </a:r>
            <a:r>
              <a:rPr lang="zh-TW" altLang="en-US" dirty="0" smtClean="0">
                <a:latin typeface="Arial Black" panose="020B0A04020102020204" pitchFamily="34" charset="0"/>
              </a:rPr>
              <a:t>言讓</a:t>
            </a:r>
            <a:r>
              <a:rPr lang="zh-TW" altLang="en-US" dirty="0">
                <a:latin typeface="Arial Black" panose="020B0A04020102020204" pitchFamily="34" charset="0"/>
              </a:rPr>
              <a:t>我們</a:t>
            </a:r>
            <a:r>
              <a:rPr lang="zh-TW" altLang="en-US" dirty="0" smtClean="0">
                <a:latin typeface="Arial Black" panose="020B0A04020102020204" pitchFamily="34" charset="0"/>
              </a:rPr>
              <a:t>上</a:t>
            </a:r>
            <a:r>
              <a:rPr lang="zh-TW" altLang="en-US" dirty="0" smtClean="0"/>
              <a:t>癮</a:t>
            </a:r>
            <a:endParaRPr lang="en-US" dirty="0"/>
          </a:p>
        </p:txBody>
      </p:sp>
      <p:sp>
        <p:nvSpPr>
          <p:cNvPr id="3" name="Content Placeholder 2"/>
          <p:cNvSpPr>
            <a:spLocks noGrp="1"/>
          </p:cNvSpPr>
          <p:nvPr>
            <p:ph idx="1"/>
          </p:nvPr>
        </p:nvSpPr>
        <p:spPr>
          <a:xfrm>
            <a:off x="628650" y="1600201"/>
            <a:ext cx="7886700" cy="4788408"/>
          </a:xfrm>
        </p:spPr>
        <p:txBody>
          <a:bodyPr>
            <a:normAutofit/>
          </a:bodyPr>
          <a:lstStyle/>
          <a:p>
            <a:r>
              <a:rPr lang="zh-TW" altLang="en-US" b="1" dirty="0"/>
              <a:t>第一個謊</a:t>
            </a:r>
            <a:r>
              <a:rPr lang="zh-TW" altLang="en-US" b="1" dirty="0" smtClean="0"/>
              <a:t>言</a:t>
            </a:r>
            <a:r>
              <a:rPr lang="en-US" altLang="zh-TW" b="1" dirty="0" smtClean="0"/>
              <a:t>--</a:t>
            </a:r>
            <a:r>
              <a:rPr lang="zh-TW" altLang="en-US" b="1" dirty="0" smtClean="0"/>
              <a:t>上</a:t>
            </a:r>
            <a:r>
              <a:rPr lang="zh-TW" altLang="en-US" b="1" dirty="0"/>
              <a:t>帝是不良善</a:t>
            </a:r>
            <a:r>
              <a:rPr lang="zh-TW" altLang="en-US" b="1" dirty="0" smtClean="0"/>
              <a:t>的</a:t>
            </a:r>
            <a:endParaRPr lang="en-US" altLang="zh-TW" b="1" dirty="0" smtClean="0"/>
          </a:p>
          <a:p>
            <a:pPr marL="0" indent="0">
              <a:buNone/>
            </a:pPr>
            <a:r>
              <a:rPr lang="zh-TW" altLang="en-US" dirty="0"/>
              <a:t>因為</a:t>
            </a:r>
            <a:r>
              <a:rPr lang="zh-TW" altLang="en-US" u="sng" dirty="0"/>
              <a:t>上帝沒有對我這麼</a:t>
            </a:r>
            <a:r>
              <a:rPr lang="zh-TW" altLang="en-US" u="sng" dirty="0" smtClean="0"/>
              <a:t>好</a:t>
            </a:r>
            <a:r>
              <a:rPr lang="en-US" altLang="zh-TW" dirty="0" smtClean="0"/>
              <a:t>, </a:t>
            </a:r>
            <a:r>
              <a:rPr lang="zh-TW" altLang="en-US" dirty="0" smtClean="0"/>
              <a:t>所</a:t>
            </a:r>
            <a:r>
              <a:rPr lang="zh-TW" altLang="en-US" dirty="0"/>
              <a:t>以我不用依靠上</a:t>
            </a:r>
            <a:r>
              <a:rPr lang="zh-TW" altLang="en-US" dirty="0" smtClean="0"/>
              <a:t>帝</a:t>
            </a:r>
            <a:r>
              <a:rPr lang="en-US" altLang="zh-TW" dirty="0" smtClean="0"/>
              <a:t>, </a:t>
            </a:r>
            <a:r>
              <a:rPr lang="zh-TW" altLang="en-US" dirty="0" smtClean="0"/>
              <a:t>必</a:t>
            </a:r>
            <a:r>
              <a:rPr lang="zh-TW" altLang="en-US" dirty="0"/>
              <a:t>須靠自己尋找出</a:t>
            </a:r>
            <a:r>
              <a:rPr lang="zh-TW" altLang="en-US" dirty="0" smtClean="0"/>
              <a:t>路</a:t>
            </a:r>
            <a:endParaRPr lang="en-US" dirty="0" smtClean="0"/>
          </a:p>
          <a:p>
            <a:r>
              <a:rPr lang="zh-TW" altLang="en-US" b="1" dirty="0" smtClean="0"/>
              <a:t>第</a:t>
            </a:r>
            <a:r>
              <a:rPr lang="zh-TW" altLang="en-US" b="1" dirty="0"/>
              <a:t>二個謊</a:t>
            </a:r>
            <a:r>
              <a:rPr lang="zh-TW" altLang="en-US" b="1" dirty="0" smtClean="0"/>
              <a:t>言</a:t>
            </a:r>
            <a:r>
              <a:rPr lang="en-US" altLang="zh-TW" b="1" dirty="0" smtClean="0"/>
              <a:t>--</a:t>
            </a:r>
            <a:r>
              <a:rPr lang="zh-TW" altLang="en-US" b="1" dirty="0" smtClean="0"/>
              <a:t>我好</a:t>
            </a:r>
            <a:r>
              <a:rPr lang="en-US" altLang="zh-TW" b="1" dirty="0" smtClean="0"/>
              <a:t>,</a:t>
            </a:r>
            <a:r>
              <a:rPr lang="zh-TW" altLang="en-US" b="1" dirty="0" smtClean="0"/>
              <a:t>上</a:t>
            </a:r>
            <a:r>
              <a:rPr lang="zh-TW" altLang="en-US" b="1" dirty="0"/>
              <a:t>帝不</a:t>
            </a:r>
            <a:r>
              <a:rPr lang="zh-TW" altLang="en-US" b="1" dirty="0" smtClean="0"/>
              <a:t>好</a:t>
            </a:r>
            <a:endParaRPr lang="en-US" altLang="zh-TW" b="1" dirty="0" smtClean="0"/>
          </a:p>
          <a:p>
            <a:pPr marL="0" indent="0">
              <a:buNone/>
            </a:pPr>
            <a:r>
              <a:rPr lang="zh-TW" altLang="en-US" dirty="0" smtClean="0"/>
              <a:t>覺</a:t>
            </a:r>
            <a:r>
              <a:rPr lang="zh-TW" altLang="en-US" dirty="0"/>
              <a:t>得自己其實還不</a:t>
            </a:r>
            <a:r>
              <a:rPr lang="zh-TW" altLang="en-US" dirty="0" smtClean="0"/>
              <a:t>錯</a:t>
            </a:r>
            <a:r>
              <a:rPr lang="en-US" altLang="zh-TW" dirty="0" smtClean="0"/>
              <a:t>, </a:t>
            </a:r>
            <a:r>
              <a:rPr lang="zh-TW" altLang="en-US" u="sng" dirty="0" smtClean="0"/>
              <a:t>沒</a:t>
            </a:r>
            <a:r>
              <a:rPr lang="zh-TW" altLang="en-US" u="sng" dirty="0"/>
              <a:t>有什麼不</a:t>
            </a:r>
            <a:r>
              <a:rPr lang="zh-TW" altLang="en-US" u="sng" dirty="0" smtClean="0"/>
              <a:t>好</a:t>
            </a:r>
            <a:r>
              <a:rPr lang="en-US" altLang="zh-TW" dirty="0" smtClean="0"/>
              <a:t>, </a:t>
            </a:r>
            <a:r>
              <a:rPr lang="zh-TW" altLang="en-US" dirty="0" smtClean="0"/>
              <a:t>而</a:t>
            </a:r>
            <a:r>
              <a:rPr lang="zh-TW" altLang="en-US" dirty="0"/>
              <a:t>且有能力找到很不錯的東</a:t>
            </a:r>
            <a:r>
              <a:rPr lang="zh-TW" altLang="en-US" dirty="0" smtClean="0"/>
              <a:t>西</a:t>
            </a:r>
            <a:r>
              <a:rPr lang="en-US" altLang="zh-TW" dirty="0" smtClean="0"/>
              <a:t>, </a:t>
            </a:r>
            <a:r>
              <a:rPr lang="zh-TW" altLang="en-US" u="sng" dirty="0" smtClean="0"/>
              <a:t>自</a:t>
            </a:r>
            <a:r>
              <a:rPr lang="zh-TW" altLang="en-US" u="sng" dirty="0"/>
              <a:t>己也能控制</a:t>
            </a:r>
            <a:r>
              <a:rPr lang="zh-TW" altLang="en-US" u="sng" dirty="0" smtClean="0"/>
              <a:t>他</a:t>
            </a:r>
            <a:endParaRPr lang="en-US" altLang="zh-TW" u="sng" dirty="0" smtClean="0"/>
          </a:p>
          <a:p>
            <a:r>
              <a:rPr lang="zh-TW" altLang="en-US" b="1" dirty="0" smtClean="0"/>
              <a:t>第</a:t>
            </a:r>
            <a:r>
              <a:rPr lang="zh-TW" altLang="en-US" b="1" dirty="0"/>
              <a:t>三個謊</a:t>
            </a:r>
            <a:r>
              <a:rPr lang="zh-TW" altLang="en-US" b="1" dirty="0" smtClean="0"/>
              <a:t>言</a:t>
            </a:r>
            <a:r>
              <a:rPr lang="en-US" altLang="zh-TW" b="1" dirty="0" smtClean="0"/>
              <a:t>--</a:t>
            </a:r>
            <a:r>
              <a:rPr lang="zh-TW" altLang="en-US" b="1" dirty="0" smtClean="0"/>
              <a:t>那</a:t>
            </a:r>
            <a:r>
              <a:rPr lang="zh-TW" altLang="en-US" b="1" dirty="0"/>
              <a:t>個讓我上癮的東西其實還不</a:t>
            </a:r>
            <a:r>
              <a:rPr lang="zh-TW" altLang="en-US" b="1" dirty="0" smtClean="0"/>
              <a:t>錯</a:t>
            </a:r>
            <a:endParaRPr lang="en-US" altLang="zh-TW" b="1" dirty="0" smtClean="0"/>
          </a:p>
          <a:p>
            <a:pPr marL="0" indent="0">
              <a:buNone/>
            </a:pPr>
            <a:r>
              <a:rPr lang="zh-TW" altLang="en-US" dirty="0"/>
              <a:t>事實上所有的癮對我們或多或少都有好</a:t>
            </a:r>
            <a:r>
              <a:rPr lang="zh-TW" altLang="en-US" dirty="0" smtClean="0"/>
              <a:t>處 </a:t>
            </a:r>
            <a:endParaRPr lang="en-US" altLang="zh-TW" dirty="0" smtClean="0"/>
          </a:p>
          <a:p>
            <a:pPr>
              <a:buFont typeface="Wingdings" panose="05000000000000000000" pitchFamily="2" charset="2"/>
              <a:buChar char="v"/>
            </a:pPr>
            <a:r>
              <a:rPr lang="zh-TW" altLang="en-US" b="1" dirty="0" smtClean="0"/>
              <a:t>節制</a:t>
            </a:r>
            <a:r>
              <a:rPr lang="en-US" altLang="zh-TW" b="1" dirty="0" smtClean="0"/>
              <a:t>,</a:t>
            </a:r>
            <a:r>
              <a:rPr lang="zh-TW" altLang="en-US" b="1" dirty="0" smtClean="0"/>
              <a:t> 不是全有或全無</a:t>
            </a:r>
            <a:endParaRPr lang="en-US" altLang="zh-TW" b="1" dirty="0" smtClean="0"/>
          </a:p>
          <a:p>
            <a:endParaRPr lang="en-US" dirty="0"/>
          </a:p>
        </p:txBody>
      </p:sp>
    </p:spTree>
    <p:extLst>
      <p:ext uri="{BB962C8B-B14F-4D97-AF65-F5344CB8AC3E}">
        <p14:creationId xmlns:p14="http://schemas.microsoft.com/office/powerpoint/2010/main" val="2335591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886700" cy="1300544"/>
          </a:xfrm>
        </p:spPr>
        <p:txBody>
          <a:bodyPr/>
          <a:lstStyle/>
          <a:p>
            <a:r>
              <a:rPr lang="zh-TW" altLang="en-US" dirty="0" smtClean="0"/>
              <a:t>節制</a:t>
            </a:r>
            <a:r>
              <a:rPr lang="en-US" altLang="zh-TW" dirty="0" smtClean="0"/>
              <a:t>--</a:t>
            </a:r>
            <a:r>
              <a:rPr lang="zh-TW" altLang="en-US" dirty="0" smtClean="0"/>
              <a:t> 從內在產生的生命力量</a:t>
            </a:r>
            <a:endParaRPr lang="en-US" dirty="0"/>
          </a:p>
        </p:txBody>
      </p:sp>
      <p:sp>
        <p:nvSpPr>
          <p:cNvPr id="3" name="Content Placeholder 2"/>
          <p:cNvSpPr>
            <a:spLocks noGrp="1"/>
          </p:cNvSpPr>
          <p:nvPr>
            <p:ph idx="1"/>
          </p:nvPr>
        </p:nvSpPr>
        <p:spPr>
          <a:xfrm>
            <a:off x="1143000" y="1371600"/>
            <a:ext cx="6777317" cy="4876800"/>
          </a:xfrm>
        </p:spPr>
        <p:txBody>
          <a:bodyPr>
            <a:normAutofit/>
          </a:bodyPr>
          <a:lstStyle/>
          <a:p>
            <a:r>
              <a:rPr lang="zh-TW" altLang="en-US" dirty="0" smtClean="0"/>
              <a:t>這個力量不是一個罪人</a:t>
            </a:r>
            <a:r>
              <a:rPr lang="en-US" altLang="zh-TW" dirty="0" smtClean="0"/>
              <a:t>, </a:t>
            </a:r>
            <a:r>
              <a:rPr lang="zh-TW" altLang="en-US" dirty="0" smtClean="0"/>
              <a:t>一個跟耶穌基督沒有關聯的人</a:t>
            </a:r>
            <a:r>
              <a:rPr lang="en-US" altLang="zh-TW" dirty="0" smtClean="0"/>
              <a:t>, </a:t>
            </a:r>
            <a:r>
              <a:rPr lang="zh-TW" altLang="en-US" dirty="0" smtClean="0"/>
              <a:t>可以自然產生的</a:t>
            </a:r>
            <a:endParaRPr lang="en-US" altLang="zh-TW" dirty="0" smtClean="0"/>
          </a:p>
          <a:p>
            <a:r>
              <a:rPr lang="zh-TW" altLang="en-US" dirty="0"/>
              <a:t>成癮者的生理反</a:t>
            </a:r>
            <a:r>
              <a:rPr lang="zh-TW" altLang="en-US" dirty="0" smtClean="0"/>
              <a:t>應 造成心理依賴</a:t>
            </a:r>
            <a:endParaRPr lang="en-US" altLang="zh-TW" dirty="0" smtClean="0"/>
          </a:p>
          <a:p>
            <a:r>
              <a:rPr lang="zh-TW" altLang="en-US" dirty="0" smtClean="0"/>
              <a:t>聖經羅馬書七章</a:t>
            </a:r>
            <a:r>
              <a:rPr lang="en-US" altLang="zh-TW" dirty="0" smtClean="0"/>
              <a:t>—</a:t>
            </a:r>
            <a:r>
              <a:rPr lang="zh-TW" altLang="en-US" dirty="0" smtClean="0"/>
              <a:t>保羅 </a:t>
            </a:r>
            <a:r>
              <a:rPr lang="en-US" altLang="zh-TW" dirty="0" smtClean="0"/>
              <a:t>:</a:t>
            </a:r>
            <a:r>
              <a:rPr lang="zh-TW" altLang="en-US" dirty="0" smtClean="0"/>
              <a:t> </a:t>
            </a:r>
            <a:r>
              <a:rPr lang="en-US" altLang="zh-TW" dirty="0" smtClean="0"/>
              <a:t>”</a:t>
            </a:r>
            <a:r>
              <a:rPr lang="zh-TW" altLang="en-US" dirty="0" smtClean="0"/>
              <a:t>我真是苦啊</a:t>
            </a:r>
            <a:r>
              <a:rPr lang="en-US" altLang="zh-TW" dirty="0" smtClean="0"/>
              <a:t>!</a:t>
            </a:r>
            <a:r>
              <a:rPr lang="zh-TW" altLang="en-US" dirty="0" smtClean="0"/>
              <a:t>誰能救我脫離這取死的身體呢</a:t>
            </a:r>
            <a:r>
              <a:rPr lang="en-US" altLang="zh-TW" dirty="0" smtClean="0"/>
              <a:t>?   </a:t>
            </a:r>
            <a:r>
              <a:rPr lang="zh-TW" altLang="en-US" b="1" dirty="0" smtClean="0"/>
              <a:t>感謝上帝</a:t>
            </a:r>
            <a:r>
              <a:rPr lang="en-US" altLang="zh-TW" b="1" dirty="0" smtClean="0"/>
              <a:t>,</a:t>
            </a:r>
            <a:r>
              <a:rPr lang="zh-TW" altLang="en-US" b="1" dirty="0" smtClean="0"/>
              <a:t> 靠著我們的主耶穌基督就能脫離了</a:t>
            </a:r>
            <a:r>
              <a:rPr lang="en-US" altLang="zh-TW" dirty="0" smtClean="0"/>
              <a:t>!</a:t>
            </a:r>
          </a:p>
          <a:p>
            <a:pPr marL="0" indent="0">
              <a:buNone/>
            </a:pPr>
            <a:r>
              <a:rPr lang="en-US" altLang="zh-TW" b="1" dirty="0" smtClean="0">
                <a:sym typeface="Wingdings" panose="05000000000000000000" pitchFamily="2" charset="2"/>
              </a:rPr>
              <a:t></a:t>
            </a:r>
            <a:r>
              <a:rPr lang="zh-TW" altLang="en-US" b="1" dirty="0" smtClean="0"/>
              <a:t>靠</a:t>
            </a:r>
            <a:r>
              <a:rPr lang="zh-TW" altLang="en-US" b="1" dirty="0"/>
              <a:t>著上帝的力</a:t>
            </a:r>
            <a:r>
              <a:rPr lang="zh-TW" altLang="en-US" b="1" dirty="0" smtClean="0"/>
              <a:t>量</a:t>
            </a:r>
            <a:r>
              <a:rPr lang="en-US" altLang="zh-TW" dirty="0" smtClean="0"/>
              <a:t>,</a:t>
            </a:r>
            <a:r>
              <a:rPr lang="zh-TW" altLang="en-US" dirty="0" smtClean="0"/>
              <a:t> </a:t>
            </a:r>
            <a:r>
              <a:rPr lang="zh-TW" altLang="en-US" b="1" dirty="0" smtClean="0"/>
              <a:t>在</a:t>
            </a:r>
            <a:r>
              <a:rPr lang="zh-TW" altLang="en-US" b="1" dirty="0"/>
              <a:t>理性上好好認清這三種謊</a:t>
            </a:r>
            <a:r>
              <a:rPr lang="zh-TW" altLang="en-US" b="1" dirty="0" smtClean="0"/>
              <a:t>言</a:t>
            </a:r>
            <a:r>
              <a:rPr lang="en-US" altLang="zh-TW" dirty="0" smtClean="0"/>
              <a:t>,</a:t>
            </a:r>
            <a:r>
              <a:rPr lang="zh-TW" altLang="en-US" dirty="0" smtClean="0"/>
              <a:t> </a:t>
            </a:r>
            <a:r>
              <a:rPr lang="zh-TW" altLang="en-US" b="1" dirty="0" smtClean="0"/>
              <a:t>確</a:t>
            </a:r>
            <a:r>
              <a:rPr lang="zh-TW" altLang="en-US" b="1" dirty="0"/>
              <a:t>實認罪悔</a:t>
            </a:r>
            <a:r>
              <a:rPr lang="zh-TW" altLang="en-US" b="1" dirty="0" smtClean="0"/>
              <a:t>改</a:t>
            </a:r>
            <a:endParaRPr lang="en-US" b="1" dirty="0"/>
          </a:p>
        </p:txBody>
      </p:sp>
    </p:spTree>
    <p:extLst>
      <p:ext uri="{BB962C8B-B14F-4D97-AF65-F5344CB8AC3E}">
        <p14:creationId xmlns:p14="http://schemas.microsoft.com/office/powerpoint/2010/main" val="2475590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024744" cy="1143000"/>
          </a:xfrm>
        </p:spPr>
        <p:txBody>
          <a:bodyPr/>
          <a:lstStyle/>
          <a:p>
            <a:r>
              <a:rPr lang="zh-TW" altLang="en-US" dirty="0" smtClean="0"/>
              <a:t>脫瘾</a:t>
            </a:r>
            <a:r>
              <a:rPr lang="en-US" altLang="zh-TW" dirty="0" smtClean="0"/>
              <a:t>,</a:t>
            </a:r>
            <a:r>
              <a:rPr lang="zh-TW" altLang="en-US" dirty="0" smtClean="0"/>
              <a:t> 需要說「我願意」</a:t>
            </a:r>
            <a:endParaRPr lang="en-US" dirty="0"/>
          </a:p>
        </p:txBody>
      </p:sp>
      <p:sp>
        <p:nvSpPr>
          <p:cNvPr id="3" name="Content Placeholder 2"/>
          <p:cNvSpPr>
            <a:spLocks noGrp="1"/>
          </p:cNvSpPr>
          <p:nvPr>
            <p:ph idx="1"/>
          </p:nvPr>
        </p:nvSpPr>
        <p:spPr>
          <a:xfrm>
            <a:off x="762000" y="1752600"/>
            <a:ext cx="7543800" cy="4572000"/>
          </a:xfrm>
        </p:spPr>
        <p:txBody>
          <a:bodyPr>
            <a:normAutofit/>
          </a:bodyPr>
          <a:lstStyle/>
          <a:p>
            <a:r>
              <a:rPr lang="zh-TW" altLang="en-US" dirty="0"/>
              <a:t>知</a:t>
            </a:r>
            <a:r>
              <a:rPr lang="zh-TW" altLang="en-US" dirty="0" smtClean="0"/>
              <a:t>道讓自己上癮的是誤信一些謊言</a:t>
            </a:r>
            <a:endParaRPr lang="en-US" altLang="zh-TW" dirty="0" smtClean="0"/>
          </a:p>
          <a:p>
            <a:r>
              <a:rPr lang="zh-TW" altLang="en-US" dirty="0"/>
              <a:t>知道自己抵擋不住</a:t>
            </a:r>
            <a:r>
              <a:rPr lang="zh-TW" altLang="en-US" dirty="0" smtClean="0"/>
              <a:t>這些謊言</a:t>
            </a:r>
            <a:endParaRPr lang="en-US" altLang="zh-TW" dirty="0" smtClean="0"/>
          </a:p>
          <a:p>
            <a:r>
              <a:rPr lang="zh-TW" altLang="en-US" dirty="0"/>
              <a:t>需要呼求上</a:t>
            </a:r>
            <a:r>
              <a:rPr lang="zh-TW" altLang="en-US" dirty="0" smtClean="0"/>
              <a:t>帝</a:t>
            </a:r>
            <a:r>
              <a:rPr lang="en-US" altLang="zh-TW" dirty="0" smtClean="0"/>
              <a:t>,</a:t>
            </a:r>
            <a:r>
              <a:rPr lang="zh-TW" altLang="en-US" dirty="0" smtClean="0"/>
              <a:t> 願意讓上帝幫助我</a:t>
            </a:r>
            <a:endParaRPr lang="en-US" altLang="zh-TW" dirty="0" smtClean="0"/>
          </a:p>
          <a:p>
            <a:r>
              <a:rPr lang="zh-TW" altLang="en-US" dirty="0" smtClean="0"/>
              <a:t>願意讓別人幫助我</a:t>
            </a:r>
            <a:endParaRPr lang="en-US" altLang="zh-TW" dirty="0" smtClean="0"/>
          </a:p>
          <a:p>
            <a:r>
              <a:rPr lang="zh-TW" altLang="en-US" dirty="0" smtClean="0"/>
              <a:t>需</a:t>
            </a:r>
            <a:r>
              <a:rPr lang="zh-TW" altLang="en-US" dirty="0"/>
              <a:t>要旁邊有</a:t>
            </a:r>
            <a:r>
              <a:rPr lang="zh-TW" altLang="en-US" dirty="0" smtClean="0"/>
              <a:t>人</a:t>
            </a:r>
            <a:r>
              <a:rPr lang="en-US" altLang="zh-TW" dirty="0" smtClean="0"/>
              <a:t>,</a:t>
            </a:r>
            <a:r>
              <a:rPr lang="zh-TW" altLang="en-US" dirty="0" smtClean="0"/>
              <a:t> 相</a:t>
            </a:r>
            <a:r>
              <a:rPr lang="zh-TW" altLang="en-US" dirty="0"/>
              <a:t>信</a:t>
            </a:r>
            <a:r>
              <a:rPr lang="zh-TW" altLang="en-US" dirty="0" smtClean="0"/>
              <a:t>我</a:t>
            </a:r>
            <a:r>
              <a:rPr lang="en-US" altLang="zh-TW" dirty="0" smtClean="0"/>
              <a:t>,</a:t>
            </a:r>
            <a:r>
              <a:rPr lang="zh-TW" altLang="en-US" dirty="0" smtClean="0"/>
              <a:t> 陪</a:t>
            </a:r>
            <a:r>
              <a:rPr lang="zh-TW" altLang="en-US" dirty="0"/>
              <a:t>伴我們走這一條很辛苦的</a:t>
            </a:r>
            <a:r>
              <a:rPr lang="zh-TW" altLang="en-US" dirty="0" smtClean="0"/>
              <a:t>路</a:t>
            </a:r>
            <a:endParaRPr lang="en-US" altLang="zh-TW" dirty="0" smtClean="0"/>
          </a:p>
          <a:p>
            <a:r>
              <a:rPr lang="zh-TW" altLang="en-US" dirty="0" smtClean="0"/>
              <a:t>事</a:t>
            </a:r>
            <a:r>
              <a:rPr lang="zh-TW" altLang="en-US" dirty="0"/>
              <a:t>實上需要得到幫助的人通常都只是覺得自己很痛苦的人人要有自覺就像保羅</a:t>
            </a:r>
            <a:r>
              <a:rPr lang="zh-TW" altLang="en-US" dirty="0" smtClean="0"/>
              <a:t>說</a:t>
            </a:r>
            <a:r>
              <a:rPr lang="en-US" altLang="zh-TW" dirty="0" smtClean="0"/>
              <a:t>:</a:t>
            </a:r>
            <a:r>
              <a:rPr lang="zh-TW" altLang="en-US" dirty="0" smtClean="0"/>
              <a:t> 我</a:t>
            </a:r>
            <a:r>
              <a:rPr lang="zh-TW" altLang="en-US" dirty="0"/>
              <a:t>真是苦</a:t>
            </a:r>
            <a:r>
              <a:rPr lang="zh-TW" altLang="en-US" dirty="0" smtClean="0"/>
              <a:t>啊</a:t>
            </a:r>
            <a:endParaRPr lang="en-US" altLang="zh-TW" dirty="0" smtClean="0"/>
          </a:p>
          <a:p>
            <a:pPr>
              <a:buFont typeface="Wingdings" panose="05000000000000000000" pitchFamily="2" charset="2"/>
              <a:buChar char="v"/>
            </a:pPr>
            <a:r>
              <a:rPr lang="zh-TW" altLang="en-US" dirty="0" smtClean="0"/>
              <a:t>如果上癮者沒</a:t>
            </a:r>
            <a:r>
              <a:rPr lang="zh-TW" altLang="en-US" dirty="0"/>
              <a:t>有痛苦的感</a:t>
            </a:r>
            <a:r>
              <a:rPr lang="zh-TW" altLang="en-US" dirty="0" smtClean="0"/>
              <a:t>覺</a:t>
            </a:r>
            <a:r>
              <a:rPr lang="en-US" altLang="zh-TW" dirty="0" smtClean="0"/>
              <a:t>,</a:t>
            </a:r>
            <a:r>
              <a:rPr lang="zh-TW" altLang="en-US" dirty="0" smtClean="0"/>
              <a:t> 我</a:t>
            </a:r>
            <a:r>
              <a:rPr lang="zh-TW" altLang="en-US" dirty="0"/>
              <a:t>們暫時也幫不了</a:t>
            </a:r>
            <a:r>
              <a:rPr lang="zh-TW" altLang="en-US" dirty="0" smtClean="0"/>
              <a:t>他</a:t>
            </a:r>
            <a:r>
              <a:rPr lang="en-US" altLang="zh-TW" dirty="0" smtClean="0"/>
              <a:t>.</a:t>
            </a:r>
            <a:r>
              <a:rPr lang="zh-TW" altLang="en-US" dirty="0" smtClean="0"/>
              <a:t> 甚</a:t>
            </a:r>
            <a:r>
              <a:rPr lang="zh-TW" altLang="en-US" dirty="0"/>
              <a:t>至如果他在那些謊言</a:t>
            </a:r>
            <a:r>
              <a:rPr lang="zh-TW" altLang="en-US" dirty="0" smtClean="0"/>
              <a:t>裡</a:t>
            </a:r>
            <a:r>
              <a:rPr lang="en-US" altLang="zh-TW" dirty="0" smtClean="0"/>
              <a:t>,</a:t>
            </a:r>
            <a:r>
              <a:rPr lang="zh-TW" altLang="en-US" dirty="0" smtClean="0"/>
              <a:t> 覺</a:t>
            </a:r>
            <a:r>
              <a:rPr lang="zh-TW" altLang="en-US" dirty="0"/>
              <a:t>得很自</a:t>
            </a:r>
            <a:r>
              <a:rPr lang="zh-TW" altLang="en-US" dirty="0" smtClean="0"/>
              <a:t>在</a:t>
            </a:r>
            <a:r>
              <a:rPr lang="en-US" altLang="zh-TW" dirty="0" smtClean="0"/>
              <a:t>,</a:t>
            </a:r>
            <a:r>
              <a:rPr lang="zh-TW" altLang="en-US" dirty="0" smtClean="0"/>
              <a:t> 我</a:t>
            </a:r>
            <a:r>
              <a:rPr lang="zh-TW" altLang="en-US" dirty="0"/>
              <a:t>們就更沒有著力點了</a:t>
            </a:r>
            <a:endParaRPr lang="en-US" dirty="0"/>
          </a:p>
          <a:p>
            <a:endParaRPr lang="en-US" dirty="0"/>
          </a:p>
        </p:txBody>
      </p:sp>
    </p:spTree>
    <p:extLst>
      <p:ext uri="{BB962C8B-B14F-4D97-AF65-F5344CB8AC3E}">
        <p14:creationId xmlns:p14="http://schemas.microsoft.com/office/powerpoint/2010/main" val="3224855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024744" cy="1143000"/>
          </a:xfrm>
        </p:spPr>
        <p:txBody>
          <a:bodyPr>
            <a:normAutofit fontScale="90000"/>
          </a:bodyPr>
          <a:lstStyle/>
          <a:p>
            <a:r>
              <a:rPr lang="en-US" altLang="zh-TW" dirty="0"/>
              <a:t>”</a:t>
            </a:r>
            <a:r>
              <a:rPr lang="zh-TW" altLang="en-US" dirty="0"/>
              <a:t>以目的和恩惠來教養兒</a:t>
            </a:r>
            <a:r>
              <a:rPr lang="zh-TW" altLang="en-US" dirty="0" smtClean="0"/>
              <a:t>女</a:t>
            </a:r>
            <a:r>
              <a:rPr lang="en-US" altLang="zh-TW" dirty="0" smtClean="0"/>
              <a:t>”</a:t>
            </a:r>
            <a:br>
              <a:rPr lang="en-US" altLang="zh-TW" dirty="0" smtClean="0"/>
            </a:br>
            <a:r>
              <a:rPr lang="en-US" altLang="zh-TW" dirty="0" smtClean="0"/>
              <a:t> </a:t>
            </a:r>
            <a:r>
              <a:rPr lang="zh-TW" altLang="en-US" dirty="0"/>
              <a:t>用智慧來满足孩子最深层的需</a:t>
            </a:r>
            <a:r>
              <a:rPr lang="zh-TW" altLang="en-US" dirty="0" smtClean="0"/>
              <a:t>求</a:t>
            </a:r>
            <a:endParaRPr lang="en-US" altLang="zh-TW" dirty="0"/>
          </a:p>
        </p:txBody>
      </p:sp>
      <p:sp>
        <p:nvSpPr>
          <p:cNvPr id="3" name="Content Placeholder 2"/>
          <p:cNvSpPr>
            <a:spLocks noGrp="1"/>
          </p:cNvSpPr>
          <p:nvPr>
            <p:ph idx="1"/>
          </p:nvPr>
        </p:nvSpPr>
        <p:spPr>
          <a:xfrm>
            <a:off x="1043492" y="1828800"/>
            <a:ext cx="7186108" cy="4495800"/>
          </a:xfrm>
        </p:spPr>
        <p:txBody>
          <a:bodyPr>
            <a:normAutofit fontScale="70000" lnSpcReduction="20000"/>
          </a:bodyPr>
          <a:lstStyle/>
          <a:p>
            <a:r>
              <a:rPr lang="en-US" sz="4600" dirty="0" smtClean="0"/>
              <a:t> </a:t>
            </a:r>
            <a:r>
              <a:rPr lang="zh-TW" altLang="en-US" sz="4600" dirty="0"/>
              <a:t>從</a:t>
            </a:r>
            <a:r>
              <a:rPr lang="en-US" altLang="zh-TW" sz="4600" dirty="0"/>
              <a:t>8</a:t>
            </a:r>
            <a:r>
              <a:rPr lang="zh-TW" altLang="en-US" sz="4600" dirty="0"/>
              <a:t>月第</a:t>
            </a:r>
            <a:r>
              <a:rPr lang="en-US" altLang="zh-TW" sz="4600" dirty="0"/>
              <a:t>1</a:t>
            </a:r>
            <a:r>
              <a:rPr lang="zh-TW" altLang="en-US" sz="4600" dirty="0"/>
              <a:t>個或第</a:t>
            </a:r>
            <a:r>
              <a:rPr lang="en-US" altLang="zh-TW" sz="4600" dirty="0"/>
              <a:t>2</a:t>
            </a:r>
            <a:r>
              <a:rPr lang="zh-TW" altLang="en-US" sz="4600" dirty="0"/>
              <a:t>個禮拜開</a:t>
            </a:r>
            <a:r>
              <a:rPr lang="zh-TW" altLang="en-US" sz="4600" dirty="0" smtClean="0"/>
              <a:t>始</a:t>
            </a:r>
            <a:r>
              <a:rPr lang="en-US" altLang="zh-TW" sz="4600" dirty="0" smtClean="0"/>
              <a:t>, </a:t>
            </a:r>
            <a:r>
              <a:rPr lang="zh-TW" altLang="en-US" sz="4600" dirty="0"/>
              <a:t>星期五晚上</a:t>
            </a:r>
            <a:r>
              <a:rPr lang="en-US" altLang="zh-TW" sz="4600" dirty="0"/>
              <a:t>7</a:t>
            </a:r>
            <a:r>
              <a:rPr lang="zh-TW" altLang="en-US" sz="4600" dirty="0"/>
              <a:t>點半開</a:t>
            </a:r>
            <a:r>
              <a:rPr lang="zh-TW" altLang="en-US" sz="4600" dirty="0" smtClean="0"/>
              <a:t>始</a:t>
            </a:r>
            <a:r>
              <a:rPr lang="en-US" altLang="zh-TW" sz="4600" dirty="0" smtClean="0"/>
              <a:t>,</a:t>
            </a:r>
            <a:r>
              <a:rPr lang="zh-TW" altLang="en-US" sz="4600" dirty="0"/>
              <a:t> 我們有新的查經課</a:t>
            </a:r>
            <a:r>
              <a:rPr lang="zh-TW" altLang="en-US" sz="4600" dirty="0" smtClean="0"/>
              <a:t>程</a:t>
            </a:r>
            <a:r>
              <a:rPr lang="en-US" altLang="zh-TW" sz="4600" dirty="0" smtClean="0"/>
              <a:t>, </a:t>
            </a:r>
            <a:r>
              <a:rPr lang="zh-TW" altLang="en-US" sz="4600" dirty="0"/>
              <a:t>從聖經的角度如何教導兒</a:t>
            </a:r>
            <a:r>
              <a:rPr lang="zh-TW" altLang="en-US" sz="4600" dirty="0" smtClean="0"/>
              <a:t>女</a:t>
            </a:r>
            <a:r>
              <a:rPr lang="en-US" altLang="zh-TW" sz="4600" dirty="0" smtClean="0"/>
              <a:t>. </a:t>
            </a:r>
          </a:p>
          <a:p>
            <a:r>
              <a:rPr lang="zh-CN" altLang="en-US" sz="3200" dirty="0" smtClean="0"/>
              <a:t>育</a:t>
            </a:r>
            <a:r>
              <a:rPr lang="zh-CN" altLang="en-US" sz="3200" dirty="0"/>
              <a:t>儿可以是充滿壓力且令人窒息的。当我们快要用盡一切耐心时，我们会做什么？当怒氣快要失控時，我们如何要处理我们的愤怒？我们在哪里找到我们的孩子需要的肯定？</a:t>
            </a:r>
            <a:br>
              <a:rPr lang="zh-CN" altLang="en-US" sz="3200" dirty="0"/>
            </a:br>
            <a:r>
              <a:rPr lang="zh-CN" altLang="en-US" sz="3200" dirty="0"/>
              <a:t>这本书的作者艾丽斯弗莱林，邀请你去发现圣经如何说明，如何在你教育兒女時，能反映出上帝的智慧和恩典。圣经给我们讲述关于养育子女的故事和真理，并以超越“答案”的方式描述我们与上帝的关系。本指南以智慧和真实性来讨论上帝如何为我们父母，如何为我们的孩子祷告，如何处理我们自己的恐惧和失败，以及如何将我们的孩子交给上帝。</a:t>
            </a:r>
            <a:endParaRPr lang="en-US" sz="3200" dirty="0"/>
          </a:p>
        </p:txBody>
      </p:sp>
    </p:spTree>
    <p:extLst>
      <p:ext uri="{BB962C8B-B14F-4D97-AF65-F5344CB8AC3E}">
        <p14:creationId xmlns:p14="http://schemas.microsoft.com/office/powerpoint/2010/main" val="2845356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zh-TW" altLang="en-US" dirty="0"/>
              <a:t>課程主題</a:t>
            </a:r>
            <a:endParaRPr lang="en-US" dirty="0"/>
          </a:p>
        </p:txBody>
      </p:sp>
      <p:sp>
        <p:nvSpPr>
          <p:cNvPr id="3" name="Content Placeholder 2"/>
          <p:cNvSpPr>
            <a:spLocks noGrp="1"/>
          </p:cNvSpPr>
          <p:nvPr>
            <p:ph idx="1"/>
          </p:nvPr>
        </p:nvSpPr>
        <p:spPr>
          <a:xfrm>
            <a:off x="457200" y="1524000"/>
            <a:ext cx="8229600" cy="4602163"/>
          </a:xfrm>
        </p:spPr>
        <p:txBody>
          <a:bodyPr numCol="2">
            <a:normAutofit fontScale="92500"/>
          </a:bodyPr>
          <a:lstStyle/>
          <a:p>
            <a:r>
              <a:rPr lang="zh-TW" altLang="en-US" sz="3600" dirty="0"/>
              <a:t>最重要的第</a:t>
            </a:r>
            <a:r>
              <a:rPr lang="en-US" altLang="zh-TW" sz="3600" dirty="0"/>
              <a:t>1</a:t>
            </a:r>
            <a:r>
              <a:rPr lang="zh-TW" altLang="en-US" sz="3600" dirty="0"/>
              <a:t>件</a:t>
            </a:r>
            <a:r>
              <a:rPr lang="zh-TW" altLang="en-US" sz="3600" dirty="0" smtClean="0"/>
              <a:t>事</a:t>
            </a:r>
            <a:r>
              <a:rPr lang="en-US" altLang="zh-TW" sz="3600" dirty="0" smtClean="0"/>
              <a:t>:</a:t>
            </a:r>
            <a:r>
              <a:rPr lang="zh-TW" altLang="en-US" sz="3600" dirty="0" smtClean="0"/>
              <a:t>愛</a:t>
            </a:r>
            <a:r>
              <a:rPr lang="zh-TW" altLang="en-US" sz="3600" dirty="0"/>
              <a:t>我們的孩</a:t>
            </a:r>
            <a:r>
              <a:rPr lang="zh-TW" altLang="en-US" sz="3600" dirty="0" smtClean="0"/>
              <a:t>子</a:t>
            </a:r>
            <a:endParaRPr lang="en-US" altLang="zh-TW" sz="3600" dirty="0" smtClean="0"/>
          </a:p>
          <a:p>
            <a:r>
              <a:rPr lang="zh-TW" altLang="en-US" sz="3600" dirty="0"/>
              <a:t>堅</a:t>
            </a:r>
            <a:r>
              <a:rPr lang="zh-TW" altLang="en-US" sz="3600" dirty="0" smtClean="0"/>
              <a:t>固</a:t>
            </a:r>
            <a:r>
              <a:rPr lang="zh-TW" altLang="en-US" sz="3600" dirty="0"/>
              <a:t>我</a:t>
            </a:r>
            <a:r>
              <a:rPr lang="zh-TW" altLang="en-US" sz="3600" dirty="0" smtClean="0"/>
              <a:t>們</a:t>
            </a:r>
            <a:r>
              <a:rPr lang="zh-TW" altLang="en-US" sz="3600" dirty="0"/>
              <a:t>的</a:t>
            </a:r>
            <a:r>
              <a:rPr lang="zh-TW" altLang="en-US" sz="3600" dirty="0" smtClean="0"/>
              <a:t>婚姻</a:t>
            </a:r>
            <a:endParaRPr lang="en-US" altLang="zh-TW" sz="3600" dirty="0" smtClean="0"/>
          </a:p>
          <a:p>
            <a:r>
              <a:rPr lang="zh-TW" altLang="en-US" sz="3600" dirty="0"/>
              <a:t>等</a:t>
            </a:r>
            <a:r>
              <a:rPr lang="zh-TW" altLang="en-US" sz="3600" dirty="0" smtClean="0"/>
              <a:t>待</a:t>
            </a:r>
            <a:r>
              <a:rPr lang="en-US" altLang="zh-TW" sz="3600" dirty="0" smtClean="0"/>
              <a:t>”</a:t>
            </a:r>
            <a:r>
              <a:rPr lang="zh-TW" altLang="en-US" sz="3600" dirty="0" smtClean="0"/>
              <a:t>神</a:t>
            </a:r>
            <a:r>
              <a:rPr lang="zh-TW" altLang="en-US" sz="3600" dirty="0"/>
              <a:t>的時</a:t>
            </a:r>
            <a:r>
              <a:rPr lang="zh-TW" altLang="en-US" sz="3600" dirty="0" smtClean="0"/>
              <a:t>間</a:t>
            </a:r>
            <a:r>
              <a:rPr lang="en-US" altLang="zh-TW" sz="3600" dirty="0" smtClean="0"/>
              <a:t>”</a:t>
            </a:r>
          </a:p>
          <a:p>
            <a:r>
              <a:rPr lang="zh-TW" altLang="en-US" sz="3600" dirty="0"/>
              <a:t>分析我們的期</a:t>
            </a:r>
            <a:r>
              <a:rPr lang="zh-TW" altLang="en-US" sz="3600" dirty="0" smtClean="0"/>
              <a:t>望</a:t>
            </a:r>
            <a:endParaRPr lang="en-US" altLang="zh-TW" sz="3600" dirty="0" smtClean="0"/>
          </a:p>
          <a:p>
            <a:r>
              <a:rPr lang="zh-TW" altLang="en-US" sz="3600" dirty="0"/>
              <a:t>為孩子們禱</a:t>
            </a:r>
            <a:r>
              <a:rPr lang="zh-TW" altLang="en-US" sz="3600" dirty="0" smtClean="0"/>
              <a:t>告</a:t>
            </a:r>
            <a:endParaRPr lang="en-US" altLang="zh-TW" sz="3600" dirty="0" smtClean="0"/>
          </a:p>
          <a:p>
            <a:endParaRPr lang="en-US" altLang="zh-TW" sz="3600" dirty="0" smtClean="0"/>
          </a:p>
          <a:p>
            <a:r>
              <a:rPr lang="zh-TW" altLang="en-US" sz="3600" dirty="0" smtClean="0"/>
              <a:t>面</a:t>
            </a:r>
            <a:r>
              <a:rPr lang="zh-TW" altLang="en-US" sz="3600" dirty="0"/>
              <a:t>對我們的害怕和失</a:t>
            </a:r>
            <a:r>
              <a:rPr lang="zh-TW" altLang="en-US" sz="3600" dirty="0" smtClean="0"/>
              <a:t>敗</a:t>
            </a:r>
            <a:endParaRPr lang="en-US" altLang="zh-TW" sz="3600" dirty="0" smtClean="0"/>
          </a:p>
          <a:p>
            <a:r>
              <a:rPr lang="zh-TW" altLang="en-US" sz="3600" dirty="0"/>
              <a:t>當憤怒控制了我</a:t>
            </a:r>
            <a:r>
              <a:rPr lang="zh-TW" altLang="en-US" sz="3600" dirty="0" smtClean="0"/>
              <a:t>們</a:t>
            </a:r>
            <a:endParaRPr lang="en-US" altLang="zh-TW" sz="3600" dirty="0" smtClean="0"/>
          </a:p>
          <a:p>
            <a:r>
              <a:rPr lang="zh-TW" altLang="en-US" sz="3600" dirty="0" smtClean="0"/>
              <a:t>紀</a:t>
            </a:r>
            <a:r>
              <a:rPr lang="zh-TW" altLang="en-US" sz="3600" dirty="0"/>
              <a:t>律</a:t>
            </a:r>
            <a:r>
              <a:rPr lang="zh-TW" altLang="en-US" sz="3600" dirty="0" smtClean="0"/>
              <a:t>超練結的</a:t>
            </a:r>
            <a:r>
              <a:rPr lang="zh-TW" altLang="en-US" sz="3600" dirty="0"/>
              <a:t>果</a:t>
            </a:r>
            <a:r>
              <a:rPr lang="zh-TW" altLang="en-US" sz="3600" dirty="0" smtClean="0"/>
              <a:t>實</a:t>
            </a:r>
            <a:endParaRPr lang="en-US" altLang="zh-TW" sz="3600" dirty="0" smtClean="0"/>
          </a:p>
          <a:p>
            <a:r>
              <a:rPr lang="zh-TW" altLang="en-US" sz="3600" dirty="0" smtClean="0"/>
              <a:t>當孩</a:t>
            </a:r>
            <a:r>
              <a:rPr lang="zh-TW" altLang="en-US" sz="3600" dirty="0"/>
              <a:t>子遇見挫折</a:t>
            </a:r>
            <a:r>
              <a:rPr lang="zh-TW" altLang="en-US" sz="3600" dirty="0" smtClean="0"/>
              <a:t>時</a:t>
            </a:r>
            <a:endParaRPr lang="en-US" altLang="zh-TW" sz="3600" dirty="0" smtClean="0"/>
          </a:p>
          <a:p>
            <a:r>
              <a:rPr lang="zh-TW" altLang="en-US" sz="3600" dirty="0"/>
              <a:t>放手讓孩子飛</a:t>
            </a:r>
            <a:endParaRPr lang="en-US" sz="3600" dirty="0"/>
          </a:p>
        </p:txBody>
      </p:sp>
    </p:spTree>
    <p:extLst>
      <p:ext uri="{BB962C8B-B14F-4D97-AF65-F5344CB8AC3E}">
        <p14:creationId xmlns:p14="http://schemas.microsoft.com/office/powerpoint/2010/main" val="4045004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024744" cy="1143000"/>
          </a:xfrm>
        </p:spPr>
        <p:txBody>
          <a:bodyPr/>
          <a:lstStyle/>
          <a:p>
            <a:r>
              <a:rPr lang="zh-TW" altLang="en-US" dirty="0"/>
              <a:t>第二代移民的困惑</a:t>
            </a:r>
            <a:endParaRPr lang="en-US" dirty="0"/>
          </a:p>
        </p:txBody>
      </p:sp>
      <p:sp>
        <p:nvSpPr>
          <p:cNvPr id="3" name="Content Placeholder 2"/>
          <p:cNvSpPr>
            <a:spLocks noGrp="1"/>
          </p:cNvSpPr>
          <p:nvPr>
            <p:ph idx="1"/>
          </p:nvPr>
        </p:nvSpPr>
        <p:spPr>
          <a:xfrm>
            <a:off x="1043492" y="1600200"/>
            <a:ext cx="6777317" cy="4232429"/>
          </a:xfrm>
        </p:spPr>
        <p:txBody>
          <a:bodyPr>
            <a:normAutofit fontScale="92500" lnSpcReduction="10000"/>
          </a:bodyPr>
          <a:lstStyle/>
          <a:p>
            <a:r>
              <a:rPr lang="zh-TW" altLang="en-US" sz="3600" dirty="0"/>
              <a:t>到底是誰在困</a:t>
            </a:r>
            <a:r>
              <a:rPr lang="zh-TW" altLang="en-US" sz="3600" dirty="0" smtClean="0"/>
              <a:t>惑</a:t>
            </a:r>
            <a:r>
              <a:rPr lang="en-US" altLang="zh-TW" sz="3600" dirty="0" smtClean="0"/>
              <a:t>?</a:t>
            </a:r>
          </a:p>
          <a:p>
            <a:r>
              <a:rPr lang="zh-TW" altLang="en-US" sz="3600" dirty="0"/>
              <a:t>我們接受這</a:t>
            </a:r>
            <a:r>
              <a:rPr lang="zh-TW" altLang="en-US" sz="3600" dirty="0" smtClean="0"/>
              <a:t>些了嗎</a:t>
            </a:r>
            <a:r>
              <a:rPr lang="en-US" altLang="zh-TW" sz="3600" dirty="0" smtClean="0"/>
              <a:t>?</a:t>
            </a:r>
          </a:p>
          <a:p>
            <a:pPr lvl="1"/>
            <a:r>
              <a:rPr lang="zh-TW" altLang="en-US" sz="3200" dirty="0" smtClean="0"/>
              <a:t>孩</a:t>
            </a:r>
            <a:r>
              <a:rPr lang="zh-TW" altLang="en-US" sz="3200" dirty="0"/>
              <a:t>子是美國人還是華</a:t>
            </a:r>
            <a:r>
              <a:rPr lang="zh-TW" altLang="en-US" sz="3200" dirty="0" smtClean="0"/>
              <a:t>人</a:t>
            </a:r>
            <a:r>
              <a:rPr lang="en-US" altLang="zh-TW" sz="3200" dirty="0" smtClean="0"/>
              <a:t>?</a:t>
            </a:r>
          </a:p>
          <a:p>
            <a:pPr lvl="1"/>
            <a:r>
              <a:rPr lang="zh-TW" altLang="en-US" sz="3200" dirty="0"/>
              <a:t>我們真的生活在美國</a:t>
            </a:r>
            <a:r>
              <a:rPr lang="zh-TW" altLang="en-US" sz="3200" dirty="0" smtClean="0"/>
              <a:t>嗎</a:t>
            </a:r>
            <a:r>
              <a:rPr lang="en-US" altLang="zh-TW" sz="3200" dirty="0" smtClean="0"/>
              <a:t>?</a:t>
            </a:r>
          </a:p>
          <a:p>
            <a:pPr lvl="1"/>
            <a:r>
              <a:rPr lang="zh-TW" altLang="en-US" sz="3200" dirty="0"/>
              <a:t>我們知道什麼</a:t>
            </a:r>
            <a:r>
              <a:rPr lang="zh-TW" altLang="en-US" sz="3200" dirty="0" smtClean="0"/>
              <a:t>是</a:t>
            </a:r>
            <a:r>
              <a:rPr lang="en-US" altLang="zh-TW" sz="3200" dirty="0" smtClean="0"/>
              <a:t>”</a:t>
            </a:r>
            <a:r>
              <a:rPr lang="zh-TW" altLang="en-US" sz="3200" dirty="0" smtClean="0"/>
              <a:t>美</a:t>
            </a:r>
            <a:r>
              <a:rPr lang="zh-TW" altLang="en-US" sz="3200" dirty="0"/>
              <a:t>國</a:t>
            </a:r>
            <a:r>
              <a:rPr lang="zh-TW" altLang="en-US" sz="3200" dirty="0" smtClean="0"/>
              <a:t>人</a:t>
            </a:r>
            <a:r>
              <a:rPr lang="en-US" altLang="zh-TW" sz="3200" dirty="0" smtClean="0"/>
              <a:t>”</a:t>
            </a:r>
            <a:r>
              <a:rPr lang="zh-TW" altLang="en-US" sz="3200" dirty="0" smtClean="0"/>
              <a:t>嗎</a:t>
            </a:r>
            <a:r>
              <a:rPr lang="en-US" altLang="zh-TW" sz="3200" dirty="0" smtClean="0"/>
              <a:t>?</a:t>
            </a:r>
          </a:p>
          <a:p>
            <a:pPr lvl="1"/>
            <a:r>
              <a:rPr lang="zh-TW" altLang="en-US" sz="3200" dirty="0"/>
              <a:t>我們到底是美國人還是華</a:t>
            </a:r>
            <a:r>
              <a:rPr lang="zh-TW" altLang="en-US" sz="3200" dirty="0" smtClean="0"/>
              <a:t>人</a:t>
            </a:r>
            <a:r>
              <a:rPr lang="en-US" altLang="zh-TW" sz="3200" dirty="0" smtClean="0"/>
              <a:t>?</a:t>
            </a:r>
          </a:p>
          <a:p>
            <a:pPr lvl="1"/>
            <a:r>
              <a:rPr lang="zh-TW" altLang="en-US" sz="3200" dirty="0"/>
              <a:t>我們了解華人的價值觀和美國人價值觀的不同</a:t>
            </a:r>
            <a:r>
              <a:rPr lang="zh-TW" altLang="en-US" sz="3200" dirty="0" smtClean="0"/>
              <a:t>嗎</a:t>
            </a:r>
            <a:r>
              <a:rPr lang="en-US" altLang="zh-TW" sz="3200" dirty="0" smtClean="0"/>
              <a:t>?</a:t>
            </a:r>
            <a:endParaRPr lang="en-US" sz="3200" dirty="0"/>
          </a:p>
        </p:txBody>
      </p:sp>
    </p:spTree>
    <p:extLst>
      <p:ext uri="{BB962C8B-B14F-4D97-AF65-F5344CB8AC3E}">
        <p14:creationId xmlns:p14="http://schemas.microsoft.com/office/powerpoint/2010/main" val="3124160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0800" y="914400"/>
            <a:ext cx="3785616" cy="3826795"/>
          </a:xfrm>
        </p:spPr>
      </p:pic>
      <p:sp>
        <p:nvSpPr>
          <p:cNvPr id="5" name="Title 1"/>
          <p:cNvSpPr>
            <a:spLocks noGrp="1"/>
          </p:cNvSpPr>
          <p:nvPr>
            <p:ph type="title"/>
          </p:nvPr>
        </p:nvSpPr>
        <p:spPr>
          <a:xfrm>
            <a:off x="609600" y="5410200"/>
            <a:ext cx="7454646" cy="728472"/>
          </a:xfrm>
        </p:spPr>
        <p:txBody>
          <a:bodyPr>
            <a:normAutofit fontScale="90000"/>
          </a:bodyPr>
          <a:lstStyle/>
          <a:p>
            <a:r>
              <a:rPr lang="en-US" sz="3100" dirty="0"/>
              <a:t>We are all works in </a:t>
            </a:r>
            <a:r>
              <a:rPr lang="en-US" sz="3100" dirty="0" smtClean="0"/>
              <a:t>progress</a:t>
            </a:r>
            <a:br>
              <a:rPr lang="en-US" sz="3100" dirty="0" smtClean="0"/>
            </a:br>
            <a:r>
              <a:rPr lang="zh-TW" altLang="en-US" sz="3100" dirty="0" smtClean="0"/>
              <a:t>故事尚未結束</a:t>
            </a:r>
            <a:r>
              <a:rPr lang="en-US" altLang="zh-TW" sz="3100" dirty="0" smtClean="0"/>
              <a:t>, </a:t>
            </a:r>
            <a:r>
              <a:rPr lang="zh-TW" altLang="en-US" sz="3100" dirty="0" smtClean="0"/>
              <a:t>待續</a:t>
            </a:r>
            <a:r>
              <a:rPr lang="en-US" altLang="zh-TW" sz="3100" dirty="0" smtClean="0"/>
              <a:t>…</a:t>
            </a:r>
            <a:r>
              <a:rPr lang="en-US" altLang="zh-TW" sz="4000" dirty="0" smtClean="0"/>
              <a:t/>
            </a:r>
            <a:br>
              <a:rPr lang="en-US" altLang="zh-TW" sz="4000" dirty="0" smtClean="0"/>
            </a:br>
            <a:r>
              <a:rPr lang="en-US" altLang="zh-TW" sz="4000" dirty="0" smtClean="0"/>
              <a:t/>
            </a:r>
            <a:br>
              <a:rPr lang="en-US" altLang="zh-TW" sz="4000" dirty="0" smtClean="0"/>
            </a:br>
            <a:r>
              <a:rPr lang="en-US" altLang="zh-TW" dirty="0"/>
              <a:t/>
            </a:r>
            <a:br>
              <a:rPr lang="en-US" altLang="zh-TW" dirty="0"/>
            </a:br>
            <a:r>
              <a:rPr lang="en-US" altLang="zh-TW" dirty="0" smtClean="0"/>
              <a:t/>
            </a:r>
            <a:br>
              <a:rPr lang="en-US" altLang="zh-TW" dirty="0" smtClean="0"/>
            </a:br>
            <a:r>
              <a:rPr lang="en-US" sz="2000" dirty="0"/>
              <a:t/>
            </a:r>
            <a:br>
              <a:rPr lang="en-US" sz="2000" dirty="0"/>
            </a:br>
            <a:r>
              <a:rPr lang="en-US" sz="2000" dirty="0"/>
              <a:t/>
            </a:r>
            <a:br>
              <a:rPr lang="en-US" sz="2000" dirty="0"/>
            </a:br>
            <a:r>
              <a:rPr lang="en-US" sz="2000" dirty="0" smtClean="0"/>
              <a:t/>
            </a:r>
            <a:br>
              <a:rPr lang="en-US" sz="2000" dirty="0" smtClean="0"/>
            </a:br>
            <a:r>
              <a:rPr lang="en-US" sz="2000" dirty="0"/>
              <a:t/>
            </a:r>
            <a:br>
              <a:rPr lang="en-US" sz="2000" dirty="0"/>
            </a:br>
            <a:r>
              <a:rPr lang="en-US" sz="2000" dirty="0"/>
              <a:t/>
            </a:r>
            <a:br>
              <a:rPr lang="en-US" sz="2000" dirty="0"/>
            </a:br>
            <a:r>
              <a:rPr lang="en-US" sz="2000" dirty="0" smtClean="0"/>
              <a:t/>
            </a:r>
            <a:br>
              <a:rPr lang="en-US" sz="2000" dirty="0" smtClean="0"/>
            </a:br>
            <a:r>
              <a:rPr lang="en-US" sz="2000"/>
              <a:t/>
            </a:r>
            <a:br>
              <a:rPr lang="en-US" sz="2000"/>
            </a:br>
            <a:r>
              <a:rPr lang="en-US" sz="2000" smtClean="0"/>
              <a:t/>
            </a:r>
            <a:br>
              <a:rPr lang="en-US" sz="2000" smtClean="0"/>
            </a:br>
            <a:r>
              <a:rPr lang="en-US" sz="2000" dirty="0" smtClean="0"/>
              <a:t/>
            </a:r>
            <a:br>
              <a:rPr lang="en-US" sz="2000" dirty="0" smtClean="0"/>
            </a:br>
            <a:r>
              <a:rPr lang="en-US" sz="2000" dirty="0" smtClean="0"/>
              <a:t>.</a:t>
            </a:r>
            <a:r>
              <a:rPr lang="zh-TW" altLang="en-US" sz="2000" dirty="0" smtClean="0"/>
              <a:t>腓立比書</a:t>
            </a:r>
            <a:r>
              <a:rPr lang="en-US" altLang="zh-TW" sz="2000" dirty="0" smtClean="0"/>
              <a:t>1:6--</a:t>
            </a:r>
            <a:r>
              <a:rPr lang="zh-TW" altLang="en-US" sz="2000" dirty="0" smtClean="0"/>
              <a:t>我</a:t>
            </a:r>
            <a:r>
              <a:rPr lang="zh-TW" altLang="en-US" sz="2000" dirty="0"/>
              <a:t>深</a:t>
            </a:r>
            <a:r>
              <a:rPr lang="zh-TW" altLang="en-US" sz="2000" dirty="0" smtClean="0"/>
              <a:t>信那在</a:t>
            </a:r>
            <a:r>
              <a:rPr lang="zh-TW" altLang="en-US" sz="2000" dirty="0"/>
              <a:t>你</a:t>
            </a:r>
            <a:r>
              <a:rPr lang="zh-TW" altLang="en-US" sz="2000" dirty="0" smtClean="0"/>
              <a:t>們</a:t>
            </a:r>
            <a:r>
              <a:rPr lang="zh-TW" altLang="en-US" sz="2000" dirty="0"/>
              <a:t>心</a:t>
            </a:r>
            <a:r>
              <a:rPr lang="zh-TW" altLang="en-US" sz="2000" dirty="0" smtClean="0"/>
              <a:t>裡動了善工的</a:t>
            </a:r>
            <a:r>
              <a:rPr lang="en-US" altLang="zh-TW" sz="2000" dirty="0" smtClean="0"/>
              <a:t>,</a:t>
            </a:r>
            <a:r>
              <a:rPr lang="zh-TW" altLang="en-US" sz="2000" dirty="0" smtClean="0"/>
              <a:t> 必</a:t>
            </a:r>
            <a:r>
              <a:rPr lang="zh-TW" altLang="en-US" sz="2000" dirty="0"/>
              <a:t>成</a:t>
            </a:r>
            <a:r>
              <a:rPr lang="zh-TW" altLang="en-US" sz="2000" dirty="0" smtClean="0"/>
              <a:t>全這工</a:t>
            </a:r>
            <a:r>
              <a:rPr lang="en-US" altLang="zh-TW" sz="2000" dirty="0" smtClean="0"/>
              <a:t>,</a:t>
            </a:r>
            <a:r>
              <a:rPr lang="zh-TW" altLang="en-US" sz="2000" dirty="0" smtClean="0"/>
              <a:t> 直到</a:t>
            </a:r>
            <a:r>
              <a:rPr lang="zh-TW" altLang="en-US" sz="2000" dirty="0"/>
              <a:t>耶穌基</a:t>
            </a:r>
            <a:r>
              <a:rPr lang="zh-TW" altLang="en-US" sz="2000" dirty="0" smtClean="0"/>
              <a:t>督的</a:t>
            </a:r>
            <a:r>
              <a:rPr lang="zh-TW" altLang="en-US" sz="2000" dirty="0"/>
              <a:t>日子</a:t>
            </a:r>
            <a:endParaRPr lang="en-US" sz="2000" dirty="0"/>
          </a:p>
        </p:txBody>
      </p:sp>
    </p:spTree>
    <p:extLst>
      <p:ext uri="{BB962C8B-B14F-4D97-AF65-F5344CB8AC3E}">
        <p14:creationId xmlns:p14="http://schemas.microsoft.com/office/powerpoint/2010/main" val="2592857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zh-TW" altLang="en-US" dirty="0"/>
              <a:t>自我介紹</a:t>
            </a:r>
            <a:endParaRPr lang="en-US" dirty="0"/>
          </a:p>
        </p:txBody>
      </p:sp>
      <p:pic>
        <p:nvPicPr>
          <p:cNvPr id="1026" name="Picture 2" descr="C:\Users\lin\Desktop\IMG_5889.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1219200"/>
            <a:ext cx="7885808" cy="525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6648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a:t>我們家最重要的一件事</a:t>
            </a:r>
            <a:endParaRPr lang="en-US" dirty="0"/>
          </a:p>
        </p:txBody>
      </p:sp>
      <p:sp>
        <p:nvSpPr>
          <p:cNvPr id="3" name="Content Placeholder 2"/>
          <p:cNvSpPr>
            <a:spLocks noGrp="1"/>
          </p:cNvSpPr>
          <p:nvPr>
            <p:ph idx="1"/>
          </p:nvPr>
        </p:nvSpPr>
        <p:spPr>
          <a:xfrm>
            <a:off x="990600" y="2743200"/>
            <a:ext cx="6777317" cy="2476948"/>
          </a:xfrm>
        </p:spPr>
        <p:txBody>
          <a:bodyPr>
            <a:normAutofit/>
          </a:bodyPr>
          <a:lstStyle/>
          <a:p>
            <a:pPr marL="0" indent="0" algn="ctr">
              <a:buNone/>
            </a:pPr>
            <a:r>
              <a:rPr lang="zh-TW" altLang="en-US" sz="5400" dirty="0"/>
              <a:t>帶孩子到主面</a:t>
            </a:r>
            <a:r>
              <a:rPr lang="zh-TW" altLang="en-US" sz="5400" dirty="0" smtClean="0"/>
              <a:t>前</a:t>
            </a:r>
            <a:r>
              <a:rPr lang="en-US" altLang="zh-TW" sz="5400" dirty="0" smtClean="0"/>
              <a:t>, </a:t>
            </a:r>
          </a:p>
          <a:p>
            <a:pPr marL="0" indent="0" algn="ctr">
              <a:buNone/>
            </a:pPr>
            <a:r>
              <a:rPr lang="zh-TW" altLang="en-US" sz="5400" dirty="0" smtClean="0"/>
              <a:t>接</a:t>
            </a:r>
            <a:r>
              <a:rPr lang="zh-TW" altLang="en-US" sz="5400" dirty="0"/>
              <a:t>受主的救恩和教導</a:t>
            </a:r>
            <a:endParaRPr lang="en-US" sz="5400" dirty="0"/>
          </a:p>
        </p:txBody>
      </p:sp>
    </p:spTree>
    <p:extLst>
      <p:ext uri="{BB962C8B-B14F-4D97-AF65-F5344CB8AC3E}">
        <p14:creationId xmlns:p14="http://schemas.microsoft.com/office/powerpoint/2010/main" val="902989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有</a:t>
            </a:r>
            <a:r>
              <a:rPr lang="zh-TW" altLang="en-US" dirty="0"/>
              <a:t>效的教育</a:t>
            </a:r>
            <a:endParaRPr lang="en-US" dirty="0"/>
          </a:p>
        </p:txBody>
      </p:sp>
      <p:sp>
        <p:nvSpPr>
          <p:cNvPr id="3" name="Content Placeholder 2"/>
          <p:cNvSpPr>
            <a:spLocks noGrp="1"/>
          </p:cNvSpPr>
          <p:nvPr>
            <p:ph idx="1"/>
          </p:nvPr>
        </p:nvSpPr>
        <p:spPr/>
        <p:txBody>
          <a:bodyPr/>
          <a:lstStyle/>
          <a:p>
            <a:r>
              <a:rPr lang="zh-TW" altLang="en-US" dirty="0"/>
              <a:t>教育不</a:t>
            </a:r>
            <a:r>
              <a:rPr lang="zh-TW" altLang="en-US" dirty="0" smtClean="0"/>
              <a:t>是</a:t>
            </a:r>
            <a:r>
              <a:rPr lang="en-US" altLang="zh-TW" dirty="0" smtClean="0"/>
              <a:t>”</a:t>
            </a:r>
            <a:r>
              <a:rPr lang="zh-TW" altLang="en-US" dirty="0" smtClean="0"/>
              <a:t>方法</a:t>
            </a:r>
            <a:r>
              <a:rPr lang="en-US" altLang="zh-TW" dirty="0" smtClean="0"/>
              <a:t>”, </a:t>
            </a:r>
            <a:r>
              <a:rPr lang="zh-TW" altLang="en-US" dirty="0" smtClean="0"/>
              <a:t>因</a:t>
            </a:r>
            <a:r>
              <a:rPr lang="zh-TW" altLang="en-US" dirty="0"/>
              <a:t>為我們自己同時也被改變</a:t>
            </a:r>
            <a:endParaRPr lang="en-US" altLang="zh-TW" dirty="0" smtClean="0"/>
          </a:p>
          <a:p>
            <a:r>
              <a:rPr lang="zh-TW" altLang="en-US" dirty="0" smtClean="0"/>
              <a:t>愛</a:t>
            </a:r>
            <a:r>
              <a:rPr lang="zh-TW" altLang="en-US" dirty="0"/>
              <a:t>我們的孩</a:t>
            </a:r>
            <a:r>
              <a:rPr lang="zh-TW" altLang="en-US" dirty="0" smtClean="0"/>
              <a:t>子</a:t>
            </a:r>
            <a:r>
              <a:rPr lang="en-US" altLang="zh-TW" dirty="0" smtClean="0"/>
              <a:t>,</a:t>
            </a:r>
            <a:r>
              <a:rPr lang="zh-TW" altLang="en-US" dirty="0"/>
              <a:t> 也讓孩子知道我們愛他</a:t>
            </a:r>
            <a:endParaRPr lang="en-US" altLang="zh-TW" dirty="0" smtClean="0"/>
          </a:p>
          <a:p>
            <a:r>
              <a:rPr lang="zh-TW" altLang="en-US" dirty="0" smtClean="0"/>
              <a:t>以</a:t>
            </a:r>
            <a:r>
              <a:rPr lang="zh-TW" altLang="en-US" dirty="0"/>
              <a:t>身作</a:t>
            </a:r>
            <a:r>
              <a:rPr lang="zh-TW" altLang="en-US" dirty="0" smtClean="0"/>
              <a:t>則</a:t>
            </a:r>
            <a:endParaRPr lang="en-US" altLang="zh-TW" dirty="0" smtClean="0"/>
          </a:p>
          <a:p>
            <a:r>
              <a:rPr lang="zh-TW" altLang="en-US" dirty="0"/>
              <a:t>和小孩一同成</a:t>
            </a:r>
            <a:r>
              <a:rPr lang="zh-TW" altLang="en-US" dirty="0" smtClean="0"/>
              <a:t>長</a:t>
            </a:r>
            <a:r>
              <a:rPr lang="en-US" altLang="zh-TW" dirty="0" smtClean="0"/>
              <a:t>,</a:t>
            </a:r>
            <a:r>
              <a:rPr lang="zh-TW" altLang="en-US" dirty="0"/>
              <a:t> 享受美國文</a:t>
            </a:r>
            <a:r>
              <a:rPr lang="zh-TW" altLang="en-US" dirty="0" smtClean="0"/>
              <a:t>化</a:t>
            </a:r>
            <a:r>
              <a:rPr lang="en-US" altLang="zh-TW" dirty="0"/>
              <a:t> </a:t>
            </a:r>
            <a:r>
              <a:rPr lang="en-US" altLang="zh-TW" dirty="0" smtClean="0"/>
              <a:t>(</a:t>
            </a:r>
            <a:r>
              <a:rPr lang="zh-TW" altLang="en-US" dirty="0"/>
              <a:t>讓孩子</a:t>
            </a:r>
            <a:r>
              <a:rPr lang="zh-TW" altLang="en-US" dirty="0" smtClean="0"/>
              <a:t>分</a:t>
            </a:r>
            <a:r>
              <a:rPr lang="zh-TW" altLang="en-US" dirty="0"/>
              <a:t>享</a:t>
            </a:r>
            <a:r>
              <a:rPr lang="zh-TW" altLang="en-US" dirty="0" smtClean="0"/>
              <a:t>他</a:t>
            </a:r>
            <a:r>
              <a:rPr lang="zh-TW" altLang="en-US" dirty="0"/>
              <a:t>的</a:t>
            </a:r>
            <a:r>
              <a:rPr lang="zh-TW" altLang="en-US" dirty="0" smtClean="0"/>
              <a:t>美</a:t>
            </a:r>
            <a:r>
              <a:rPr lang="zh-TW" altLang="en-US" dirty="0"/>
              <a:t>國的文</a:t>
            </a:r>
            <a:r>
              <a:rPr lang="zh-TW" altLang="en-US" dirty="0" smtClean="0"/>
              <a:t>化</a:t>
            </a:r>
            <a:r>
              <a:rPr lang="en-US" altLang="zh-TW" dirty="0" smtClean="0"/>
              <a:t>)</a:t>
            </a:r>
          </a:p>
          <a:p>
            <a:r>
              <a:rPr lang="zh-TW" altLang="en-US" dirty="0"/>
              <a:t>和小孩分享我們以前長</a:t>
            </a:r>
            <a:r>
              <a:rPr lang="zh-TW" altLang="en-US" dirty="0" smtClean="0"/>
              <a:t>大</a:t>
            </a:r>
            <a:r>
              <a:rPr lang="zh-TW" altLang="en-US" dirty="0"/>
              <a:t>的</a:t>
            </a:r>
            <a:r>
              <a:rPr lang="zh-TW" altLang="en-US" dirty="0" smtClean="0"/>
              <a:t>過程</a:t>
            </a:r>
            <a:r>
              <a:rPr lang="en-US" altLang="zh-TW" dirty="0" smtClean="0"/>
              <a:t>,</a:t>
            </a:r>
            <a:r>
              <a:rPr lang="zh-TW" altLang="en-US" dirty="0"/>
              <a:t> 我們家人的傳</a:t>
            </a:r>
            <a:r>
              <a:rPr lang="zh-TW" altLang="en-US" dirty="0" smtClean="0"/>
              <a:t>統</a:t>
            </a:r>
            <a:r>
              <a:rPr lang="en-US" altLang="zh-TW" dirty="0" smtClean="0"/>
              <a:t>,</a:t>
            </a:r>
            <a:r>
              <a:rPr lang="zh-TW" altLang="en-US" dirty="0"/>
              <a:t>和</a:t>
            </a:r>
            <a:r>
              <a:rPr lang="zh-TW" altLang="en-US" dirty="0" smtClean="0"/>
              <a:t>華</a:t>
            </a:r>
            <a:r>
              <a:rPr lang="zh-TW" altLang="en-US" dirty="0"/>
              <a:t>人文化</a:t>
            </a:r>
            <a:endParaRPr lang="en-US" dirty="0"/>
          </a:p>
        </p:txBody>
      </p:sp>
    </p:spTree>
    <p:extLst>
      <p:ext uri="{BB962C8B-B14F-4D97-AF65-F5344CB8AC3E}">
        <p14:creationId xmlns:p14="http://schemas.microsoft.com/office/powerpoint/2010/main" val="333753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024744" cy="1143000"/>
          </a:xfrm>
        </p:spPr>
        <p:txBody>
          <a:bodyPr/>
          <a:lstStyle/>
          <a:p>
            <a:r>
              <a:rPr lang="zh-TW" altLang="en-US" dirty="0"/>
              <a:t>初中到高中的成長</a:t>
            </a:r>
            <a:endParaRPr lang="en-US" dirty="0"/>
          </a:p>
        </p:txBody>
      </p:sp>
      <p:sp>
        <p:nvSpPr>
          <p:cNvPr id="3" name="Content Placeholder 2"/>
          <p:cNvSpPr>
            <a:spLocks noGrp="1"/>
          </p:cNvSpPr>
          <p:nvPr>
            <p:ph idx="1"/>
          </p:nvPr>
        </p:nvSpPr>
        <p:spPr>
          <a:xfrm>
            <a:off x="990600" y="1676400"/>
            <a:ext cx="6777317" cy="3508977"/>
          </a:xfrm>
        </p:spPr>
        <p:txBody>
          <a:bodyPr>
            <a:noAutofit/>
          </a:bodyPr>
          <a:lstStyle/>
          <a:p>
            <a:r>
              <a:rPr lang="zh-TW" altLang="en-US" sz="3600" dirty="0"/>
              <a:t>身體上成</a:t>
            </a:r>
            <a:r>
              <a:rPr lang="zh-TW" altLang="en-US" sz="3600" dirty="0" smtClean="0"/>
              <a:t>長</a:t>
            </a:r>
            <a:r>
              <a:rPr lang="en-US" altLang="zh-TW" sz="3600" dirty="0" smtClean="0"/>
              <a:t>: </a:t>
            </a:r>
            <a:r>
              <a:rPr lang="zh-TW" altLang="en-US" sz="3600" dirty="0"/>
              <a:t>從小孩到成</a:t>
            </a:r>
            <a:r>
              <a:rPr lang="zh-TW" altLang="en-US" sz="3600" dirty="0" smtClean="0"/>
              <a:t>人</a:t>
            </a:r>
            <a:endParaRPr lang="en-US" altLang="zh-TW" sz="3600" dirty="0" smtClean="0"/>
          </a:p>
          <a:p>
            <a:r>
              <a:rPr lang="zh-TW" altLang="en-US" sz="3600" dirty="0"/>
              <a:t>心理上的成</a:t>
            </a:r>
            <a:r>
              <a:rPr lang="zh-TW" altLang="en-US" sz="3600" dirty="0" smtClean="0"/>
              <a:t>長</a:t>
            </a:r>
            <a:r>
              <a:rPr lang="en-US" altLang="zh-TW" sz="3600" dirty="0" smtClean="0"/>
              <a:t>: </a:t>
            </a:r>
            <a:r>
              <a:rPr lang="zh-TW" altLang="en-US" sz="3600" dirty="0"/>
              <a:t>從自我中心到能了解關懷別</a:t>
            </a:r>
            <a:r>
              <a:rPr lang="zh-TW" altLang="en-US" sz="3600" dirty="0" smtClean="0"/>
              <a:t>人</a:t>
            </a:r>
            <a:endParaRPr lang="en-US" altLang="zh-TW" sz="3600" dirty="0" smtClean="0"/>
          </a:p>
          <a:p>
            <a:r>
              <a:rPr lang="zh-TW" altLang="en-US" sz="3600" dirty="0"/>
              <a:t>生活能力的成</a:t>
            </a:r>
            <a:r>
              <a:rPr lang="zh-TW" altLang="en-US" sz="3600" dirty="0" smtClean="0"/>
              <a:t>長</a:t>
            </a:r>
            <a:r>
              <a:rPr lang="en-US" altLang="zh-TW" sz="3600" dirty="0" smtClean="0"/>
              <a:t>:</a:t>
            </a:r>
            <a:r>
              <a:rPr lang="zh-TW" altLang="en-US" sz="3600" dirty="0"/>
              <a:t> 從靠別人提供到自己處</a:t>
            </a:r>
            <a:r>
              <a:rPr lang="zh-TW" altLang="en-US" sz="3600" dirty="0" smtClean="0"/>
              <a:t>理</a:t>
            </a:r>
            <a:endParaRPr lang="en-US" altLang="zh-TW" sz="3600" dirty="0" smtClean="0"/>
          </a:p>
          <a:p>
            <a:r>
              <a:rPr lang="zh-TW" altLang="en-US" sz="3600" dirty="0"/>
              <a:t>智力上的成</a:t>
            </a:r>
            <a:r>
              <a:rPr lang="zh-TW" altLang="en-US" sz="3600" dirty="0" smtClean="0"/>
              <a:t>長</a:t>
            </a:r>
            <a:r>
              <a:rPr lang="en-US" altLang="zh-TW" sz="3600" dirty="0" smtClean="0"/>
              <a:t>: </a:t>
            </a:r>
            <a:r>
              <a:rPr lang="zh-TW" altLang="en-US" sz="3600" dirty="0"/>
              <a:t>從通通相</a:t>
            </a:r>
            <a:r>
              <a:rPr lang="zh-TW" altLang="en-US" sz="3600" dirty="0" smtClean="0"/>
              <a:t>信</a:t>
            </a:r>
            <a:r>
              <a:rPr lang="en-US" altLang="zh-TW" sz="3600" dirty="0" smtClean="0"/>
              <a:t>,</a:t>
            </a:r>
            <a:r>
              <a:rPr lang="zh-TW" altLang="en-US" sz="3600" dirty="0" smtClean="0"/>
              <a:t>到</a:t>
            </a:r>
            <a:r>
              <a:rPr lang="zh-TW" altLang="en-US" sz="3600" dirty="0"/>
              <a:t>開始判</a:t>
            </a:r>
            <a:r>
              <a:rPr lang="zh-TW" altLang="en-US" sz="3600" dirty="0" smtClean="0"/>
              <a:t>斷</a:t>
            </a:r>
            <a:r>
              <a:rPr lang="en-US" altLang="zh-TW" sz="3600" dirty="0" smtClean="0"/>
              <a:t>,</a:t>
            </a:r>
            <a:r>
              <a:rPr lang="zh-TW" altLang="en-US" sz="3600" dirty="0" smtClean="0"/>
              <a:t>有</a:t>
            </a:r>
            <a:r>
              <a:rPr lang="zh-TW" altLang="en-US" sz="3600" dirty="0"/>
              <a:t>自己的想法</a:t>
            </a:r>
            <a:endParaRPr lang="en-US" sz="3600" dirty="0"/>
          </a:p>
        </p:txBody>
      </p:sp>
    </p:spTree>
    <p:extLst>
      <p:ext uri="{BB962C8B-B14F-4D97-AF65-F5344CB8AC3E}">
        <p14:creationId xmlns:p14="http://schemas.microsoft.com/office/powerpoint/2010/main" val="1545697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024744" cy="1143000"/>
          </a:xfrm>
        </p:spPr>
        <p:txBody>
          <a:bodyPr/>
          <a:lstStyle/>
          <a:p>
            <a:r>
              <a:rPr lang="zh-TW" altLang="en-US" dirty="0"/>
              <a:t>傳統華人對孩子的期望</a:t>
            </a:r>
            <a:endParaRPr lang="en-US" dirty="0"/>
          </a:p>
        </p:txBody>
      </p:sp>
      <p:sp>
        <p:nvSpPr>
          <p:cNvPr id="3" name="Content Placeholder 2"/>
          <p:cNvSpPr>
            <a:spLocks noGrp="1"/>
          </p:cNvSpPr>
          <p:nvPr>
            <p:ph idx="1"/>
          </p:nvPr>
        </p:nvSpPr>
        <p:spPr>
          <a:xfrm>
            <a:off x="1043492" y="2133600"/>
            <a:ext cx="6777317" cy="3699029"/>
          </a:xfrm>
        </p:spPr>
        <p:txBody>
          <a:bodyPr>
            <a:normAutofit/>
          </a:bodyPr>
          <a:lstStyle/>
          <a:p>
            <a:r>
              <a:rPr lang="zh-TW" altLang="en-US" sz="3600" dirty="0"/>
              <a:t>學業表</a:t>
            </a:r>
            <a:r>
              <a:rPr lang="zh-TW" altLang="en-US" sz="3600" dirty="0" smtClean="0"/>
              <a:t>現</a:t>
            </a:r>
            <a:r>
              <a:rPr lang="en-US" altLang="zh-TW" sz="3600" dirty="0" smtClean="0"/>
              <a:t>=</a:t>
            </a:r>
            <a:r>
              <a:rPr lang="zh-TW" altLang="en-US" sz="3600" dirty="0" smtClean="0"/>
              <a:t>角</a:t>
            </a:r>
            <a:r>
              <a:rPr lang="zh-TW" altLang="en-US" sz="3600" dirty="0"/>
              <a:t>色義</a:t>
            </a:r>
            <a:r>
              <a:rPr lang="zh-TW" altLang="en-US" sz="3600" dirty="0" smtClean="0"/>
              <a:t>務</a:t>
            </a:r>
            <a:endParaRPr lang="en-US" altLang="zh-TW" sz="3600" dirty="0" smtClean="0"/>
          </a:p>
          <a:p>
            <a:r>
              <a:rPr lang="zh-TW" altLang="en-US" sz="3600" dirty="0" smtClean="0"/>
              <a:t>孩</a:t>
            </a:r>
            <a:r>
              <a:rPr lang="zh-TW" altLang="en-US" sz="3600" dirty="0"/>
              <a:t>子有好成</a:t>
            </a:r>
            <a:r>
              <a:rPr lang="zh-TW" altLang="en-US" sz="3600" dirty="0" smtClean="0"/>
              <a:t>績 </a:t>
            </a:r>
            <a:r>
              <a:rPr lang="en-US" altLang="zh-TW" sz="3600" dirty="0" smtClean="0"/>
              <a:t>= </a:t>
            </a:r>
            <a:r>
              <a:rPr lang="zh-TW" altLang="en-US" sz="3600" dirty="0"/>
              <a:t>最好孝敬父母的方</a:t>
            </a:r>
            <a:r>
              <a:rPr lang="zh-TW" altLang="en-US" sz="3600" dirty="0" smtClean="0"/>
              <a:t>法</a:t>
            </a:r>
            <a:endParaRPr lang="en-US" altLang="zh-TW" sz="3600" dirty="0" smtClean="0"/>
          </a:p>
          <a:p>
            <a:r>
              <a:rPr lang="zh-TW" altLang="en-US" sz="3600" dirty="0"/>
              <a:t>進</a:t>
            </a:r>
            <a:r>
              <a:rPr lang="zh-TW" altLang="en-US" sz="3600" dirty="0" smtClean="0"/>
              <a:t>入好</a:t>
            </a:r>
            <a:r>
              <a:rPr lang="zh-TW" altLang="en-US" sz="3600" dirty="0"/>
              <a:t>學</a:t>
            </a:r>
            <a:r>
              <a:rPr lang="zh-TW" altLang="en-US" sz="3600" dirty="0" smtClean="0"/>
              <a:t>校好科系</a:t>
            </a:r>
            <a:r>
              <a:rPr lang="en-US" altLang="zh-TW" sz="3600" dirty="0" smtClean="0"/>
              <a:t>=</a:t>
            </a:r>
            <a:r>
              <a:rPr lang="zh-TW" altLang="en-US" sz="3600" dirty="0" smtClean="0"/>
              <a:t>功</a:t>
            </a:r>
            <a:r>
              <a:rPr lang="zh-TW" altLang="en-US" sz="3600" dirty="0"/>
              <a:t>成名</a:t>
            </a:r>
            <a:r>
              <a:rPr lang="zh-TW" altLang="en-US" sz="3600" dirty="0" smtClean="0"/>
              <a:t>就</a:t>
            </a:r>
            <a:endParaRPr lang="en-US" sz="3600" dirty="0"/>
          </a:p>
        </p:txBody>
      </p:sp>
    </p:spTree>
    <p:extLst>
      <p:ext uri="{BB962C8B-B14F-4D97-AF65-F5344CB8AC3E}">
        <p14:creationId xmlns:p14="http://schemas.microsoft.com/office/powerpoint/2010/main" val="3643847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024744" cy="1143000"/>
          </a:xfrm>
        </p:spPr>
        <p:txBody>
          <a:bodyPr/>
          <a:lstStyle/>
          <a:p>
            <a:r>
              <a:rPr lang="zh-TW" altLang="en-US" dirty="0"/>
              <a:t>科技對現在孩子的影響</a:t>
            </a:r>
            <a:endParaRPr lang="en-US" dirty="0"/>
          </a:p>
        </p:txBody>
      </p:sp>
      <p:sp>
        <p:nvSpPr>
          <p:cNvPr id="3" name="Content Placeholder 2"/>
          <p:cNvSpPr>
            <a:spLocks noGrp="1"/>
          </p:cNvSpPr>
          <p:nvPr>
            <p:ph idx="1"/>
          </p:nvPr>
        </p:nvSpPr>
        <p:spPr>
          <a:xfrm>
            <a:off x="990600" y="1905000"/>
            <a:ext cx="6777317" cy="4191000"/>
          </a:xfrm>
        </p:spPr>
        <p:txBody>
          <a:bodyPr/>
          <a:lstStyle/>
          <a:p>
            <a:r>
              <a:rPr lang="zh-TW" altLang="en-US" sz="3200" dirty="0"/>
              <a:t>上</a:t>
            </a:r>
            <a:r>
              <a:rPr lang="zh-TW" altLang="en-US" sz="3200" dirty="0" smtClean="0"/>
              <a:t>癮</a:t>
            </a:r>
            <a:r>
              <a:rPr lang="en-US" altLang="zh-TW" sz="3200" dirty="0" smtClean="0"/>
              <a:t>: </a:t>
            </a:r>
            <a:r>
              <a:rPr lang="zh-TW" altLang="en-US" sz="3200" dirty="0" smtClean="0"/>
              <a:t>電</a:t>
            </a:r>
            <a:r>
              <a:rPr lang="zh-TW" altLang="en-US" sz="3200" dirty="0"/>
              <a:t>動玩</a:t>
            </a:r>
            <a:r>
              <a:rPr lang="zh-TW" altLang="en-US" sz="3200" dirty="0" smtClean="0"/>
              <a:t>具</a:t>
            </a:r>
            <a:r>
              <a:rPr lang="en-US" altLang="zh-TW" sz="3200" dirty="0" smtClean="0"/>
              <a:t>, </a:t>
            </a:r>
            <a:r>
              <a:rPr lang="zh-TW" altLang="en-US" sz="3200" dirty="0"/>
              <a:t>社交</a:t>
            </a:r>
            <a:r>
              <a:rPr lang="en-US" altLang="zh-TW" sz="3200" dirty="0" smtClean="0"/>
              <a:t>App</a:t>
            </a:r>
          </a:p>
          <a:p>
            <a:r>
              <a:rPr lang="zh-TW" altLang="en-US" sz="3200" dirty="0"/>
              <a:t>沒有耐</a:t>
            </a:r>
            <a:r>
              <a:rPr lang="zh-TW" altLang="en-US" sz="3200" dirty="0" smtClean="0"/>
              <a:t>性</a:t>
            </a:r>
            <a:r>
              <a:rPr lang="en-US" altLang="zh-TW" sz="3200" dirty="0" smtClean="0"/>
              <a:t>, </a:t>
            </a:r>
            <a:r>
              <a:rPr lang="zh-TW" altLang="en-US" sz="3200" dirty="0" smtClean="0"/>
              <a:t>我</a:t>
            </a:r>
            <a:r>
              <a:rPr lang="zh-TW" altLang="en-US" sz="3200" dirty="0"/>
              <a:t>現在就</a:t>
            </a:r>
            <a:r>
              <a:rPr lang="zh-TW" altLang="en-US" sz="3200" dirty="0" smtClean="0"/>
              <a:t>要</a:t>
            </a:r>
            <a:endParaRPr lang="en-US" altLang="zh-TW" sz="3200" dirty="0" smtClean="0"/>
          </a:p>
          <a:p>
            <a:r>
              <a:rPr lang="zh-TW" altLang="en-US" sz="3200" dirty="0"/>
              <a:t>更容易受到言語上的攻</a:t>
            </a:r>
            <a:r>
              <a:rPr lang="zh-TW" altLang="en-US" sz="3200" dirty="0" smtClean="0"/>
              <a:t>擊 </a:t>
            </a:r>
            <a:endParaRPr lang="en-US" altLang="zh-TW" sz="3200" dirty="0"/>
          </a:p>
          <a:p>
            <a:r>
              <a:rPr lang="zh-TW" altLang="en-US" sz="3200" dirty="0"/>
              <a:t>接收到更多不同的思</a:t>
            </a:r>
            <a:r>
              <a:rPr lang="zh-TW" altLang="en-US" sz="3200" dirty="0" smtClean="0"/>
              <a:t>想</a:t>
            </a:r>
            <a:r>
              <a:rPr lang="en-US" altLang="zh-TW" sz="3200" dirty="0" smtClean="0"/>
              <a:t>,</a:t>
            </a:r>
            <a:r>
              <a:rPr lang="zh-TW" altLang="en-US" sz="3200" dirty="0" smtClean="0"/>
              <a:t>資料</a:t>
            </a:r>
            <a:endParaRPr lang="en-US" altLang="zh-TW" sz="3200" dirty="0" smtClean="0"/>
          </a:p>
          <a:p>
            <a:r>
              <a:rPr lang="zh-TW" altLang="en-US" sz="3200" dirty="0"/>
              <a:t>地理上的限</a:t>
            </a:r>
            <a:r>
              <a:rPr lang="zh-TW" altLang="en-US" sz="3200" dirty="0" smtClean="0"/>
              <a:t>制</a:t>
            </a:r>
            <a:r>
              <a:rPr lang="en-US" altLang="zh-TW" sz="3200" dirty="0" smtClean="0"/>
              <a:t>, </a:t>
            </a:r>
            <a:r>
              <a:rPr lang="zh-TW" altLang="en-US" sz="3200" dirty="0"/>
              <a:t>不</a:t>
            </a:r>
            <a:r>
              <a:rPr lang="zh-TW" altLang="en-US" sz="3200" dirty="0" smtClean="0"/>
              <a:t>再</a:t>
            </a:r>
            <a:r>
              <a:rPr lang="zh-TW" altLang="en-US" sz="3200" dirty="0"/>
              <a:t>限制</a:t>
            </a:r>
            <a:r>
              <a:rPr lang="zh-TW" altLang="en-US" sz="3200" dirty="0" smtClean="0"/>
              <a:t>他</a:t>
            </a:r>
            <a:r>
              <a:rPr lang="zh-TW" altLang="en-US" sz="3200" dirty="0"/>
              <a:t>們的朋友放範</a:t>
            </a:r>
            <a:r>
              <a:rPr lang="zh-TW" altLang="en-US" sz="3200" dirty="0" smtClean="0"/>
              <a:t>圍</a:t>
            </a:r>
            <a:endParaRPr lang="en-US" altLang="zh-TW" sz="3200" dirty="0" smtClean="0"/>
          </a:p>
          <a:p>
            <a:r>
              <a:rPr lang="zh-TW" altLang="en-US" sz="3200" dirty="0"/>
              <a:t>安全的顧慮</a:t>
            </a:r>
            <a:endParaRPr lang="en-US" altLang="zh-TW" sz="3200" dirty="0" smtClean="0"/>
          </a:p>
          <a:p>
            <a:endParaRPr lang="en-US" dirty="0"/>
          </a:p>
        </p:txBody>
      </p:sp>
    </p:spTree>
    <p:extLst>
      <p:ext uri="{BB962C8B-B14F-4D97-AF65-F5344CB8AC3E}">
        <p14:creationId xmlns:p14="http://schemas.microsoft.com/office/powerpoint/2010/main" val="2515816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024744" cy="1143000"/>
          </a:xfrm>
        </p:spPr>
        <p:txBody>
          <a:bodyPr/>
          <a:lstStyle/>
          <a:p>
            <a:r>
              <a:rPr lang="zh-TW" altLang="en-US" dirty="0"/>
              <a:t>我們孩子的回顧</a:t>
            </a:r>
            <a:endParaRPr lang="en-US" dirty="0"/>
          </a:p>
        </p:txBody>
      </p:sp>
      <p:sp>
        <p:nvSpPr>
          <p:cNvPr id="3" name="Content Placeholder 2"/>
          <p:cNvSpPr>
            <a:spLocks noGrp="1"/>
          </p:cNvSpPr>
          <p:nvPr>
            <p:ph idx="1"/>
          </p:nvPr>
        </p:nvSpPr>
        <p:spPr>
          <a:xfrm>
            <a:off x="1066800" y="1752600"/>
            <a:ext cx="6777317" cy="4343400"/>
          </a:xfrm>
        </p:spPr>
        <p:txBody>
          <a:bodyPr>
            <a:noAutofit/>
          </a:bodyPr>
          <a:lstStyle/>
          <a:p>
            <a:r>
              <a:rPr lang="zh-TW" altLang="en-US" sz="2800" dirty="0"/>
              <a:t>懲戒中要有</a:t>
            </a:r>
            <a:r>
              <a:rPr lang="zh-TW" altLang="en-US" sz="2800" dirty="0" smtClean="0"/>
              <a:t>愛</a:t>
            </a:r>
            <a:endParaRPr lang="en-US" altLang="zh-TW" sz="2800" dirty="0" smtClean="0"/>
          </a:p>
          <a:p>
            <a:r>
              <a:rPr lang="zh-TW" altLang="en-US" sz="2800" dirty="0"/>
              <a:t>當孩子需要父母</a:t>
            </a:r>
            <a:r>
              <a:rPr lang="zh-TW" altLang="en-US" sz="2800" dirty="0" smtClean="0"/>
              <a:t>時</a:t>
            </a:r>
            <a:r>
              <a:rPr lang="en-US" altLang="zh-TW" sz="2800" dirty="0" smtClean="0"/>
              <a:t>,</a:t>
            </a:r>
            <a:r>
              <a:rPr lang="zh-TW" altLang="en-US" sz="2800" dirty="0" smtClean="0"/>
              <a:t>父</a:t>
            </a:r>
            <a:r>
              <a:rPr lang="zh-TW" altLang="en-US" sz="2800" dirty="0"/>
              <a:t>母會在身</a:t>
            </a:r>
            <a:r>
              <a:rPr lang="zh-TW" altLang="en-US" sz="2800" dirty="0" smtClean="0"/>
              <a:t>邊</a:t>
            </a:r>
            <a:endParaRPr lang="en-US" altLang="zh-TW" sz="2800" dirty="0" smtClean="0"/>
          </a:p>
          <a:p>
            <a:r>
              <a:rPr lang="zh-TW" altLang="en-US" sz="2800" dirty="0"/>
              <a:t>不要溺愛孩</a:t>
            </a:r>
            <a:r>
              <a:rPr lang="zh-TW" altLang="en-US" sz="2800" dirty="0" smtClean="0"/>
              <a:t>子</a:t>
            </a:r>
            <a:endParaRPr lang="en-US" altLang="zh-TW" sz="2800" dirty="0" smtClean="0"/>
          </a:p>
          <a:p>
            <a:r>
              <a:rPr lang="zh-TW" altLang="en-US" sz="2800" dirty="0"/>
              <a:t>常常和孩子談</a:t>
            </a:r>
            <a:r>
              <a:rPr lang="zh-TW" altLang="en-US" sz="2800" dirty="0" smtClean="0"/>
              <a:t>話</a:t>
            </a:r>
            <a:endParaRPr lang="en-US" altLang="zh-TW" sz="2800" dirty="0" smtClean="0"/>
          </a:p>
          <a:p>
            <a:r>
              <a:rPr lang="zh-TW" altLang="en-US" sz="2800" dirty="0"/>
              <a:t>孩子也可以教父</a:t>
            </a:r>
            <a:r>
              <a:rPr lang="zh-TW" altLang="en-US" sz="2800" dirty="0" smtClean="0"/>
              <a:t>母</a:t>
            </a:r>
            <a:r>
              <a:rPr lang="en-US" altLang="zh-TW" sz="2800" dirty="0"/>
              <a:t>,</a:t>
            </a:r>
            <a:r>
              <a:rPr lang="zh-TW" altLang="en-US" sz="2800" dirty="0" smtClean="0"/>
              <a:t>父</a:t>
            </a:r>
            <a:r>
              <a:rPr lang="zh-TW" altLang="en-US" sz="2800" dirty="0"/>
              <a:t>母要敞開心</a:t>
            </a:r>
            <a:r>
              <a:rPr lang="zh-TW" altLang="en-US" sz="2800" dirty="0" smtClean="0"/>
              <a:t>胸</a:t>
            </a:r>
            <a:endParaRPr lang="en-US" altLang="zh-TW" sz="2800" dirty="0" smtClean="0"/>
          </a:p>
          <a:p>
            <a:r>
              <a:rPr lang="zh-TW" altLang="en-US" sz="2800" dirty="0"/>
              <a:t>在美國長大的孩子</a:t>
            </a:r>
            <a:r>
              <a:rPr lang="zh-TW" altLang="en-US" sz="2800" dirty="0" smtClean="0"/>
              <a:t>和</a:t>
            </a:r>
            <a:r>
              <a:rPr lang="zh-TW" altLang="en-US" sz="2800" dirty="0"/>
              <a:t>父母</a:t>
            </a:r>
            <a:r>
              <a:rPr lang="zh-TW" altLang="en-US" sz="2800" dirty="0" smtClean="0"/>
              <a:t>的</a:t>
            </a:r>
            <a:r>
              <a:rPr lang="zh-TW" altLang="en-US" sz="2800" dirty="0"/>
              <a:t>背景不一</a:t>
            </a:r>
            <a:r>
              <a:rPr lang="zh-TW" altLang="en-US" sz="2800" dirty="0" smtClean="0"/>
              <a:t>樣</a:t>
            </a:r>
            <a:r>
              <a:rPr lang="en-US" altLang="zh-TW" sz="2800" dirty="0" smtClean="0"/>
              <a:t>, </a:t>
            </a:r>
            <a:r>
              <a:rPr lang="zh-TW" altLang="en-US" sz="2800" dirty="0"/>
              <a:t>會有不一樣的想</a:t>
            </a:r>
            <a:r>
              <a:rPr lang="zh-TW" altLang="en-US" sz="2800" dirty="0" smtClean="0"/>
              <a:t>法</a:t>
            </a:r>
            <a:endParaRPr lang="en-US" altLang="zh-TW" sz="2800" dirty="0" smtClean="0"/>
          </a:p>
          <a:p>
            <a:r>
              <a:rPr lang="zh-TW" altLang="en-US" sz="2800" dirty="0"/>
              <a:t>不要只在意成</a:t>
            </a:r>
            <a:r>
              <a:rPr lang="zh-TW" altLang="en-US" sz="2800" dirty="0" smtClean="0"/>
              <a:t>績</a:t>
            </a:r>
            <a:r>
              <a:rPr lang="en-US" altLang="zh-TW" sz="2800" dirty="0" smtClean="0"/>
              <a:t>, </a:t>
            </a:r>
            <a:r>
              <a:rPr lang="zh-TW" altLang="en-US" sz="2800" dirty="0"/>
              <a:t>要讓孩子知</a:t>
            </a:r>
            <a:r>
              <a:rPr lang="zh-TW" altLang="en-US" sz="2800" dirty="0" smtClean="0"/>
              <a:t>道</a:t>
            </a:r>
            <a:r>
              <a:rPr lang="en-US" altLang="zh-TW" sz="2800" dirty="0" smtClean="0"/>
              <a:t>, </a:t>
            </a:r>
            <a:r>
              <a:rPr lang="zh-TW" altLang="en-US" sz="2800" dirty="0"/>
              <a:t>除了成績之外父母也在意孩子的其他發展</a:t>
            </a:r>
            <a:endParaRPr lang="en-US" sz="2800" dirty="0"/>
          </a:p>
        </p:txBody>
      </p:sp>
    </p:spTree>
    <p:extLst>
      <p:ext uri="{BB962C8B-B14F-4D97-AF65-F5344CB8AC3E}">
        <p14:creationId xmlns:p14="http://schemas.microsoft.com/office/powerpoint/2010/main" val="3005999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024744" cy="1143000"/>
          </a:xfrm>
        </p:spPr>
        <p:txBody>
          <a:bodyPr/>
          <a:lstStyle/>
          <a:p>
            <a:r>
              <a:rPr lang="zh-TW" altLang="en-US" dirty="0"/>
              <a:t>我們孩子的回顧</a:t>
            </a:r>
            <a:endParaRPr lang="en-US" dirty="0"/>
          </a:p>
        </p:txBody>
      </p:sp>
      <p:sp>
        <p:nvSpPr>
          <p:cNvPr id="3" name="Content Placeholder 2"/>
          <p:cNvSpPr>
            <a:spLocks noGrp="1"/>
          </p:cNvSpPr>
          <p:nvPr>
            <p:ph idx="1"/>
          </p:nvPr>
        </p:nvSpPr>
        <p:spPr/>
        <p:txBody>
          <a:bodyPr>
            <a:noAutofit/>
          </a:bodyPr>
          <a:lstStyle/>
          <a:p>
            <a:r>
              <a:rPr lang="zh-TW" altLang="en-US" sz="2800" dirty="0"/>
              <a:t>當孩子想交男女朋友的時候不要只說</a:t>
            </a:r>
            <a:r>
              <a:rPr lang="zh-TW" altLang="en-US" sz="2800" dirty="0" smtClean="0"/>
              <a:t>不</a:t>
            </a:r>
            <a:r>
              <a:rPr lang="en-US" altLang="zh-TW" sz="2800" dirty="0" smtClean="0"/>
              <a:t>,</a:t>
            </a:r>
            <a:r>
              <a:rPr lang="zh-TW" altLang="en-US" sz="2800" dirty="0"/>
              <a:t> 這只會讓孩子更執</a:t>
            </a:r>
            <a:r>
              <a:rPr lang="zh-TW" altLang="en-US" sz="2800" dirty="0" smtClean="0"/>
              <a:t>著</a:t>
            </a:r>
            <a:r>
              <a:rPr lang="en-US" altLang="zh-TW" sz="2800" dirty="0" smtClean="0"/>
              <a:t>, </a:t>
            </a:r>
            <a:r>
              <a:rPr lang="zh-TW" altLang="en-US" sz="2800" dirty="0"/>
              <a:t>父母應當用分析和其他</a:t>
            </a:r>
            <a:r>
              <a:rPr lang="zh-TW" altLang="en-US" sz="2800" dirty="0" smtClean="0"/>
              <a:t>的方</a:t>
            </a:r>
            <a:r>
              <a:rPr lang="zh-TW" altLang="en-US" sz="2800" dirty="0"/>
              <a:t>法支持他</a:t>
            </a:r>
            <a:r>
              <a:rPr lang="zh-TW" altLang="en-US" sz="2800" dirty="0" smtClean="0"/>
              <a:t>們</a:t>
            </a:r>
            <a:endParaRPr lang="en-US" altLang="zh-TW" sz="2800" dirty="0" smtClean="0"/>
          </a:p>
          <a:p>
            <a:r>
              <a:rPr lang="zh-TW" altLang="en-US" sz="2800" dirty="0"/>
              <a:t>教會的生活讓他</a:t>
            </a:r>
            <a:r>
              <a:rPr lang="zh-TW" altLang="en-US" sz="2800" dirty="0" smtClean="0"/>
              <a:t>們</a:t>
            </a:r>
            <a:endParaRPr lang="en-US" altLang="zh-TW" sz="2800" dirty="0" smtClean="0"/>
          </a:p>
          <a:p>
            <a:pPr lvl="1"/>
            <a:r>
              <a:rPr lang="zh-TW" altLang="en-US" sz="2400" dirty="0"/>
              <a:t>更容易分享自己的感</a:t>
            </a:r>
            <a:r>
              <a:rPr lang="zh-TW" altLang="en-US" sz="2400" dirty="0" smtClean="0"/>
              <a:t>覺</a:t>
            </a:r>
            <a:endParaRPr lang="en-US" altLang="zh-TW" sz="2400" dirty="0" smtClean="0"/>
          </a:p>
          <a:p>
            <a:pPr lvl="1"/>
            <a:r>
              <a:rPr lang="zh-TW" altLang="en-US" sz="2400" dirty="0"/>
              <a:t>很早就了解人有不同的想</a:t>
            </a:r>
            <a:r>
              <a:rPr lang="zh-TW" altLang="en-US" sz="2400" dirty="0" smtClean="0"/>
              <a:t>法</a:t>
            </a:r>
            <a:r>
              <a:rPr lang="en-US" altLang="zh-TW" sz="2400" dirty="0" smtClean="0"/>
              <a:t>,</a:t>
            </a:r>
            <a:r>
              <a:rPr lang="zh-TW" altLang="en-US" sz="2400" dirty="0" smtClean="0"/>
              <a:t>不</a:t>
            </a:r>
            <a:r>
              <a:rPr lang="zh-TW" altLang="en-US" sz="2400" dirty="0"/>
              <a:t>用一直跟著朋友的想法</a:t>
            </a:r>
            <a:r>
              <a:rPr lang="zh-TW" altLang="en-US" sz="2400" dirty="0" smtClean="0"/>
              <a:t>走</a:t>
            </a:r>
            <a:endParaRPr lang="en-US" altLang="zh-TW" sz="2400" dirty="0" smtClean="0"/>
          </a:p>
          <a:p>
            <a:pPr lvl="1"/>
            <a:r>
              <a:rPr lang="zh-TW" altLang="en-US" sz="2400" dirty="0"/>
              <a:t>讀聖經讓他們提早</a:t>
            </a:r>
            <a:r>
              <a:rPr lang="zh-TW" altLang="en-US" sz="2400" dirty="0" smtClean="0"/>
              <a:t>有 </a:t>
            </a:r>
            <a:r>
              <a:rPr lang="en-US" altLang="zh-TW" sz="2400" dirty="0" smtClean="0"/>
              <a:t>critical thinking. </a:t>
            </a:r>
            <a:endParaRPr lang="en-US" sz="2400" dirty="0"/>
          </a:p>
        </p:txBody>
      </p:sp>
    </p:spTree>
    <p:extLst>
      <p:ext uri="{BB962C8B-B14F-4D97-AF65-F5344CB8AC3E}">
        <p14:creationId xmlns:p14="http://schemas.microsoft.com/office/powerpoint/2010/main" val="34093924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381</TotalTime>
  <Words>2539</Words>
  <Application>Microsoft Office PowerPoint</Application>
  <PresentationFormat>On-screen Show (4:3)</PresentationFormat>
  <Paragraphs>159</Paragraphs>
  <Slides>18</Slides>
  <Notes>15</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Austin</vt:lpstr>
      <vt:lpstr>LCCC 2018 Spring Festival</vt:lpstr>
      <vt:lpstr>自我介紹</vt:lpstr>
      <vt:lpstr>我們家最重要的一件事</vt:lpstr>
      <vt:lpstr>有效的教育</vt:lpstr>
      <vt:lpstr>初中到高中的成長</vt:lpstr>
      <vt:lpstr>傳統華人對孩子的期望</vt:lpstr>
      <vt:lpstr>科技對現在孩子的影響</vt:lpstr>
      <vt:lpstr>我們孩子的回顧</vt:lpstr>
      <vt:lpstr>我們孩子的回顧</vt:lpstr>
      <vt:lpstr>上癮、沈迷</vt:lpstr>
      <vt:lpstr>什麼是癮?</vt:lpstr>
      <vt:lpstr>三個謊言讓我們上癮</vt:lpstr>
      <vt:lpstr>節制-- 從內在產生的生命力量</vt:lpstr>
      <vt:lpstr>脫瘾, 需要說「我願意」</vt:lpstr>
      <vt:lpstr>”以目的和恩惠來教養兒女”  用智慧來满足孩子最深层的需求</vt:lpstr>
      <vt:lpstr>課程主題</vt:lpstr>
      <vt:lpstr>第二代移民的困惑</vt:lpstr>
      <vt:lpstr>We are all works in progress 故事尚未結束, 待續…             .腓立比書1:6--我深信那在你們心裡動了善工的, 必成全這工, 直到耶穌基督的日子</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LCCC 2018 Spring Festival</dc:title>
  <dc:creator>lin</dc:creator>
  <cp:lastModifiedBy>lin</cp:lastModifiedBy>
  <cp:revision>29</cp:revision>
  <dcterms:created xsi:type="dcterms:W3CDTF">2006-08-16T00:00:00Z</dcterms:created>
  <dcterms:modified xsi:type="dcterms:W3CDTF">2018-04-29T02:29:18Z</dcterms:modified>
</cp:coreProperties>
</file>