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381" r:id="rId2"/>
    <p:sldId id="2358" r:id="rId3"/>
    <p:sldId id="2382" r:id="rId4"/>
    <p:sldId id="2383" r:id="rId5"/>
    <p:sldId id="2384" r:id="rId6"/>
    <p:sldId id="2386" r:id="rId7"/>
    <p:sldId id="2387" r:id="rId8"/>
    <p:sldId id="2388" r:id="rId9"/>
    <p:sldId id="2389" r:id="rId10"/>
    <p:sldId id="2390" r:id="rId11"/>
    <p:sldId id="2391" r:id="rId12"/>
    <p:sldId id="2392" r:id="rId13"/>
    <p:sldId id="2393" r:id="rId14"/>
    <p:sldId id="2394" r:id="rId15"/>
    <p:sldId id="2396" r:id="rId16"/>
    <p:sldId id="2397" r:id="rId17"/>
    <p:sldId id="2395" r:id="rId18"/>
    <p:sldId id="239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6"/>
    <p:restoredTop sz="96327"/>
  </p:normalViewPr>
  <p:slideViewPr>
    <p:cSldViewPr snapToGrid="0" snapToObjects="1">
      <p:cViewPr varScale="1">
        <p:scale>
          <a:sx n="125" d="100"/>
          <a:sy n="125" d="100"/>
        </p:scale>
        <p:origin x="16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4/8/21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4/8/21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4/8/21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4/8/21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個人 的圖片&#10;&#10;自動產生的描述">
            <a:extLst>
              <a:ext uri="{FF2B5EF4-FFF2-40B4-BE49-F238E27FC236}">
                <a16:creationId xmlns:a16="http://schemas.microsoft.com/office/drawing/2014/main" id="{3ADA631A-1D15-BF4F-84EC-63C3CECCBF3A}"/>
              </a:ext>
            </a:extLst>
          </p:cNvPr>
          <p:cNvPicPr>
            <a:picLocks noChangeAspect="1"/>
          </p:cNvPicPr>
          <p:nvPr/>
        </p:nvPicPr>
        <p:blipFill>
          <a:blip r:embed="rId2"/>
          <a:stretch>
            <a:fillRect/>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706807" y="3254339"/>
            <a:ext cx="3543234" cy="830997"/>
          </a:xfrm>
          <a:prstGeom prst="rect">
            <a:avLst/>
          </a:prstGeom>
          <a:noFill/>
          <a:effectLst>
            <a:glow>
              <a:srgbClr val="790C00"/>
            </a:glow>
          </a:effectLst>
        </p:spPr>
        <p:txBody>
          <a:bodyPr wrap="square" rtlCol="0">
            <a:spAutoFit/>
          </a:bodyPr>
          <a:lstStyle/>
          <a:p>
            <a:r>
              <a:rPr lang="zh-TW" altLang="en-US" sz="2400" dirty="0">
                <a:solidFill>
                  <a:schemeClr val="bg1"/>
                </a:solidFill>
                <a:latin typeface="Yu Gothic UI" panose="020B0500000000000000" pitchFamily="34" charset="-128"/>
                <a:ea typeface="Yu Gothic UI" panose="020B0500000000000000" pitchFamily="34" charset="-128"/>
              </a:rPr>
              <a:t>房正豪牧師</a:t>
            </a:r>
            <a:endParaRPr lang="en-US" altLang="zh-TW" sz="2400" dirty="0">
              <a:solidFill>
                <a:schemeClr val="bg1"/>
              </a:solidFill>
              <a:latin typeface="Yu Gothic UI" panose="020B0500000000000000" pitchFamily="34" charset="-128"/>
              <a:ea typeface="Yu Gothic UI" panose="020B0500000000000000" pitchFamily="34" charset="-128"/>
            </a:endParaRPr>
          </a:p>
          <a:p>
            <a:r>
              <a:rPr lang="en-US" altLang="zh-TW" sz="2400" dirty="0">
                <a:solidFill>
                  <a:schemeClr val="bg1"/>
                </a:solidFill>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solidFill>
                <a:schemeClr val="bg1"/>
              </a:solidFill>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5492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284076" y="1207896"/>
            <a:ext cx="9771797"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 </a:t>
            </a:r>
            <a:r>
              <a:rPr kumimoji="1" lang="zh-TW" altLang="en-US" sz="4400" b="1" dirty="0">
                <a:solidFill>
                  <a:srgbClr val="FFC000"/>
                </a:solidFill>
                <a:latin typeface="Yu Gothic UI" panose="020B0500000000000000" pitchFamily="34" charset="-128"/>
                <a:ea typeface="Yu Gothic UI" panose="020B0500000000000000" pitchFamily="34" charset="-128"/>
              </a:rPr>
              <a:t>教育观：</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多祷告多引导，却不强求儿女。</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Concept of Education: </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With supplication &amp; guidance, </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not imposition.</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2734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52987" y="1282770"/>
            <a:ext cx="9771797" cy="36009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父母要聆听孩子的心声，</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Parents must listen to your children,</a:t>
            </a:r>
            <a:r>
              <a:rPr kumimoji="1" lang="zh-TW" altLang="en-US" sz="4800" b="1" dirty="0">
                <a:solidFill>
                  <a:srgbClr val="FFC000"/>
                </a:solidFill>
                <a:latin typeface="Yu Gothic UI" panose="020B0500000000000000" pitchFamily="34" charset="-128"/>
                <a:ea typeface="Yu Gothic UI" panose="020B0500000000000000" pitchFamily="34" charset="-128"/>
              </a:rPr>
              <a:t>大家彼此在宽恕中成长。</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That you may grow through mutual forgiveness.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2162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83467" y="1496130"/>
            <a:ext cx="9771797"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尊重孩子的选择，</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Respect your children’s decision,</a:t>
            </a:r>
            <a:endParaRPr kumimoji="1" lang="zh-TW" altLang="en-US" sz="44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希望孩子过得开心。</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That they may be happy.</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5207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83467" y="810330"/>
            <a:ext cx="9771797"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 </a:t>
            </a:r>
            <a:r>
              <a:rPr kumimoji="1" lang="zh-TW" altLang="en-US" sz="4400" b="1" dirty="0">
                <a:solidFill>
                  <a:srgbClr val="FFC000"/>
                </a:solidFill>
                <a:latin typeface="Yu Gothic UI" panose="020B0500000000000000" pitchFamily="34" charset="-128"/>
                <a:ea typeface="Yu Gothic UI" panose="020B0500000000000000" pitchFamily="34" charset="-128"/>
              </a:rPr>
              <a:t>人生观：幸福生活三件事情</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Concept of Life:</a:t>
            </a:r>
          </a:p>
          <a:p>
            <a:pPr algn="ctr">
              <a:tabLst>
                <a:tab pos="1330325" algn="l"/>
              </a:tabLst>
            </a:pPr>
            <a:r>
              <a:rPr kumimoji="1" lang="en-US" altLang="zh-TW" sz="3600" b="1" dirty="0">
                <a:latin typeface="Yu Gothic UI" panose="020B0500000000000000" pitchFamily="34" charset="-128"/>
                <a:ea typeface="Yu Gothic UI" panose="020B0500000000000000" pitchFamily="34" charset="-128"/>
              </a:rPr>
              <a:t> 3 things about a blessed life</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a:t>
            </a:r>
            <a:r>
              <a:rPr kumimoji="1" lang="zh-TW" altLang="en-US" sz="4400" b="1" dirty="0">
                <a:solidFill>
                  <a:srgbClr val="FFC000"/>
                </a:solidFill>
                <a:latin typeface="Yu Gothic UI" panose="020B0500000000000000" pitchFamily="34" charset="-128"/>
                <a:ea typeface="Yu Gothic UI" panose="020B0500000000000000" pitchFamily="34" charset="-128"/>
              </a:rPr>
              <a:t>白天有说有笑。</a:t>
            </a:r>
            <a:r>
              <a:rPr kumimoji="1" lang="zh-TW" altLang="en-US" sz="4400" b="1" dirty="0">
                <a:latin typeface="Yu Gothic UI" panose="020B0500000000000000" pitchFamily="34" charset="-128"/>
                <a:ea typeface="Yu Gothic UI" panose="020B0500000000000000" pitchFamily="34" charset="-128"/>
              </a:rPr>
              <a:t>	</a:t>
            </a:r>
            <a:r>
              <a:rPr kumimoji="1" lang="en-US" altLang="zh-TW" sz="3600" b="1" dirty="0">
                <a:latin typeface="Yu Gothic UI" panose="020B0500000000000000" pitchFamily="34" charset="-128"/>
                <a:ea typeface="Yu Gothic UI" panose="020B0500000000000000" pitchFamily="34" charset="-128"/>
              </a:rPr>
              <a:t>A day filled with joy.</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a:t>
            </a:r>
            <a:r>
              <a:rPr kumimoji="1" lang="zh-TW" altLang="en-US" sz="4400" b="1" dirty="0">
                <a:solidFill>
                  <a:srgbClr val="FFC000"/>
                </a:solidFill>
                <a:latin typeface="Yu Gothic UI" panose="020B0500000000000000" pitchFamily="34" charset="-128"/>
                <a:ea typeface="Yu Gothic UI" panose="020B0500000000000000" pitchFamily="34" charset="-128"/>
              </a:rPr>
              <a:t>晚上睡个好觉。</a:t>
            </a:r>
            <a:r>
              <a:rPr kumimoji="1" lang="en-US" altLang="zh-TW" sz="3600" b="1" dirty="0">
                <a:latin typeface="Yu Gothic UI" panose="020B0500000000000000" pitchFamily="34" charset="-128"/>
                <a:ea typeface="Yu Gothic UI" panose="020B0500000000000000" pitchFamily="34" charset="-128"/>
              </a:rPr>
              <a:t>A night of restful slumber.</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a:t>
            </a:r>
            <a:r>
              <a:rPr kumimoji="1" lang="zh-TW" altLang="en-US" sz="4400" b="1" dirty="0">
                <a:solidFill>
                  <a:srgbClr val="FFC000"/>
                </a:solidFill>
                <a:latin typeface="Yu Gothic UI" panose="020B0500000000000000" pitchFamily="34" charset="-128"/>
                <a:ea typeface="Yu Gothic UI" panose="020B0500000000000000" pitchFamily="34" charset="-128"/>
              </a:rPr>
              <a:t>生活无忧无虑。</a:t>
            </a:r>
            <a:r>
              <a:rPr kumimoji="1" lang="en-US" altLang="zh-TW" sz="3600" b="1" dirty="0">
                <a:latin typeface="Yu Gothic UI" panose="020B0500000000000000" pitchFamily="34" charset="-128"/>
                <a:ea typeface="Yu Gothic UI" panose="020B0500000000000000" pitchFamily="34" charset="-128"/>
              </a:rPr>
              <a:t>A life free of worries.</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61665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434267" y="1369130"/>
            <a:ext cx="9771797" cy="32932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正能量：</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给人希望给人方向，给人基督与信仰。</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Positive attitude: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A promise of hope &amp; direction,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a gift of Christ &amp; faith.</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6630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3832" y="889843"/>
            <a:ext cx="9771797"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加 拉 太 書 </a:t>
            </a:r>
            <a:r>
              <a:rPr kumimoji="1" lang="en-US" altLang="zh-TW" sz="3600" b="1" dirty="0">
                <a:latin typeface="Yu Gothic UI" panose="020B0500000000000000" pitchFamily="34" charset="-128"/>
                <a:ea typeface="Yu Gothic UI" panose="020B0500000000000000" pitchFamily="34" charset="-128"/>
              </a:rPr>
              <a:t>Galatians 5:22-25</a:t>
            </a:r>
          </a:p>
          <a:p>
            <a:pPr algn="ctr">
              <a:tabLst>
                <a:tab pos="1330325" algn="l"/>
              </a:tabLst>
            </a:pPr>
            <a:r>
              <a:rPr kumimoji="1" lang="en-US" altLang="zh-TW" sz="4000" b="1" dirty="0">
                <a:solidFill>
                  <a:srgbClr val="FFFF00"/>
                </a:solidFill>
                <a:latin typeface="Yu Gothic UI" panose="020B0500000000000000" pitchFamily="34" charset="-128"/>
                <a:ea typeface="Yu Gothic UI" panose="020B0500000000000000" pitchFamily="34" charset="-128"/>
              </a:rPr>
              <a:t>22 </a:t>
            </a:r>
            <a:r>
              <a:rPr kumimoji="1" lang="zh-TW" altLang="en-US" sz="4000" b="1" dirty="0">
                <a:solidFill>
                  <a:srgbClr val="FFFF00"/>
                </a:solidFill>
                <a:latin typeface="Yu Gothic UI" panose="020B0500000000000000" pitchFamily="34" charset="-128"/>
                <a:ea typeface="Yu Gothic UI" panose="020B0500000000000000" pitchFamily="34" charset="-128"/>
              </a:rPr>
              <a:t>圣 灵 所 结 的 果 子 ， 就 是 </a:t>
            </a:r>
            <a:r>
              <a:rPr kumimoji="1" lang="zh-TW" altLang="en-US" sz="4000" b="1" dirty="0">
                <a:solidFill>
                  <a:srgbClr val="FFC000"/>
                </a:solidFill>
                <a:latin typeface="Yu Gothic UI" panose="020B0500000000000000" pitchFamily="34" charset="-128"/>
                <a:ea typeface="Yu Gothic UI" panose="020B0500000000000000" pitchFamily="34" charset="-128"/>
              </a:rPr>
              <a:t>仁 爱 、 喜 乐 、 和 平 、 忍 耐 、 恩 慈 、 良 善 、 信 实 、</a:t>
            </a:r>
          </a:p>
          <a:p>
            <a:pPr>
              <a:tabLst>
                <a:tab pos="1330325" algn="l"/>
              </a:tabLst>
            </a:pPr>
            <a:r>
              <a:rPr kumimoji="1" lang="en-US" altLang="zh-TW" sz="4000" b="1" dirty="0">
                <a:solidFill>
                  <a:srgbClr val="FFFF00"/>
                </a:solidFill>
                <a:latin typeface="Yu Gothic UI" panose="020B0500000000000000" pitchFamily="34" charset="-128"/>
                <a:ea typeface="Yu Gothic UI" panose="020B0500000000000000" pitchFamily="34" charset="-128"/>
              </a:rPr>
              <a:t>23 </a:t>
            </a:r>
            <a:r>
              <a:rPr kumimoji="1" lang="zh-TW" altLang="en-US" sz="4000" b="1" dirty="0">
                <a:solidFill>
                  <a:srgbClr val="FFC000"/>
                </a:solidFill>
                <a:latin typeface="Yu Gothic UI" panose="020B0500000000000000" pitchFamily="34" charset="-128"/>
                <a:ea typeface="Yu Gothic UI" panose="020B0500000000000000" pitchFamily="34" charset="-128"/>
              </a:rPr>
              <a:t>温 柔 、 节 制 </a:t>
            </a:r>
            <a:r>
              <a:rPr kumimoji="1" lang="zh-TW" altLang="en-US" sz="4000" b="1" dirty="0">
                <a:solidFill>
                  <a:srgbClr val="FFFF00"/>
                </a:solidFill>
                <a:latin typeface="Yu Gothic UI" panose="020B0500000000000000" pitchFamily="34" charset="-128"/>
                <a:ea typeface="Yu Gothic UI" panose="020B0500000000000000" pitchFamily="34" charset="-128"/>
              </a:rPr>
              <a:t>。 这 样 的 事 没 有 律 法 禁 止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22 But the fruit of the Spirit is love, joy, peace, patience, kindness, goodness, faithfulness,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23 gentleness, and self-control. There is no law against such things. </a:t>
            </a:r>
            <a:endParaRPr kumimoji="1" lang="en-US" altLang="zh-TW" sz="48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165211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13893" y="181957"/>
            <a:ext cx="9771797" cy="649408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加 拉 太 書 </a:t>
            </a:r>
            <a:r>
              <a:rPr kumimoji="1" lang="en-US" altLang="zh-TW" sz="3600" b="1" dirty="0">
                <a:latin typeface="Yu Gothic UI" panose="020B0500000000000000" pitchFamily="34" charset="-128"/>
                <a:ea typeface="Yu Gothic UI" panose="020B0500000000000000" pitchFamily="34" charset="-128"/>
              </a:rPr>
              <a:t>Galatians 5:22-25</a:t>
            </a:r>
          </a:p>
          <a:p>
            <a:pPr>
              <a:tabLst>
                <a:tab pos="1330325" algn="l"/>
              </a:tabLst>
            </a:pPr>
            <a:r>
              <a:rPr kumimoji="1" lang="en-US" altLang="zh-TW" sz="4000" b="1" dirty="0">
                <a:solidFill>
                  <a:srgbClr val="FFFF00"/>
                </a:solidFill>
                <a:latin typeface="Yu Gothic UI" panose="020B0500000000000000" pitchFamily="34" charset="-128"/>
                <a:ea typeface="Yu Gothic UI" panose="020B0500000000000000" pitchFamily="34" charset="-128"/>
              </a:rPr>
              <a:t>24 </a:t>
            </a:r>
            <a:r>
              <a:rPr kumimoji="1" lang="zh-TW" altLang="en-US" sz="4000" b="1" dirty="0">
                <a:solidFill>
                  <a:srgbClr val="FFFF00"/>
                </a:solidFill>
                <a:latin typeface="Yu Gothic UI" panose="020B0500000000000000" pitchFamily="34" charset="-128"/>
                <a:ea typeface="Yu Gothic UI" panose="020B0500000000000000" pitchFamily="34" charset="-128"/>
              </a:rPr>
              <a:t>凡 属 基 督 耶 稣 的 人 ， 是 已 经 把 肉 体 连 肉 体 的 邪 情 私 欲 同 钉 在 十 字 架 上 了 。</a:t>
            </a:r>
          </a:p>
          <a:p>
            <a:pPr>
              <a:tabLst>
                <a:tab pos="1330325" algn="l"/>
              </a:tabLst>
            </a:pPr>
            <a:r>
              <a:rPr kumimoji="1" lang="en-US" altLang="zh-TW" sz="4000" b="1" dirty="0">
                <a:solidFill>
                  <a:srgbClr val="FFFF00"/>
                </a:solidFill>
                <a:latin typeface="Yu Gothic UI" panose="020B0500000000000000" pitchFamily="34" charset="-128"/>
                <a:ea typeface="Yu Gothic UI" panose="020B0500000000000000" pitchFamily="34" charset="-128"/>
              </a:rPr>
              <a:t>25 </a:t>
            </a:r>
            <a:r>
              <a:rPr kumimoji="1" lang="zh-TW" altLang="en-US" sz="4000" b="1" dirty="0">
                <a:solidFill>
                  <a:srgbClr val="FFFF00"/>
                </a:solidFill>
                <a:latin typeface="Yu Gothic UI" panose="020B0500000000000000" pitchFamily="34" charset="-128"/>
                <a:ea typeface="Yu Gothic UI" panose="020B0500000000000000" pitchFamily="34" charset="-128"/>
              </a:rPr>
              <a:t>我 们 若 是 靠 圣 灵 得 生 ， 就 当 靠 圣 灵 行 事 。</a:t>
            </a:r>
            <a:endParaRPr kumimoji="1" lang="en-US" altLang="zh-TW" sz="40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24 Now those who belong to the Messiah Jesus have crucified their flesh with its passions and desires.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25 Since we live by the Spirit, by the Spirit let us also be guided. </a:t>
            </a:r>
            <a:endParaRPr kumimoji="1" lang="en-US" altLang="zh-TW" sz="48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292434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73307" y="1267530"/>
            <a:ext cx="9771797" cy="35394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每周练习一种果子，</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Work on one Fruit of the Spirit per week,</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周而复始就会进步。</a:t>
            </a:r>
            <a:r>
              <a:rPr kumimoji="1" lang="zh-TW" altLang="en-US" sz="4400" b="1" dirty="0">
                <a:solidFill>
                  <a:srgbClr val="FFC000"/>
                </a:solidFill>
                <a:latin typeface="Yu Gothic UI" panose="020B0500000000000000" pitchFamily="34" charset="-128"/>
                <a:ea typeface="Yu Gothic UI" panose="020B0500000000000000" pitchFamily="34" charset="-128"/>
              </a:rPr>
              <a:t>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Over and over, results will follow.</a:t>
            </a:r>
          </a:p>
        </p:txBody>
      </p:sp>
    </p:spTree>
    <p:extLst>
      <p:ext uri="{BB962C8B-B14F-4D97-AF65-F5344CB8AC3E}">
        <p14:creationId xmlns:p14="http://schemas.microsoft.com/office/powerpoint/2010/main" val="24029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0800" y="520511"/>
            <a:ext cx="9895840" cy="58169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Yu Gothic UI" panose="020B0500000000000000" pitchFamily="34" charset="-128"/>
                <a:ea typeface="Yu Gothic UI" panose="020B0500000000000000" pitchFamily="34" charset="-128"/>
              </a:rPr>
              <a:t>如何建造快乐家庭？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How to build a Joyful Family?</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a:t>
            </a:r>
            <a:r>
              <a:rPr kumimoji="1" lang="zh-TW" altLang="en-US" sz="4000" b="1" dirty="0">
                <a:solidFill>
                  <a:srgbClr val="FFC000"/>
                </a:solidFill>
                <a:latin typeface="Yu Gothic UI" panose="020B0500000000000000" pitchFamily="34" charset="-128"/>
                <a:ea typeface="Yu Gothic UI" panose="020B0500000000000000" pitchFamily="34" charset="-128"/>
              </a:rPr>
              <a:t>夫妻先要经营喜乐气氛。</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3600" b="1" dirty="0">
                <a:latin typeface="Yu Gothic UI" panose="020B0500000000000000" pitchFamily="34" charset="-128"/>
                <a:ea typeface="Yu Gothic UI" panose="020B0500000000000000" pitchFamily="34" charset="-128"/>
              </a:rPr>
              <a:t>Maintain a joyful spirit.</a:t>
            </a:r>
            <a:endParaRPr kumimoji="1" lang="en-US" altLang="zh-TW" sz="4000" b="1" dirty="0">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2. </a:t>
            </a:r>
            <a:r>
              <a:rPr kumimoji="1" lang="zh-TW" altLang="en-US" sz="4000" b="1" dirty="0">
                <a:solidFill>
                  <a:srgbClr val="FFC000"/>
                </a:solidFill>
                <a:latin typeface="Yu Gothic UI" panose="020B0500000000000000" pitchFamily="34" charset="-128"/>
                <a:ea typeface="Yu Gothic UI" panose="020B0500000000000000" pitchFamily="34" charset="-128"/>
              </a:rPr>
              <a:t>建立正确的金钱观。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3600" b="1" dirty="0">
                <a:latin typeface="Yu Gothic UI" panose="020B0500000000000000" pitchFamily="34" charset="-128"/>
                <a:ea typeface="Yu Gothic UI" panose="020B0500000000000000" pitchFamily="34" charset="-128"/>
              </a:rPr>
              <a:t>Establish a right concept of money.</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合乎健康的教育观。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3600" b="1" dirty="0">
                <a:latin typeface="Yu Gothic UI" panose="020B0500000000000000" pitchFamily="34" charset="-128"/>
                <a:ea typeface="Yu Gothic UI" panose="020B0500000000000000" pitchFamily="34" charset="-128"/>
              </a:rPr>
              <a:t>Build a healthy concept of education.</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4. </a:t>
            </a:r>
            <a:r>
              <a:rPr kumimoji="1" lang="zh-TW" altLang="en-US" sz="4000" b="1" dirty="0">
                <a:solidFill>
                  <a:srgbClr val="FFC000"/>
                </a:solidFill>
                <a:latin typeface="Yu Gothic UI" panose="020B0500000000000000" pitchFamily="34" charset="-128"/>
                <a:ea typeface="Yu Gothic UI" panose="020B0500000000000000" pitchFamily="34" charset="-128"/>
              </a:rPr>
              <a:t>遵照圣经的人生观。</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3600" b="1" dirty="0">
                <a:latin typeface="Yu Gothic UI" panose="020B0500000000000000" pitchFamily="34" charset="-128"/>
                <a:ea typeface="Yu Gothic UI" panose="020B0500000000000000" pitchFamily="34" charset="-128"/>
              </a:rPr>
              <a:t>Model a concept of life on biblical teachings.</a:t>
            </a:r>
            <a:endParaRPr kumimoji="1" lang="en-US" altLang="zh-TW"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4414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3832" y="811963"/>
            <a:ext cx="9771797"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腓 立 比 書 </a:t>
            </a:r>
            <a:r>
              <a:rPr kumimoji="1" lang="en-US" altLang="zh-TW" sz="3600" b="1" dirty="0">
                <a:latin typeface="Yu Gothic UI" panose="020B0500000000000000" pitchFamily="34" charset="-128"/>
                <a:ea typeface="Yu Gothic UI" panose="020B0500000000000000" pitchFamily="34" charset="-128"/>
              </a:rPr>
              <a:t>Philippians 4:4</a:t>
            </a: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4 </a:t>
            </a:r>
            <a:r>
              <a:rPr kumimoji="1" lang="zh-TW" altLang="en-US" sz="4800" b="1" dirty="0">
                <a:solidFill>
                  <a:srgbClr val="FFFF00"/>
                </a:solidFill>
                <a:latin typeface="Yu Gothic UI" panose="020B0500000000000000" pitchFamily="34" charset="-128"/>
                <a:ea typeface="Yu Gothic UI" panose="020B0500000000000000" pitchFamily="34" charset="-128"/>
              </a:rPr>
              <a:t>你 们 要 靠 主 常 常 喜 乐 。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zh-TW" altLang="en-US" sz="4800" b="1" dirty="0">
                <a:solidFill>
                  <a:srgbClr val="FFFF00"/>
                </a:solidFill>
                <a:latin typeface="Yu Gothic UI" panose="020B0500000000000000" pitchFamily="34" charset="-128"/>
                <a:ea typeface="Yu Gothic UI" panose="020B0500000000000000" pitchFamily="34" charset="-128"/>
              </a:rPr>
              <a:t>我 再 说 ， 你 们 要 喜 乐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4 Keep on rejoicing in the Lord at all times. I will say it again: Keep on rejoicing!</a:t>
            </a:r>
            <a:endParaRPr kumimoji="1" lang="en-US" altLang="zh-TW" sz="44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13459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3832" y="643622"/>
            <a:ext cx="9771797"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創 世 記 </a:t>
            </a:r>
            <a:r>
              <a:rPr kumimoji="1" lang="en-US" altLang="zh-TW" sz="3600" b="1" dirty="0">
                <a:latin typeface="Yu Gothic UI" panose="020B0500000000000000" pitchFamily="34" charset="-128"/>
                <a:ea typeface="Yu Gothic UI" panose="020B0500000000000000" pitchFamily="34" charset="-128"/>
              </a:rPr>
              <a:t>Genesis 2:19</a:t>
            </a: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18 </a:t>
            </a:r>
            <a:r>
              <a:rPr kumimoji="1" lang="zh-TW" altLang="en-US" sz="4800" b="1" dirty="0">
                <a:solidFill>
                  <a:srgbClr val="FFFF00"/>
                </a:solidFill>
                <a:latin typeface="Yu Gothic UI" panose="020B0500000000000000" pitchFamily="34" charset="-128"/>
                <a:ea typeface="Yu Gothic UI" panose="020B0500000000000000" pitchFamily="34" charset="-128"/>
              </a:rPr>
              <a:t>耶 和 华 神 说 ： 那 人 独 居 不 好 ， 我 要 为 他 造 一 个 配 偶 帮 助 他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18 Later, the Lord God said, “It is not good for the man to be alone. I will make the woman to be an authority corresponding to him.”</a:t>
            </a:r>
            <a:endParaRPr kumimoji="1" lang="en-US" altLang="zh-TW" sz="44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240631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23832" y="889843"/>
            <a:ext cx="9771797"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傳 道 書 </a:t>
            </a:r>
            <a:r>
              <a:rPr kumimoji="1" lang="en-US" altLang="zh-TW" sz="3600" b="1" dirty="0">
                <a:latin typeface="Yu Gothic UI" panose="020B0500000000000000" pitchFamily="34" charset="-128"/>
                <a:ea typeface="Yu Gothic UI" panose="020B0500000000000000" pitchFamily="34" charset="-128"/>
              </a:rPr>
              <a:t>Ecclesiastes 9:9</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9 </a:t>
            </a:r>
            <a:r>
              <a:rPr kumimoji="1" lang="zh-TW" altLang="en-US" sz="3600" b="1" dirty="0">
                <a:solidFill>
                  <a:srgbClr val="FFFF00"/>
                </a:solidFill>
                <a:latin typeface="Yu Gothic UI" panose="020B0500000000000000" pitchFamily="34" charset="-128"/>
                <a:ea typeface="Yu Gothic UI" panose="020B0500000000000000" pitchFamily="34" charset="-128"/>
              </a:rPr>
              <a:t>在 你 一 生 虚 空 的 年 日 ， 就 是 神 赐 你 在 日 光 之 下 虚 空 的 年 日 ， 当 同 你 所 爱 的 妻 ， 快 活 度 日 ， 因 为 那 是 你 生 前 在 日 光 之 下 劳 碌 的 事 上 所 得 的 分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9 Find joy in living with your wife whom you love every day of your pointless life that God gave you on earth, because this is your life assignment and your work to do on earth.</a:t>
            </a:r>
            <a:endParaRPr kumimoji="1" lang="en-US" altLang="zh-TW" sz="48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78638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43711" y="2092478"/>
            <a:ext cx="9771797"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当同你们所爱的妻子快活度日！</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Enjoy Life with your Wife,</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 whom You love!</a:t>
            </a:r>
            <a:endParaRPr kumimoji="1" lang="en-US" altLang="zh-TW" sz="6000" b="1" dirty="0">
              <a:effectLst>
                <a:glow rad="177800">
                  <a:schemeClr val="bg1"/>
                </a:glow>
              </a:effectLst>
              <a:latin typeface="Heiti SC Medium" pitchFamily="2" charset="-128"/>
              <a:ea typeface="Heiti SC Medium" pitchFamily="2" charset="-128"/>
            </a:endParaRPr>
          </a:p>
        </p:txBody>
      </p:sp>
    </p:spTree>
    <p:extLst>
      <p:ext uri="{BB962C8B-B14F-4D97-AF65-F5344CB8AC3E}">
        <p14:creationId xmlns:p14="http://schemas.microsoft.com/office/powerpoint/2010/main" val="387490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2503276" y="1294982"/>
            <a:ext cx="8186495"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a:t>
            </a:r>
            <a:r>
              <a:rPr kumimoji="1" lang="zh-TW" altLang="en-US" sz="4400" b="1" dirty="0">
                <a:solidFill>
                  <a:srgbClr val="FFC000"/>
                </a:solidFill>
                <a:latin typeface="Yu Gothic UI" panose="020B0500000000000000" pitchFamily="34" charset="-128"/>
                <a:ea typeface="Yu Gothic UI" panose="020B0500000000000000" pitchFamily="34" charset="-128"/>
              </a:rPr>
              <a:t>金钱观	</a:t>
            </a:r>
            <a:r>
              <a:rPr kumimoji="1" lang="en-US" altLang="zh-TW" sz="4400" b="1" dirty="0">
                <a:latin typeface="Yu Gothic UI" panose="020B0500000000000000" pitchFamily="34" charset="-128"/>
                <a:ea typeface="Yu Gothic UI" panose="020B0500000000000000" pitchFamily="34" charset="-128"/>
              </a:rPr>
              <a:t>Concept of Money</a:t>
            </a:r>
          </a:p>
          <a:p>
            <a:pP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2.</a:t>
            </a:r>
            <a:r>
              <a:rPr kumimoji="1" lang="zh-TW" altLang="en-US" sz="4400" b="1" dirty="0">
                <a:solidFill>
                  <a:srgbClr val="FFC000"/>
                </a:solidFill>
                <a:latin typeface="Yu Gothic UI" panose="020B0500000000000000" pitchFamily="34" charset="-128"/>
                <a:ea typeface="Yu Gothic UI" panose="020B0500000000000000" pitchFamily="34" charset="-128"/>
              </a:rPr>
              <a:t>教育观	</a:t>
            </a:r>
            <a:r>
              <a:rPr kumimoji="1" lang="en-US" altLang="zh-TW" sz="4400" b="1" dirty="0">
                <a:latin typeface="Yu Gothic UI" panose="020B0500000000000000" pitchFamily="34" charset="-128"/>
                <a:ea typeface="Yu Gothic UI" panose="020B0500000000000000" pitchFamily="34" charset="-128"/>
              </a:rPr>
              <a:t>Concept of Education</a:t>
            </a:r>
          </a:p>
          <a:p>
            <a:pP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3.</a:t>
            </a:r>
            <a:r>
              <a:rPr kumimoji="1" lang="zh-TW" altLang="en-US" sz="4400" b="1" dirty="0">
                <a:solidFill>
                  <a:srgbClr val="FFC000"/>
                </a:solidFill>
                <a:latin typeface="Yu Gothic UI" panose="020B0500000000000000" pitchFamily="34" charset="-128"/>
                <a:ea typeface="Yu Gothic UI" panose="020B0500000000000000" pitchFamily="34" charset="-128"/>
              </a:rPr>
              <a:t>人生观	</a:t>
            </a:r>
            <a:r>
              <a:rPr kumimoji="1" lang="en-US" altLang="zh-TW" sz="4400" b="1" dirty="0">
                <a:latin typeface="Yu Gothic UI" panose="020B0500000000000000" pitchFamily="34" charset="-128"/>
                <a:ea typeface="Yu Gothic UI" panose="020B0500000000000000" pitchFamily="34" charset="-128"/>
              </a:rPr>
              <a:t>Concept of Life</a:t>
            </a:r>
          </a:p>
          <a:p>
            <a:pPr algn="ctr">
              <a:tabLst>
                <a:tab pos="1330325" algn="l"/>
              </a:tabLst>
            </a:pP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endParaRPr kumimoji="1" lang="zh-TW" altLang="en-US" sz="44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3877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05847" y="1327639"/>
            <a:ext cx="9771797" cy="3354765"/>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indent="-742950" algn="ctr">
              <a:buAutoNum type="arabicPeriod"/>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金钱观：</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先奉献给主，夫妻彼此商量收支平衡。</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 </a:t>
            </a:r>
            <a:r>
              <a:rPr kumimoji="1" lang="en-US" altLang="zh-TW" sz="4000" b="1" dirty="0">
                <a:latin typeface="Yu Gothic UI" panose="020B0500000000000000" pitchFamily="34" charset="-128"/>
                <a:ea typeface="Yu Gothic UI" panose="020B0500000000000000" pitchFamily="34" charset="-128"/>
              </a:rPr>
              <a:t>Concept of Money: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Make your offering to the Lord first, then discuss expenditure with your spouse.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0822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05847" y="1806610"/>
            <a:ext cx="9771797"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分享有趣幽默小品</a:t>
            </a:r>
            <a:r>
              <a:rPr kumimoji="1" lang="zh-TW" altLang="en-US" sz="4400" b="1" dirty="0">
                <a:solidFill>
                  <a:srgbClr val="FFC000"/>
                </a:solidFill>
                <a:latin typeface="Yu Gothic UI" panose="020B0500000000000000" pitchFamily="34" charset="-128"/>
                <a:ea typeface="Yu Gothic UI" panose="020B0500000000000000" pitchFamily="34" charset="-128"/>
              </a:rPr>
              <a:t>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Share anecdotes among yourselves</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5192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05848" y="1414725"/>
            <a:ext cx="9771797" cy="29238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我们的信仰是一个爱的关系！</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Our faith is built around love!</a:t>
            </a:r>
            <a:endParaRPr kumimoji="1" lang="zh-TW" altLang="en-US" sz="44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4800" b="1" dirty="0">
                <a:solidFill>
                  <a:srgbClr val="FFC000"/>
                </a:solidFill>
                <a:latin typeface="Yu Gothic UI" panose="020B0500000000000000" pitchFamily="34" charset="-128"/>
                <a:ea typeface="Yu Gothic UI" panose="020B0500000000000000" pitchFamily="34" charset="-128"/>
              </a:rPr>
              <a:t>所以关系重于一切。</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Therefore relationship is priority.</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459166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2189</TotalTime>
  <Words>838</Words>
  <Application>Microsoft Macintosh PowerPoint</Application>
  <PresentationFormat>寬螢幕</PresentationFormat>
  <Paragraphs>78</Paragraphs>
  <Slides>18</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Heiti SC Medium</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141</cp:revision>
  <cp:lastPrinted>2021-04-08T17:38:16Z</cp:lastPrinted>
  <dcterms:created xsi:type="dcterms:W3CDTF">2021-01-06T18:08:20Z</dcterms:created>
  <dcterms:modified xsi:type="dcterms:W3CDTF">2021-04-08T17:39:35Z</dcterms:modified>
</cp:coreProperties>
</file>