
<file path=[Content_Types].xml><?xml version="1.0" encoding="utf-8"?>
<Types xmlns="http://schemas.openxmlformats.org/package/2006/content-types">
  <Default Extension="bmp" ContentType="image/bmp"/>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26"/>
  </p:notesMasterIdLst>
  <p:handoutMasterIdLst>
    <p:handoutMasterId r:id="rId27"/>
  </p:handoutMasterIdLst>
  <p:sldIdLst>
    <p:sldId id="256" r:id="rId5"/>
    <p:sldId id="263" r:id="rId6"/>
    <p:sldId id="264" r:id="rId7"/>
    <p:sldId id="265" r:id="rId8"/>
    <p:sldId id="266" r:id="rId9"/>
    <p:sldId id="273" r:id="rId10"/>
    <p:sldId id="267" r:id="rId11"/>
    <p:sldId id="268" r:id="rId12"/>
    <p:sldId id="269" r:id="rId13"/>
    <p:sldId id="270" r:id="rId14"/>
    <p:sldId id="271" r:id="rId15"/>
    <p:sldId id="272" r:id="rId16"/>
    <p:sldId id="274" r:id="rId17"/>
    <p:sldId id="260" r:id="rId18"/>
    <p:sldId id="278" r:id="rId19"/>
    <p:sldId id="276" r:id="rId20"/>
    <p:sldId id="279" r:id="rId21"/>
    <p:sldId id="280" r:id="rId22"/>
    <p:sldId id="277" r:id="rId23"/>
    <p:sldId id="281"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9" autoAdjust="0"/>
    <p:restoredTop sz="94605" autoAdjust="0"/>
  </p:normalViewPr>
  <p:slideViewPr>
    <p:cSldViewPr snapToGrid="0">
      <p:cViewPr varScale="1">
        <p:scale>
          <a:sx n="124" d="100"/>
          <a:sy n="124" d="100"/>
        </p:scale>
        <p:origin x="840" y="16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F4EA64-D5E8-4450-BC30-7DFC4EBD38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641F71-C740-4CC1-840C-5FB23C851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963B1-226B-4B24-8975-7DD28730789D}" type="datetimeFigureOut">
              <a:rPr lang="en-US" smtClean="0"/>
              <a:t>3/31/23</a:t>
            </a:fld>
            <a:endParaRPr lang="en-US" dirty="0"/>
          </a:p>
        </p:txBody>
      </p:sp>
      <p:sp>
        <p:nvSpPr>
          <p:cNvPr id="4" name="Footer Placeholder 3">
            <a:extLst>
              <a:ext uri="{FF2B5EF4-FFF2-40B4-BE49-F238E27FC236}">
                <a16:creationId xmlns:a16="http://schemas.microsoft.com/office/drawing/2014/main" id="{C1BCE577-AAC9-4588-9221-506DA251D4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9921CD-9C42-44C5-B535-5F5FA4022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FA9CF0-FE85-40E5-A3E4-9D8D4A205BC2}" type="slidenum">
              <a:rPr lang="en-US" smtClean="0"/>
              <a:t>‹#›</a:t>
            </a:fld>
            <a:endParaRPr lang="en-US" dirty="0"/>
          </a:p>
        </p:txBody>
      </p:sp>
    </p:spTree>
    <p:extLst>
      <p:ext uri="{BB962C8B-B14F-4D97-AF65-F5344CB8AC3E}">
        <p14:creationId xmlns:p14="http://schemas.microsoft.com/office/powerpoint/2010/main" val="14096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0BE83-1F76-412F-817F-6B87541A62B7}" type="datetimeFigureOut">
              <a:rPr lang="en-US" smtClean="0"/>
              <a:t>3/31/23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54AA9-D1C5-4A71-8BC1-393246244DDE}" type="slidenum">
              <a:rPr lang="en-US" smtClean="0"/>
              <a:t>‹#›</a:t>
            </a:fld>
            <a:endParaRPr lang="en-US" dirty="0"/>
          </a:p>
        </p:txBody>
      </p:sp>
    </p:spTree>
    <p:extLst>
      <p:ext uri="{BB962C8B-B14F-4D97-AF65-F5344CB8AC3E}">
        <p14:creationId xmlns:p14="http://schemas.microsoft.com/office/powerpoint/2010/main" val="134120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16100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14</a:t>
            </a:fld>
            <a:endParaRPr lang="en-US" dirty="0"/>
          </a:p>
        </p:txBody>
      </p:sp>
    </p:spTree>
    <p:extLst>
      <p:ext uri="{BB962C8B-B14F-4D97-AF65-F5344CB8AC3E}">
        <p14:creationId xmlns:p14="http://schemas.microsoft.com/office/powerpoint/2010/main" val="61433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16</a:t>
            </a:fld>
            <a:endParaRPr lang="en-US" dirty="0"/>
          </a:p>
        </p:txBody>
      </p:sp>
    </p:spTree>
    <p:extLst>
      <p:ext uri="{BB962C8B-B14F-4D97-AF65-F5344CB8AC3E}">
        <p14:creationId xmlns:p14="http://schemas.microsoft.com/office/powerpoint/2010/main" val="382762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19</a:t>
            </a:fld>
            <a:endParaRPr lang="en-US" dirty="0"/>
          </a:p>
        </p:txBody>
      </p:sp>
    </p:spTree>
    <p:extLst>
      <p:ext uri="{BB962C8B-B14F-4D97-AF65-F5344CB8AC3E}">
        <p14:creationId xmlns:p14="http://schemas.microsoft.com/office/powerpoint/2010/main" val="2699935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3/31/23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3/31/23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3/31/23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3/31/23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3/31/23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3/31/23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3/31/23</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3/31/23</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3/31/23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3/31/23</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3/31/23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3/31/23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Rectangle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pic>
        <p:nvPicPr>
          <p:cNvPr id="19" name="Picture 18">
            <a:extLst>
              <a:ext uri="{FF2B5EF4-FFF2-40B4-BE49-F238E27FC236}">
                <a16:creationId xmlns:a16="http://schemas.microsoft.com/office/drawing/2014/main" id="{CA6895E3-C8BD-4010-B9E7-E43BA3DCF210}"/>
              </a:ext>
            </a:extLst>
          </p:cNvPr>
          <p:cNvPicPr>
            <a:picLocks noChangeAspect="1"/>
          </p:cNvPicPr>
          <p:nvPr/>
        </p:nvPicPr>
        <p:blipFill>
          <a:blip r:embed="rId3"/>
          <a:srcRect l="7727" r="7727"/>
          <a:stretch/>
        </p:blipFill>
        <p:spPr>
          <a:xfrm>
            <a:off x="981201" y="971344"/>
            <a:ext cx="6233513" cy="4915313"/>
          </a:xfrm>
          <a:prstGeom prst="rect">
            <a:avLst/>
          </a:prstGeom>
        </p:spPr>
      </p:pic>
      <p:sp>
        <p:nvSpPr>
          <p:cNvPr id="32" name="Rectangle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8251038" y="426262"/>
            <a:ext cx="3856800" cy="4934921"/>
          </a:xfrm>
        </p:spPr>
        <p:txBody>
          <a:bodyPr>
            <a:normAutofit fontScale="90000"/>
          </a:bodyPr>
          <a:lstStyle/>
          <a:p>
            <a:pPr>
              <a:lnSpc>
                <a:spcPct val="100000"/>
              </a:lnSpc>
            </a:pPr>
            <a:r>
              <a:rPr lang="en-US" sz="4800" dirty="0">
                <a:solidFill>
                  <a:srgbClr val="FFFFFF"/>
                </a:solidFill>
              </a:rPr>
              <a:t>The 3 parables of the Questioned King</a:t>
            </a:r>
            <a:br>
              <a:rPr lang="en-US" sz="4800" dirty="0">
                <a:solidFill>
                  <a:srgbClr val="FFFFFF"/>
                </a:solidFill>
              </a:rPr>
            </a:br>
            <a:r>
              <a:rPr lang="zh-TW" altLang="en-US" sz="4800" spc="0" dirty="0">
                <a:solidFill>
                  <a:srgbClr val="FFFFFF"/>
                </a:solidFill>
                <a:latin typeface="Yu Gothic UI" panose="020B0500000000000000" pitchFamily="34" charset="-128"/>
                <a:ea typeface="Yu Gothic UI" panose="020B0500000000000000" pitchFamily="34" charset="-128"/>
              </a:rPr>
              <a:t>被质疑的国王的三个比喻</a:t>
            </a:r>
            <a:endParaRPr lang="en-US" sz="4800" spc="0" dirty="0">
              <a:solidFill>
                <a:srgbClr val="FFFFFF"/>
              </a:solidFill>
              <a:latin typeface="Yu Gothic UI" panose="020B0500000000000000" pitchFamily="34" charset="-128"/>
              <a:ea typeface="Yu Gothic UI" panose="020B0500000000000000" pitchFamily="34" charset="-128"/>
            </a:endParaRP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560023" y="5361184"/>
            <a:ext cx="3238829" cy="1496816"/>
          </a:xfrm>
        </p:spPr>
        <p:txBody>
          <a:bodyPr>
            <a:normAutofit/>
          </a:bodyPr>
          <a:lstStyle/>
          <a:p>
            <a:r>
              <a:rPr lang="en-US" sz="1400" dirty="0">
                <a:solidFill>
                  <a:srgbClr val="FFFFFF"/>
                </a:solidFill>
              </a:rPr>
              <a:t>Palm Sunday</a:t>
            </a:r>
          </a:p>
          <a:p>
            <a:r>
              <a:rPr lang="en-US" sz="1400" dirty="0">
                <a:solidFill>
                  <a:srgbClr val="FFFFFF"/>
                </a:solidFill>
              </a:rPr>
              <a:t>2023</a:t>
            </a:r>
          </a:p>
          <a:p>
            <a:endParaRPr lang="en-US" sz="1400" dirty="0">
              <a:solidFill>
                <a:srgbClr val="FFFFFF"/>
              </a:solidFill>
            </a:endParaRPr>
          </a:p>
          <a:p>
            <a:r>
              <a:rPr lang="en-US" sz="1400" dirty="0">
                <a:solidFill>
                  <a:srgbClr val="FFFFFF"/>
                </a:solidFill>
              </a:rPr>
              <a:t>LCCC</a:t>
            </a:r>
          </a:p>
        </p:txBody>
      </p:sp>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739588"/>
            <a:ext cx="10058400" cy="5295452"/>
          </a:xfrm>
        </p:spPr>
        <p:txBody>
          <a:bodyPr>
            <a:normAutofit lnSpcReduction="10000"/>
          </a:bodyPr>
          <a:lstStyle/>
          <a:p>
            <a:pPr marL="0" indent="0">
              <a:buNone/>
            </a:pPr>
            <a:r>
              <a:rPr lang="en-US" sz="2400" dirty="0"/>
              <a:t>But they paid no attention and went off, one to his farm, another to his business, while the rest seized his servants, treated them shamefully, and killed them. The king was angry, and he sent his troops and destroyed those murderers and burned their city. Then he said to his servants, ‘The wedding feast is ready, but those invited were not worthy. Go therefore to the main roads and invite to the wedding feast as many as you find.’</a:t>
            </a:r>
            <a:r>
              <a:rPr lang="zh-TW" altLang="en-US" sz="2400" dirty="0"/>
              <a:t> </a:t>
            </a:r>
            <a:endParaRPr lang="en-US" altLang="zh-TW" sz="2400" dirty="0"/>
          </a:p>
          <a:p>
            <a:pPr marL="0" indent="0">
              <a:buNone/>
            </a:pPr>
            <a:r>
              <a:rPr lang="zh-TW" altLang="en-US" sz="2800" dirty="0">
                <a:latin typeface="Yu Gothic UI" panose="020B0500000000000000" pitchFamily="34" charset="-128"/>
                <a:ea typeface="Yu Gothic UI" panose="020B0500000000000000" pitchFamily="34" charset="-128"/>
              </a:rPr>
              <a:t>那 些 人 不 理 就 走 了 </a:t>
            </a:r>
            <a:r>
              <a:rPr lang="zh-TW" altLang="en-US" sz="2400" dirty="0"/>
              <a:t>； </a:t>
            </a:r>
            <a:r>
              <a:rPr lang="zh-TW" altLang="en-US" sz="2800" dirty="0">
                <a:latin typeface="Yu Gothic UI" panose="020B0500000000000000" pitchFamily="34" charset="-128"/>
                <a:ea typeface="Yu Gothic UI" panose="020B0500000000000000" pitchFamily="34" charset="-128"/>
              </a:rPr>
              <a:t>一 个 到 自 己 田 里 去 ； 一 个 作 买 卖 去 ；其 馀 的 拿 住 仆 人 ， 凌 辱 他 们 ， 把 他 们 杀 了 。王 就 大 怒 ， 发 兵 除 灭 那 些 凶 手 ， 烧 毁 他 们 的 城 。於 是 对 仆 人 说 ： 喜 筵 已 经 齐 备 ， 只 是 所 召 的 人 不 配 。所 以 你 们 要 往 岔 路 口 上 去 ， 凡 遇 见 的 ， 都 召 来 赴 席 。</a:t>
            </a:r>
            <a:endParaRPr lang="en-US" sz="2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8430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739588"/>
            <a:ext cx="10058400" cy="5295452"/>
          </a:xfrm>
        </p:spPr>
        <p:txBody>
          <a:bodyPr>
            <a:normAutofit/>
          </a:bodyPr>
          <a:lstStyle/>
          <a:p>
            <a:pPr marL="0" indent="0">
              <a:buNone/>
            </a:pPr>
            <a:r>
              <a:rPr lang="en-US" sz="2400" dirty="0"/>
              <a:t>And those servants went out into the roads and gathered all whom they found, both bad and good. So the wedding hall was filled with guests. “But when the king came in to look at the guests, he saw there a man who had no wedding garment. And he said to him, ‘Friend, how did you get in here without a wedding garment?’ And he was speechless.</a:t>
            </a:r>
          </a:p>
          <a:p>
            <a:pPr marL="0" indent="0">
              <a:buNone/>
            </a:pPr>
            <a:r>
              <a:rPr lang="zh-TW" altLang="en-US" sz="2800" dirty="0">
                <a:latin typeface="Yu Gothic UI" panose="020B0500000000000000" pitchFamily="34" charset="-128"/>
                <a:ea typeface="Yu Gothic UI" panose="020B0500000000000000" pitchFamily="34" charset="-128"/>
              </a:rPr>
              <a:t>那 些 仆 人 就 出 去 ， 到 大 路 上 ， 凡 遇 见 的 ， 不 论 善 恶 都 召 聚 了 来 ， 筵 席 上 就 坐 满 了 客 。王 进 来 观 看 宾 客 ， 见 那 里 有 一 个 没 有 穿 礼 服 的 ，就 对 他 说 ： 朋 友 ， 你 到 这 里 来 怎 麽 不 穿 礼 服 呢 ？ 那 人 无 言 可 答 。</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5911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739588"/>
            <a:ext cx="10058400" cy="5295452"/>
          </a:xfrm>
        </p:spPr>
        <p:txBody>
          <a:bodyPr>
            <a:normAutofit/>
          </a:bodyPr>
          <a:lstStyle/>
          <a:p>
            <a:pPr marL="0" indent="0">
              <a:buNone/>
            </a:pPr>
            <a:r>
              <a:rPr lang="en-US" sz="2400" dirty="0"/>
              <a:t>Then the king said to the attendants, ‘Bind him hand and foot and cast him into the outer darkness. In that place there will be weeping and gnashing of teeth.’ For many are called, but few are chosen.</a:t>
            </a:r>
          </a:p>
          <a:p>
            <a:pPr marL="0" indent="0">
              <a:buNone/>
            </a:pPr>
            <a:r>
              <a:rPr lang="zh-TW" altLang="en-US" sz="2800" dirty="0">
                <a:latin typeface="Yu Gothic UI" panose="020B0500000000000000" pitchFamily="34" charset="-128"/>
                <a:ea typeface="Yu Gothic UI" panose="020B0500000000000000" pitchFamily="34" charset="-128"/>
              </a:rPr>
              <a:t>於 是 王 对 使 唤 的 人 说 ： 捆 起 他 的 手 脚 来 ， 把 他 丢 在 外 边 的 黑 暗 里 ； 在 那 里 必 要 哀 哭 切 齿 了 。因 为 被 召 的 人 多 ， 选 上 的 人 少 。</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8256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564F8226-C263-4D73-84E6-6774B7FEC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8" name="Rectangle 22">
            <a:extLst>
              <a:ext uri="{FF2B5EF4-FFF2-40B4-BE49-F238E27FC236}">
                <a16:creationId xmlns:a16="http://schemas.microsoft.com/office/drawing/2014/main" id="{32742A5F-E0E4-49B9-947A-D0158627F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169D8A-49ED-4849-B778-0475EF373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2E87ABA-E9DB-5162-2684-3E3115F03CC2}"/>
              </a:ext>
            </a:extLst>
          </p:cNvPr>
          <p:cNvSpPr>
            <a:spLocks noGrp="1"/>
          </p:cNvSpPr>
          <p:nvPr>
            <p:ph type="title"/>
          </p:nvPr>
        </p:nvSpPr>
        <p:spPr>
          <a:xfrm>
            <a:off x="743603" y="2350618"/>
            <a:ext cx="4602152" cy="2248883"/>
          </a:xfrm>
        </p:spPr>
        <p:txBody>
          <a:bodyPr vert="horz" lIns="91440" tIns="45720" rIns="91440" bIns="45720" rtlCol="0" anchor="ctr">
            <a:normAutofit fontScale="90000"/>
          </a:bodyPr>
          <a:lstStyle/>
          <a:p>
            <a:pPr algn="ctr"/>
            <a:r>
              <a:rPr lang="en-US" sz="8800" dirty="0">
                <a:solidFill>
                  <a:schemeClr val="tx1">
                    <a:lumMod val="85000"/>
                    <a:lumOff val="15000"/>
                  </a:schemeClr>
                </a:solidFill>
              </a:rPr>
              <a:t>Triumph</a:t>
            </a:r>
            <a:br>
              <a:rPr lang="en-US" sz="8800" dirty="0">
                <a:solidFill>
                  <a:schemeClr val="tx1">
                    <a:lumMod val="85000"/>
                    <a:lumOff val="15000"/>
                  </a:schemeClr>
                </a:solidFill>
              </a:rPr>
            </a:br>
            <a:r>
              <a:rPr lang="zh-TW" altLang="en-US" sz="8800" dirty="0">
                <a:solidFill>
                  <a:schemeClr val="tx1">
                    <a:lumMod val="85000"/>
                    <a:lumOff val="15000"/>
                  </a:schemeClr>
                </a:solidFill>
                <a:latin typeface="Yu Gothic UI" panose="020B0500000000000000" pitchFamily="34" charset="-128"/>
                <a:ea typeface="Yu Gothic UI" panose="020B0500000000000000" pitchFamily="34" charset="-128"/>
              </a:rPr>
              <a:t>凯旋</a:t>
            </a:r>
            <a:endParaRPr lang="en-US" sz="8800" dirty="0">
              <a:solidFill>
                <a:schemeClr val="tx1">
                  <a:lumMod val="85000"/>
                  <a:lumOff val="15000"/>
                </a:schemeClr>
              </a:solidFill>
              <a:latin typeface="Yu Gothic UI" panose="020B0500000000000000" pitchFamily="34" charset="-128"/>
              <a:ea typeface="Yu Gothic UI" panose="020B0500000000000000" pitchFamily="34" charset="-128"/>
            </a:endParaRPr>
          </a:p>
        </p:txBody>
      </p:sp>
      <p:sp>
        <p:nvSpPr>
          <p:cNvPr id="27" name="Rectangle 26">
            <a:extLst>
              <a:ext uri="{FF2B5EF4-FFF2-40B4-BE49-F238E27FC236}">
                <a16:creationId xmlns:a16="http://schemas.microsoft.com/office/drawing/2014/main" id="{44BBEC7D-2853-4D0C-9239-541F862C1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ACA3A81-3664-42EF-A8EC-40B40A51E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picture containing text, several&#10;&#10;Description automatically generated">
            <a:extLst>
              <a:ext uri="{FF2B5EF4-FFF2-40B4-BE49-F238E27FC236}">
                <a16:creationId xmlns:a16="http://schemas.microsoft.com/office/drawing/2014/main" id="{560A3F86-B722-9D2B-40CF-651995A833F4}"/>
              </a:ext>
            </a:extLst>
          </p:cNvPr>
          <p:cNvPicPr>
            <a:picLocks noChangeAspect="1"/>
          </p:cNvPicPr>
          <p:nvPr/>
        </p:nvPicPr>
        <p:blipFill rotWithShape="1">
          <a:blip r:embed="rId2"/>
          <a:srcRect l="7414" r="19813" b="-2"/>
          <a:stretch/>
        </p:blipFill>
        <p:spPr>
          <a:xfrm>
            <a:off x="8245165" y="3209731"/>
            <a:ext cx="3716680" cy="3396343"/>
          </a:xfrm>
          <a:prstGeom prst="rect">
            <a:avLst/>
          </a:prstGeom>
        </p:spPr>
      </p:pic>
      <p:pic>
        <p:nvPicPr>
          <p:cNvPr id="14" name="Content Placeholder 13" descr="A picture containing text, book, old, several&#10;&#10;Description automatically generated">
            <a:extLst>
              <a:ext uri="{FF2B5EF4-FFF2-40B4-BE49-F238E27FC236}">
                <a16:creationId xmlns:a16="http://schemas.microsoft.com/office/drawing/2014/main" id="{5E3A28A7-6D77-649E-0A56-CA245E26369F}"/>
              </a:ext>
            </a:extLst>
          </p:cNvPr>
          <p:cNvPicPr>
            <a:picLocks noGrp="1" noChangeAspect="1"/>
          </p:cNvPicPr>
          <p:nvPr>
            <p:ph sz="quarter" idx="4"/>
          </p:nvPr>
        </p:nvPicPr>
        <p:blipFill rotWithShape="1">
          <a:blip r:embed="rId3"/>
          <a:srcRect l="452" r="-2" b="-2"/>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188980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6" name="Rectangle 45">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8" name="Rectangle 47">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0" name="Group 49">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51" name="Straight Connector 50">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E3AED392-F4FF-45D7-9A91-FD20E7E29C46}"/>
              </a:ext>
            </a:extLst>
          </p:cNvPr>
          <p:cNvPicPr>
            <a:picLocks noChangeAspect="1"/>
          </p:cNvPicPr>
          <p:nvPr/>
        </p:nvPicPr>
        <p:blipFill rotWithShape="1">
          <a:blip r:embed="rId4"/>
          <a:srcRect t="15730"/>
          <a:stretch/>
        </p:blipFill>
        <p:spPr>
          <a:xfrm>
            <a:off x="20" y="10"/>
            <a:ext cx="12191980" cy="6857990"/>
          </a:xfrm>
          <a:prstGeom prst="rect">
            <a:avLst/>
          </a:prstGeom>
        </p:spPr>
      </p:pic>
      <p:sp>
        <p:nvSpPr>
          <p:cNvPr id="55" name="Rectangle 54">
            <a:extLst>
              <a:ext uri="{FF2B5EF4-FFF2-40B4-BE49-F238E27FC236}">
                <a16:creationId xmlns:a16="http://schemas.microsoft.com/office/drawing/2014/main" id="{2E31FADD-28C8-4F4E-91A0-B3CB76EF2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57" name="Rectangle 56">
            <a:extLst>
              <a:ext uri="{FF2B5EF4-FFF2-40B4-BE49-F238E27FC236}">
                <a16:creationId xmlns:a16="http://schemas.microsoft.com/office/drawing/2014/main" id="{FED926F3-B564-439F-AB6E-6E0034F58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561708" y="2091262"/>
            <a:ext cx="9068586" cy="3010123"/>
          </a:xfrm>
        </p:spPr>
        <p:txBody>
          <a:bodyPr vert="horz" lIns="91440" tIns="45720" rIns="91440" bIns="45720" rtlCol="0" anchor="ctr">
            <a:normAutofit/>
          </a:bodyPr>
          <a:lstStyle/>
          <a:p>
            <a:r>
              <a:rPr lang="en-US" dirty="0">
                <a:solidFill>
                  <a:schemeClr val="tx1">
                    <a:lumMod val="85000"/>
                    <a:lumOff val="15000"/>
                  </a:schemeClr>
                </a:solidFill>
                <a:effectLst/>
              </a:rPr>
              <a:t>A Kingdom that values the Least</a:t>
            </a:r>
            <a:br>
              <a:rPr lang="en-US" dirty="0">
                <a:solidFill>
                  <a:schemeClr val="tx1">
                    <a:lumMod val="85000"/>
                    <a:lumOff val="15000"/>
                  </a:schemeClr>
                </a:solidFill>
                <a:effectLst/>
              </a:rPr>
            </a:br>
            <a:r>
              <a:rPr lang="zh-TW" altLang="en-US" sz="6700" dirty="0">
                <a:solidFill>
                  <a:schemeClr val="tx1">
                    <a:lumMod val="85000"/>
                    <a:lumOff val="15000"/>
                  </a:schemeClr>
                </a:solidFill>
                <a:effectLst/>
                <a:latin typeface="Yu Gothic UI" panose="020B0500000000000000" pitchFamily="34" charset="-128"/>
                <a:ea typeface="Yu Gothic UI" panose="020B0500000000000000" pitchFamily="34" charset="-128"/>
              </a:rPr>
              <a:t>一个最不被重视的国度</a:t>
            </a:r>
            <a:endParaRPr lang="en-US" dirty="0">
              <a:solidFill>
                <a:schemeClr val="tx1">
                  <a:lumMod val="85000"/>
                  <a:lumOff val="15000"/>
                </a:schemeClr>
              </a:solidFill>
              <a:effectLst/>
              <a:latin typeface="Yu Gothic UI" panose="020B0500000000000000" pitchFamily="34" charset="-128"/>
              <a:ea typeface="Yu Gothic UI" panose="020B0500000000000000" pitchFamily="34" charset="-128"/>
            </a:endParaRPr>
          </a:p>
        </p:txBody>
      </p:sp>
      <p:sp>
        <p:nvSpPr>
          <p:cNvPr id="59" name="Rectangle 58">
            <a:extLst>
              <a:ext uri="{FF2B5EF4-FFF2-40B4-BE49-F238E27FC236}">
                <a16:creationId xmlns:a16="http://schemas.microsoft.com/office/drawing/2014/main" id="{E6D331CB-6FBA-4372-AC60-F6B170C67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4" name="Straight Connector 60">
            <a:extLst>
              <a:ext uri="{FF2B5EF4-FFF2-40B4-BE49-F238E27FC236}">
                <a16:creationId xmlns:a16="http://schemas.microsoft.com/office/drawing/2014/main" id="{4126804E-8B26-4520-869D-E127C27BC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62">
            <a:extLst>
              <a:ext uri="{FF2B5EF4-FFF2-40B4-BE49-F238E27FC236}">
                <a16:creationId xmlns:a16="http://schemas.microsoft.com/office/drawing/2014/main" id="{9F5E85EB-F7B3-4293-B1A9-9E1C5A37F6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64">
            <a:extLst>
              <a:ext uri="{FF2B5EF4-FFF2-40B4-BE49-F238E27FC236}">
                <a16:creationId xmlns:a16="http://schemas.microsoft.com/office/drawing/2014/main" id="{7C29264A-3E42-42AF-9FCD-A88A68D602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0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8" name="Rectangle 17">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03F2F216-4D5E-B4FB-E623-12AD2F12C0C0}"/>
              </a:ext>
            </a:extLst>
          </p:cNvPr>
          <p:cNvSpPr>
            <a:spLocks noGrp="1"/>
          </p:cNvSpPr>
          <p:nvPr>
            <p:ph type="title"/>
          </p:nvPr>
        </p:nvSpPr>
        <p:spPr>
          <a:xfrm>
            <a:off x="9176812" y="2858359"/>
            <a:ext cx="2457468" cy="1141282"/>
          </a:xfrm>
        </p:spPr>
        <p:txBody>
          <a:bodyPr anchor="b">
            <a:normAutofit fontScale="90000"/>
          </a:bodyPr>
          <a:lstStyle/>
          <a:p>
            <a:r>
              <a:rPr lang="en-US" sz="2800" dirty="0">
                <a:solidFill>
                  <a:srgbClr val="FFFFFF"/>
                </a:solidFill>
              </a:rPr>
              <a:t>The Parable of the Two Sons</a:t>
            </a:r>
            <a:br>
              <a:rPr lang="en-US" sz="2800" dirty="0">
                <a:solidFill>
                  <a:srgbClr val="FFFFFF"/>
                </a:solidFill>
              </a:rPr>
            </a:br>
            <a:r>
              <a:rPr lang="zh-TW" altLang="en-US" sz="2800" dirty="0">
                <a:solidFill>
                  <a:srgbClr val="FFFFFF"/>
                </a:solidFill>
                <a:latin typeface="Yu Gothic UI" panose="020B0500000000000000" pitchFamily="34" charset="-128"/>
                <a:ea typeface="Yu Gothic UI" panose="020B0500000000000000" pitchFamily="34" charset="-128"/>
              </a:rPr>
              <a:t>两个儿子的比喻</a:t>
            </a:r>
            <a:endParaRPr lang="en-US" sz="2800" dirty="0">
              <a:solidFill>
                <a:srgbClr val="FFFFFF"/>
              </a:solidFill>
              <a:latin typeface="Yu Gothic UI" panose="020B0500000000000000" pitchFamily="34" charset="-128"/>
              <a:ea typeface="Yu Gothic UI" panose="020B0500000000000000" pitchFamily="34" charset="-128"/>
            </a:endParaRPr>
          </a:p>
        </p:txBody>
      </p:sp>
      <p:pic>
        <p:nvPicPr>
          <p:cNvPr id="7" name="Content Placeholder 6">
            <a:extLst>
              <a:ext uri="{FF2B5EF4-FFF2-40B4-BE49-F238E27FC236}">
                <a16:creationId xmlns:a16="http://schemas.microsoft.com/office/drawing/2014/main" id="{24C04BAF-2D49-0E9D-93CE-DF4D6D40225A}"/>
              </a:ext>
            </a:extLst>
          </p:cNvPr>
          <p:cNvPicPr>
            <a:picLocks noChangeAspect="1"/>
          </p:cNvPicPr>
          <p:nvPr/>
        </p:nvPicPr>
        <p:blipFill rotWithShape="1">
          <a:blip r:embed="rId2"/>
          <a:srcRect l="5151"/>
          <a:stretch/>
        </p:blipFill>
        <p:spPr>
          <a:xfrm>
            <a:off x="487321" y="476169"/>
            <a:ext cx="8202168" cy="6053328"/>
          </a:xfrm>
          <a:prstGeom prst="rect">
            <a:avLst/>
          </a:prstGeom>
        </p:spPr>
      </p:pic>
    </p:spTree>
    <p:extLst>
      <p:ext uri="{BB962C8B-B14F-4D97-AF65-F5344CB8AC3E}">
        <p14:creationId xmlns:p14="http://schemas.microsoft.com/office/powerpoint/2010/main" val="208560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6" name="Rectangle 45">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8" name="Rectangle 47">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0" name="Group 49">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51" name="Straight Connector 50">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E3AED392-F4FF-45D7-9A91-FD20E7E29C46}"/>
              </a:ext>
            </a:extLst>
          </p:cNvPr>
          <p:cNvPicPr>
            <a:picLocks noChangeAspect="1"/>
          </p:cNvPicPr>
          <p:nvPr/>
        </p:nvPicPr>
        <p:blipFill rotWithShape="1">
          <a:blip r:embed="rId4"/>
          <a:srcRect t="15730"/>
          <a:stretch/>
        </p:blipFill>
        <p:spPr>
          <a:xfrm>
            <a:off x="20" y="10"/>
            <a:ext cx="12191980" cy="6857990"/>
          </a:xfrm>
          <a:prstGeom prst="rect">
            <a:avLst/>
          </a:prstGeom>
        </p:spPr>
      </p:pic>
      <p:sp>
        <p:nvSpPr>
          <p:cNvPr id="55" name="Rectangle 54">
            <a:extLst>
              <a:ext uri="{FF2B5EF4-FFF2-40B4-BE49-F238E27FC236}">
                <a16:creationId xmlns:a16="http://schemas.microsoft.com/office/drawing/2014/main" id="{2E31FADD-28C8-4F4E-91A0-B3CB76EF2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57" name="Rectangle 56">
            <a:extLst>
              <a:ext uri="{FF2B5EF4-FFF2-40B4-BE49-F238E27FC236}">
                <a16:creationId xmlns:a16="http://schemas.microsoft.com/office/drawing/2014/main" id="{FED926F3-B564-439F-AB6E-6E0034F58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561708" y="2091262"/>
            <a:ext cx="9068586" cy="3106377"/>
          </a:xfrm>
        </p:spPr>
        <p:txBody>
          <a:bodyPr vert="horz" lIns="91440" tIns="45720" rIns="91440" bIns="45720" rtlCol="0" anchor="ctr">
            <a:normAutofit/>
          </a:bodyPr>
          <a:lstStyle/>
          <a:p>
            <a:r>
              <a:rPr lang="en-US" dirty="0">
                <a:solidFill>
                  <a:schemeClr val="tx1">
                    <a:lumMod val="85000"/>
                    <a:lumOff val="15000"/>
                  </a:schemeClr>
                </a:solidFill>
                <a:effectLst/>
              </a:rPr>
              <a:t>A Kingdom that extends mercy</a:t>
            </a:r>
            <a:br>
              <a:rPr lang="en-US" dirty="0">
                <a:solidFill>
                  <a:schemeClr val="tx1">
                    <a:lumMod val="85000"/>
                    <a:lumOff val="15000"/>
                  </a:schemeClr>
                </a:solidFill>
                <a:effectLst/>
              </a:rPr>
            </a:br>
            <a:r>
              <a:rPr lang="zh-TW" altLang="en-US" sz="7200" dirty="0">
                <a:solidFill>
                  <a:schemeClr val="tx1">
                    <a:lumMod val="85000"/>
                    <a:lumOff val="15000"/>
                  </a:schemeClr>
                </a:solidFill>
                <a:effectLst/>
                <a:latin typeface="Yu Gothic UI" panose="020B0500000000000000" pitchFamily="34" charset="-128"/>
                <a:ea typeface="Yu Gothic UI" panose="020B0500000000000000" pitchFamily="34" charset="-128"/>
              </a:rPr>
              <a:t>一个</a:t>
            </a:r>
            <a:r>
              <a:rPr lang="zh-TW" altLang="en-US" dirty="0">
                <a:solidFill>
                  <a:schemeClr val="tx1">
                    <a:lumMod val="85000"/>
                    <a:lumOff val="15000"/>
                  </a:schemeClr>
                </a:solidFill>
                <a:effectLst/>
                <a:latin typeface="Yu Gothic UI" panose="020B0500000000000000" pitchFamily="34" charset="-128"/>
                <a:ea typeface="Yu Gothic UI" panose="020B0500000000000000" pitchFamily="34" charset="-128"/>
              </a:rPr>
              <a:t>施怜悯的国度</a:t>
            </a:r>
            <a:endParaRPr lang="en-US" dirty="0">
              <a:solidFill>
                <a:schemeClr val="tx1">
                  <a:lumMod val="85000"/>
                  <a:lumOff val="15000"/>
                </a:schemeClr>
              </a:solidFill>
              <a:effectLst/>
              <a:latin typeface="Yu Gothic UI" panose="020B0500000000000000" pitchFamily="34" charset="-128"/>
              <a:ea typeface="Yu Gothic UI" panose="020B0500000000000000" pitchFamily="34" charset="-128"/>
            </a:endParaRPr>
          </a:p>
        </p:txBody>
      </p:sp>
      <p:sp>
        <p:nvSpPr>
          <p:cNvPr id="59" name="Rectangle 58">
            <a:extLst>
              <a:ext uri="{FF2B5EF4-FFF2-40B4-BE49-F238E27FC236}">
                <a16:creationId xmlns:a16="http://schemas.microsoft.com/office/drawing/2014/main" id="{E6D331CB-6FBA-4372-AC60-F6B170C67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4" name="Straight Connector 60">
            <a:extLst>
              <a:ext uri="{FF2B5EF4-FFF2-40B4-BE49-F238E27FC236}">
                <a16:creationId xmlns:a16="http://schemas.microsoft.com/office/drawing/2014/main" id="{4126804E-8B26-4520-869D-E127C27BC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62">
            <a:extLst>
              <a:ext uri="{FF2B5EF4-FFF2-40B4-BE49-F238E27FC236}">
                <a16:creationId xmlns:a16="http://schemas.microsoft.com/office/drawing/2014/main" id="{9F5E85EB-F7B3-4293-B1A9-9E1C5A37F6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64">
            <a:extLst>
              <a:ext uri="{FF2B5EF4-FFF2-40B4-BE49-F238E27FC236}">
                <a16:creationId xmlns:a16="http://schemas.microsoft.com/office/drawing/2014/main" id="{7C29264A-3E42-42AF-9FCD-A88A68D602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4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8" name="Rectangle 17">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FF5C52AF-9173-2D69-BD47-C335D9E43C7F}"/>
              </a:ext>
            </a:extLst>
          </p:cNvPr>
          <p:cNvSpPr>
            <a:spLocks noGrp="1"/>
          </p:cNvSpPr>
          <p:nvPr>
            <p:ph type="title"/>
          </p:nvPr>
        </p:nvSpPr>
        <p:spPr>
          <a:xfrm>
            <a:off x="9359880" y="2535225"/>
            <a:ext cx="2247091" cy="1787549"/>
          </a:xfrm>
        </p:spPr>
        <p:txBody>
          <a:bodyPr anchor="b">
            <a:normAutofit/>
          </a:bodyPr>
          <a:lstStyle/>
          <a:p>
            <a:r>
              <a:rPr lang="en-US" sz="2800" dirty="0">
                <a:solidFill>
                  <a:srgbClr val="FFFFFF"/>
                </a:solidFill>
              </a:rPr>
              <a:t>The Parable of the Tenants</a:t>
            </a:r>
            <a:br>
              <a:rPr lang="en-US" sz="2800" dirty="0">
                <a:solidFill>
                  <a:srgbClr val="FFFFFF"/>
                </a:solidFill>
              </a:rPr>
            </a:br>
            <a:r>
              <a:rPr lang="zh-TW" altLang="en-US" sz="2800" dirty="0">
                <a:solidFill>
                  <a:srgbClr val="FFFFFF"/>
                </a:solidFill>
                <a:latin typeface="Yu Gothic UI" panose="020B0500000000000000" pitchFamily="34" charset="-128"/>
                <a:ea typeface="Yu Gothic UI" panose="020B0500000000000000" pitchFamily="34" charset="-128"/>
              </a:rPr>
              <a:t>佃户的比喻</a:t>
            </a:r>
            <a:endParaRPr lang="en-US" sz="2800" dirty="0">
              <a:solidFill>
                <a:srgbClr val="FFFFFF"/>
              </a:solidFill>
              <a:latin typeface="Yu Gothic UI" panose="020B0500000000000000" pitchFamily="34" charset="-128"/>
              <a:ea typeface="Yu Gothic UI" panose="020B0500000000000000" pitchFamily="34" charset="-128"/>
            </a:endParaRPr>
          </a:p>
        </p:txBody>
      </p:sp>
      <p:pic>
        <p:nvPicPr>
          <p:cNvPr id="7" name="Content Placeholder 6" descr="A bunch of grapes from a vine&#10;&#10;Description automatically generated with medium confidence">
            <a:extLst>
              <a:ext uri="{FF2B5EF4-FFF2-40B4-BE49-F238E27FC236}">
                <a16:creationId xmlns:a16="http://schemas.microsoft.com/office/drawing/2014/main" id="{ED693A8C-1814-67EE-3104-1AF563410698}"/>
              </a:ext>
            </a:extLst>
          </p:cNvPr>
          <p:cNvPicPr>
            <a:picLocks noChangeAspect="1"/>
          </p:cNvPicPr>
          <p:nvPr/>
        </p:nvPicPr>
        <p:blipFill rotWithShape="1">
          <a:blip r:embed="rId2"/>
          <a:srcRect l="15654" r="674" b="-2"/>
          <a:stretch/>
        </p:blipFill>
        <p:spPr>
          <a:xfrm>
            <a:off x="487321" y="476169"/>
            <a:ext cx="8202168" cy="6053328"/>
          </a:xfrm>
          <a:prstGeom prst="rect">
            <a:avLst/>
          </a:prstGeom>
        </p:spPr>
      </p:pic>
    </p:spTree>
    <p:extLst>
      <p:ext uri="{BB962C8B-B14F-4D97-AF65-F5344CB8AC3E}">
        <p14:creationId xmlns:p14="http://schemas.microsoft.com/office/powerpoint/2010/main" val="32933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7AC5-4DBC-2230-DA70-4EF2772B7AB1}"/>
              </a:ext>
            </a:extLst>
          </p:cNvPr>
          <p:cNvSpPr>
            <a:spLocks noGrp="1"/>
          </p:cNvSpPr>
          <p:nvPr>
            <p:ph type="title"/>
          </p:nvPr>
        </p:nvSpPr>
        <p:spPr>
          <a:xfrm>
            <a:off x="6790154" y="2569887"/>
            <a:ext cx="4602152" cy="1841179"/>
          </a:xfrm>
        </p:spPr>
        <p:txBody>
          <a:bodyPr>
            <a:normAutofit/>
          </a:bodyPr>
          <a:lstStyle/>
          <a:p>
            <a:r>
              <a:rPr lang="en-US" dirty="0"/>
              <a:t>Cornerstone</a:t>
            </a:r>
            <a:br>
              <a:rPr lang="en-US" dirty="0"/>
            </a:br>
            <a:r>
              <a:rPr lang="zh-TW" altLang="en-US" dirty="0">
                <a:latin typeface="Yu Gothic UI" panose="020B0500000000000000" pitchFamily="34" charset="-128"/>
                <a:ea typeface="Yu Gothic UI" panose="020B0500000000000000" pitchFamily="34" charset="-128"/>
              </a:rPr>
              <a:t>房角石</a:t>
            </a:r>
            <a:endParaRPr lang="en-US" dirty="0">
              <a:latin typeface="Yu Gothic UI" panose="020B0500000000000000" pitchFamily="34" charset="-128"/>
              <a:ea typeface="Yu Gothic UI" panose="020B0500000000000000" pitchFamily="34" charset="-128"/>
            </a:endParaRPr>
          </a:p>
        </p:txBody>
      </p:sp>
      <p:sp>
        <p:nvSpPr>
          <p:cNvPr id="12" name="Rectangle 11">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 name="Content Placeholder 4" descr="A picture containing stone, outdoor, building, brick&#10;&#10;Description automatically generated">
            <a:extLst>
              <a:ext uri="{FF2B5EF4-FFF2-40B4-BE49-F238E27FC236}">
                <a16:creationId xmlns:a16="http://schemas.microsoft.com/office/drawing/2014/main" id="{12D5767D-2134-1EB3-677F-DE60640140C8}"/>
              </a:ext>
            </a:extLst>
          </p:cNvPr>
          <p:cNvPicPr>
            <a:picLocks noChangeAspect="1"/>
          </p:cNvPicPr>
          <p:nvPr/>
        </p:nvPicPr>
        <p:blipFill rotWithShape="1">
          <a:blip r:embed="rId2"/>
          <a:srcRect t="9160" r="2" b="17134"/>
          <a:stretch/>
        </p:blipFill>
        <p:spPr>
          <a:xfrm>
            <a:off x="407432" y="419292"/>
            <a:ext cx="5522976" cy="6053328"/>
          </a:xfrm>
          <a:prstGeom prst="rect">
            <a:avLst/>
          </a:prstGeom>
        </p:spPr>
      </p:pic>
    </p:spTree>
    <p:extLst>
      <p:ext uri="{BB962C8B-B14F-4D97-AF65-F5344CB8AC3E}">
        <p14:creationId xmlns:p14="http://schemas.microsoft.com/office/powerpoint/2010/main" val="89124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6" name="Rectangle 45">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8" name="Rectangle 47">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0" name="Group 49">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51" name="Straight Connector 50">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E3AED392-F4FF-45D7-9A91-FD20E7E29C46}"/>
              </a:ext>
            </a:extLst>
          </p:cNvPr>
          <p:cNvPicPr>
            <a:picLocks noChangeAspect="1"/>
          </p:cNvPicPr>
          <p:nvPr/>
        </p:nvPicPr>
        <p:blipFill rotWithShape="1">
          <a:blip r:embed="rId4"/>
          <a:srcRect t="15730"/>
          <a:stretch/>
        </p:blipFill>
        <p:spPr>
          <a:xfrm>
            <a:off x="20" y="10"/>
            <a:ext cx="12191980" cy="6857990"/>
          </a:xfrm>
          <a:prstGeom prst="rect">
            <a:avLst/>
          </a:prstGeom>
        </p:spPr>
      </p:pic>
      <p:sp>
        <p:nvSpPr>
          <p:cNvPr id="55" name="Rectangle 54">
            <a:extLst>
              <a:ext uri="{FF2B5EF4-FFF2-40B4-BE49-F238E27FC236}">
                <a16:creationId xmlns:a16="http://schemas.microsoft.com/office/drawing/2014/main" id="{2E31FADD-28C8-4F4E-91A0-B3CB76EF2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57" name="Rectangle 56">
            <a:extLst>
              <a:ext uri="{FF2B5EF4-FFF2-40B4-BE49-F238E27FC236}">
                <a16:creationId xmlns:a16="http://schemas.microsoft.com/office/drawing/2014/main" id="{FED926F3-B564-439F-AB6E-6E0034F58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561708" y="2091262"/>
            <a:ext cx="9068586" cy="3022057"/>
          </a:xfrm>
        </p:spPr>
        <p:txBody>
          <a:bodyPr vert="horz" lIns="91440" tIns="45720" rIns="91440" bIns="45720" rtlCol="0" anchor="ctr">
            <a:normAutofit fontScale="90000"/>
          </a:bodyPr>
          <a:lstStyle/>
          <a:p>
            <a:r>
              <a:rPr lang="en-US" dirty="0">
                <a:solidFill>
                  <a:schemeClr val="tx1">
                    <a:lumMod val="85000"/>
                    <a:lumOff val="15000"/>
                  </a:schemeClr>
                </a:solidFill>
                <a:effectLst/>
              </a:rPr>
              <a:t>A Kingdom that requires submission</a:t>
            </a:r>
            <a:br>
              <a:rPr lang="en-US" dirty="0">
                <a:solidFill>
                  <a:schemeClr val="tx1">
                    <a:lumMod val="85000"/>
                    <a:lumOff val="15000"/>
                  </a:schemeClr>
                </a:solidFill>
                <a:effectLst/>
              </a:rPr>
            </a:br>
            <a:r>
              <a:rPr lang="zh-TW" altLang="en-US" sz="7200" dirty="0">
                <a:solidFill>
                  <a:schemeClr val="tx1">
                    <a:lumMod val="85000"/>
                    <a:lumOff val="15000"/>
                  </a:schemeClr>
                </a:solidFill>
                <a:effectLst/>
                <a:latin typeface="Yu Gothic UI" panose="020B0500000000000000" pitchFamily="34" charset="-128"/>
                <a:ea typeface="Yu Gothic UI" panose="020B0500000000000000" pitchFamily="34" charset="-128"/>
              </a:rPr>
              <a:t>一个</a:t>
            </a:r>
            <a:r>
              <a:rPr lang="zh-TW" altLang="en-US" dirty="0">
                <a:solidFill>
                  <a:schemeClr val="tx1">
                    <a:lumMod val="85000"/>
                    <a:lumOff val="15000"/>
                  </a:schemeClr>
                </a:solidFill>
                <a:effectLst/>
                <a:latin typeface="Yu Gothic UI" panose="020B0500000000000000" pitchFamily="34" charset="-128"/>
                <a:ea typeface="Yu Gothic UI" panose="020B0500000000000000" pitchFamily="34" charset="-128"/>
              </a:rPr>
              <a:t>需要顺服的国度</a:t>
            </a:r>
            <a:endParaRPr lang="en-US" dirty="0">
              <a:solidFill>
                <a:schemeClr val="tx1">
                  <a:lumMod val="85000"/>
                  <a:lumOff val="15000"/>
                </a:schemeClr>
              </a:solidFill>
              <a:effectLst/>
              <a:latin typeface="Yu Gothic UI" panose="020B0500000000000000" pitchFamily="34" charset="-128"/>
              <a:ea typeface="Yu Gothic UI" panose="020B0500000000000000" pitchFamily="34" charset="-128"/>
            </a:endParaRPr>
          </a:p>
        </p:txBody>
      </p:sp>
      <p:sp>
        <p:nvSpPr>
          <p:cNvPr id="59" name="Rectangle 58">
            <a:extLst>
              <a:ext uri="{FF2B5EF4-FFF2-40B4-BE49-F238E27FC236}">
                <a16:creationId xmlns:a16="http://schemas.microsoft.com/office/drawing/2014/main" id="{E6D331CB-6FBA-4372-AC60-F6B170C67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4" name="Straight Connector 60">
            <a:extLst>
              <a:ext uri="{FF2B5EF4-FFF2-40B4-BE49-F238E27FC236}">
                <a16:creationId xmlns:a16="http://schemas.microsoft.com/office/drawing/2014/main" id="{4126804E-8B26-4520-869D-E127C27BC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62">
            <a:extLst>
              <a:ext uri="{FF2B5EF4-FFF2-40B4-BE49-F238E27FC236}">
                <a16:creationId xmlns:a16="http://schemas.microsoft.com/office/drawing/2014/main" id="{9F5E85EB-F7B3-4293-B1A9-9E1C5A37F6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64">
            <a:extLst>
              <a:ext uri="{FF2B5EF4-FFF2-40B4-BE49-F238E27FC236}">
                <a16:creationId xmlns:a16="http://schemas.microsoft.com/office/drawing/2014/main" id="{7C29264A-3E42-42AF-9FCD-A88A68D602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15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B5C65-0C31-EFE6-EA39-132531E83C81}"/>
              </a:ext>
            </a:extLst>
          </p:cNvPr>
          <p:cNvSpPr>
            <a:spLocks noGrp="1"/>
          </p:cNvSpPr>
          <p:nvPr>
            <p:ph type="ctrTitle"/>
          </p:nvPr>
        </p:nvSpPr>
        <p:spPr>
          <a:xfrm>
            <a:off x="1561708" y="2014430"/>
            <a:ext cx="9068586" cy="3375717"/>
          </a:xfrm>
        </p:spPr>
        <p:txBody>
          <a:bodyPr/>
          <a:lstStyle/>
          <a:p>
            <a:r>
              <a:rPr lang="en-US" sz="6600" spc="0" dirty="0"/>
              <a:t>By what authority do you do these things?</a:t>
            </a:r>
            <a:r>
              <a:rPr lang="zh-TW" altLang="en-US" sz="6600" spc="0" dirty="0"/>
              <a:t> </a:t>
            </a:r>
            <a:br>
              <a:rPr lang="en-US" altLang="zh-TW" sz="4800" spc="0" dirty="0"/>
            </a:br>
            <a:r>
              <a:rPr lang="zh-TW" altLang="en-US" sz="4800" spc="-300" dirty="0">
                <a:latin typeface="Yu Gothic UI" panose="020B0500000000000000" pitchFamily="34" charset="-128"/>
                <a:ea typeface="Yu Gothic UI" panose="020B0500000000000000" pitchFamily="34" charset="-128"/>
              </a:rPr>
              <a:t>你 仗 着 甚 麽 权 柄 做 这 些 事 ？</a:t>
            </a:r>
            <a:endParaRPr lang="en-US" sz="4800" spc="-3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1164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8" name="Rectangle 17">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5FD1A275-9FBD-ED06-723A-3C11DBBF01EF}"/>
              </a:ext>
            </a:extLst>
          </p:cNvPr>
          <p:cNvSpPr>
            <a:spLocks noGrp="1"/>
          </p:cNvSpPr>
          <p:nvPr>
            <p:ph type="title"/>
          </p:nvPr>
        </p:nvSpPr>
        <p:spPr>
          <a:xfrm>
            <a:off x="9246538" y="1562877"/>
            <a:ext cx="2553005" cy="3732245"/>
          </a:xfrm>
        </p:spPr>
        <p:txBody>
          <a:bodyPr anchor="ctr">
            <a:normAutofit/>
          </a:bodyPr>
          <a:lstStyle/>
          <a:p>
            <a:r>
              <a:rPr lang="en-US" sz="3600" dirty="0">
                <a:solidFill>
                  <a:srgbClr val="FFFFFF"/>
                </a:solidFill>
              </a:rPr>
              <a:t>The Parable of the Wedding Feast</a:t>
            </a:r>
            <a:br>
              <a:rPr lang="en-US" sz="3600" dirty="0">
                <a:solidFill>
                  <a:srgbClr val="FFFFFF"/>
                </a:solidFill>
              </a:rPr>
            </a:br>
            <a:r>
              <a:rPr lang="zh-TW" altLang="en-US" sz="3600" dirty="0">
                <a:solidFill>
                  <a:srgbClr val="FFFFFF"/>
                </a:solidFill>
                <a:latin typeface="Yu Gothic UI" panose="020B0500000000000000" pitchFamily="34" charset="-128"/>
                <a:ea typeface="Yu Gothic UI" panose="020B0500000000000000" pitchFamily="34" charset="-128"/>
              </a:rPr>
              <a:t>婚宴的比喻</a:t>
            </a:r>
            <a:endParaRPr lang="en-US" sz="3600" dirty="0">
              <a:solidFill>
                <a:srgbClr val="FFFFFF"/>
              </a:solidFill>
              <a:latin typeface="Yu Gothic UI" panose="020B0500000000000000" pitchFamily="34" charset="-128"/>
              <a:ea typeface="Yu Gothic UI" panose="020B0500000000000000" pitchFamily="34" charset="-128"/>
            </a:endParaRPr>
          </a:p>
        </p:txBody>
      </p:sp>
      <p:pic>
        <p:nvPicPr>
          <p:cNvPr id="7" name="Content Placeholder 6" descr="A picture containing text, person, outdoor, people&#10;&#10;Description automatically generated">
            <a:extLst>
              <a:ext uri="{FF2B5EF4-FFF2-40B4-BE49-F238E27FC236}">
                <a16:creationId xmlns:a16="http://schemas.microsoft.com/office/drawing/2014/main" id="{76C42BF7-C1E3-7666-4FF8-FC479168C0E7}"/>
              </a:ext>
            </a:extLst>
          </p:cNvPr>
          <p:cNvPicPr>
            <a:picLocks noChangeAspect="1"/>
          </p:cNvPicPr>
          <p:nvPr/>
        </p:nvPicPr>
        <p:blipFill rotWithShape="1">
          <a:blip r:embed="rId2"/>
          <a:srcRect l="5788" r="6817" b="2"/>
          <a:stretch/>
        </p:blipFill>
        <p:spPr>
          <a:xfrm>
            <a:off x="487321" y="476169"/>
            <a:ext cx="8202168" cy="6053328"/>
          </a:xfrm>
          <a:prstGeom prst="rect">
            <a:avLst/>
          </a:prstGeom>
        </p:spPr>
      </p:pic>
    </p:spTree>
    <p:extLst>
      <p:ext uri="{BB962C8B-B14F-4D97-AF65-F5344CB8AC3E}">
        <p14:creationId xmlns:p14="http://schemas.microsoft.com/office/powerpoint/2010/main" val="198054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934304-E200-836A-6053-329B50F65052}"/>
              </a:ext>
            </a:extLst>
          </p:cNvPr>
          <p:cNvSpPr>
            <a:spLocks noGrp="1"/>
          </p:cNvSpPr>
          <p:nvPr>
            <p:ph type="title"/>
          </p:nvPr>
        </p:nvSpPr>
        <p:spPr>
          <a:xfrm>
            <a:off x="1560576" y="1967789"/>
            <a:ext cx="9070848" cy="3364992"/>
          </a:xfrm>
        </p:spPr>
        <p:txBody>
          <a:bodyPr/>
          <a:lstStyle/>
          <a:p>
            <a:pPr>
              <a:lnSpc>
                <a:spcPct val="100000"/>
              </a:lnSpc>
            </a:pPr>
            <a:r>
              <a:rPr lang="en-US" sz="4400" dirty="0"/>
              <a:t>Acceptance of Jesus’ Kingdom means acceptance of Jesus’ kingship</a:t>
            </a:r>
            <a:br>
              <a:rPr lang="en-US" sz="4400" dirty="0"/>
            </a:br>
            <a:r>
              <a:rPr lang="zh-TW" altLang="en-US" sz="4400" dirty="0">
                <a:latin typeface="Yu Gothic UI" panose="020B0500000000000000" pitchFamily="34" charset="-128"/>
                <a:ea typeface="Yu Gothic UI" panose="020B0500000000000000" pitchFamily="34" charset="-128"/>
              </a:rPr>
              <a:t>接受耶稣的国度</a:t>
            </a:r>
            <a:br>
              <a:rPr lang="en-US" altLang="zh-TW" sz="4400" dirty="0">
                <a:latin typeface="Yu Gothic UI" panose="020B0500000000000000" pitchFamily="34" charset="-128"/>
                <a:ea typeface="Yu Gothic UI" panose="020B0500000000000000" pitchFamily="34" charset="-128"/>
              </a:rPr>
            </a:br>
            <a:r>
              <a:rPr lang="zh-TW" altLang="en-US" sz="4400" dirty="0">
                <a:latin typeface="Yu Gothic UI" panose="020B0500000000000000" pitchFamily="34" charset="-128"/>
                <a:ea typeface="Yu Gothic UI" panose="020B0500000000000000" pitchFamily="34" charset="-128"/>
              </a:rPr>
              <a:t>意味着接受耶稣的王权</a:t>
            </a:r>
            <a:endParaRPr lang="en-US" sz="4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3234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5A2F-DC46-1D3B-CE56-4B127B5072A8}"/>
              </a:ext>
            </a:extLst>
          </p:cNvPr>
          <p:cNvSpPr>
            <a:spLocks noGrp="1"/>
          </p:cNvSpPr>
          <p:nvPr>
            <p:ph type="title"/>
          </p:nvPr>
        </p:nvSpPr>
        <p:spPr/>
        <p:txBody>
          <a:bodyPr/>
          <a:lstStyle/>
          <a:p>
            <a:r>
              <a:rPr lang="en-US" dirty="0"/>
              <a:t>Matthew </a:t>
            </a:r>
            <a:r>
              <a:rPr lang="zh-TW" altLang="en-US" dirty="0">
                <a:latin typeface="Yu Gothic UI" panose="020B0500000000000000" pitchFamily="34" charset="-128"/>
                <a:ea typeface="Yu Gothic UI" panose="020B0500000000000000" pitchFamily="34" charset="-128"/>
              </a:rPr>
              <a:t>馬太福音</a:t>
            </a:r>
            <a:r>
              <a:rPr lang="en-US" altLang="zh-TW" dirty="0">
                <a:latin typeface="Yu Gothic UI" panose="020B0500000000000000" pitchFamily="34" charset="-128"/>
                <a:ea typeface="Yu Gothic UI" panose="020B0500000000000000" pitchFamily="34" charset="-128"/>
              </a:rPr>
              <a:t> </a:t>
            </a:r>
            <a:r>
              <a:rPr lang="en-US" dirty="0"/>
              <a:t>21:28-22:14</a:t>
            </a:r>
          </a:p>
        </p:txBody>
      </p:sp>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2103119"/>
            <a:ext cx="10058400" cy="4304556"/>
          </a:xfrm>
        </p:spPr>
        <p:txBody>
          <a:bodyPr>
            <a:normAutofit lnSpcReduction="10000"/>
          </a:bodyPr>
          <a:lstStyle/>
          <a:p>
            <a:pPr marL="0" indent="0">
              <a:buNone/>
            </a:pPr>
            <a:r>
              <a:rPr lang="en-US" sz="2400" dirty="0"/>
              <a:t>What do you think? A man had two sons. And he went to the first and said, ‘Son, go and work in the vineyard today.’ And he answered, ‘I will not,’ but afterward he changed his mind and went. And he went to the other son and said the same. And he answered, ‘I go, sir,’ but did not go. Which of the two did the will of his father?”</a:t>
            </a:r>
            <a:r>
              <a:rPr lang="zh-TW" altLang="en-US" sz="2400" dirty="0"/>
              <a:t> </a:t>
            </a:r>
            <a:endParaRPr lang="en-US" altLang="zh-TW" sz="2400" dirty="0"/>
          </a:p>
          <a:p>
            <a:pPr marL="0" indent="0">
              <a:lnSpc>
                <a:spcPct val="120000"/>
              </a:lnSpc>
              <a:buNone/>
            </a:pPr>
            <a:r>
              <a:rPr lang="zh-TW" altLang="en-US" sz="2800" dirty="0">
                <a:latin typeface="Yu Gothic UI" panose="020B0500000000000000" pitchFamily="34" charset="-128"/>
                <a:ea typeface="Yu Gothic UI" panose="020B0500000000000000" pitchFamily="34" charset="-128"/>
              </a:rPr>
              <a:t>又 说 ： 一 个 人 有 两 个 儿 子 。 他 来 对 大 儿 子 说 ： 我 儿 ， 你 今 天 到 葡 萄 园 里 去 做 工 。他 回 答 说 ： 我 不 去 ， 以 後 自 己 懊 悔 ， 就 去 了 。又 来 对 小 儿 子 也 是 这 样 说 。 他 回 答 说 ： 父 阿 ， 我 去 ， 他 却 不 去 。</a:t>
            </a:r>
          </a:p>
        </p:txBody>
      </p:sp>
    </p:spTree>
    <p:extLst>
      <p:ext uri="{BB962C8B-B14F-4D97-AF65-F5344CB8AC3E}">
        <p14:creationId xmlns:p14="http://schemas.microsoft.com/office/powerpoint/2010/main" val="176779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739588"/>
            <a:ext cx="10058400" cy="5295452"/>
          </a:xfrm>
        </p:spPr>
        <p:txBody>
          <a:bodyPr>
            <a:normAutofit/>
          </a:bodyPr>
          <a:lstStyle/>
          <a:p>
            <a:pPr marL="0" indent="0">
              <a:buNone/>
            </a:pPr>
            <a:r>
              <a:rPr lang="en-US" sz="2400" dirty="0"/>
              <a:t>They said, “The first.” Jesus said to them, “Truly, I say to you, the tax collectors and the prostitutes go into the kingdom of God before you. For John came to you in the way of righteousness, and you did not believe him, but the tax collectors and the prostitutes believed him. And even when you saw it, you did not afterward change your minds and believe him.</a:t>
            </a:r>
          </a:p>
          <a:p>
            <a:pPr marL="0" indent="0">
              <a:buNone/>
            </a:pPr>
            <a:r>
              <a:rPr lang="zh-TW" altLang="en-US" sz="2800" dirty="0">
                <a:latin typeface="Yu Gothic UI" panose="020B0500000000000000" pitchFamily="34" charset="-128"/>
                <a:ea typeface="Yu Gothic UI" panose="020B0500000000000000" pitchFamily="34" charset="-128"/>
              </a:rPr>
              <a:t>你 们 想 ， 这 两 个 儿 子 是 那 一 个 遵 行 父 命 呢 ？ 他 们 说 ： 大 儿 子 。 耶 稣 说 ： 我 实 在 告 诉 你 们 ， 税 吏 和 娼 妓 倒 比 你 们 先 进 神 的 国 。因 为 约 翰 遵 着 义 路 到 你 们 这 里 来 ， 你 们 却 不 信 他 ； 税 吏 和 娼 妓 倒 信 他 。 你 们 看 见 了 ， 後 来 还 是 不 懊 悔 去 信 他 。</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0779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739587"/>
            <a:ext cx="10058400" cy="5496207"/>
          </a:xfrm>
        </p:spPr>
        <p:txBody>
          <a:bodyPr>
            <a:normAutofit/>
          </a:bodyPr>
          <a:lstStyle/>
          <a:p>
            <a:pPr marL="0" indent="0">
              <a:buNone/>
            </a:pPr>
            <a:r>
              <a:rPr lang="en-US" sz="2400" dirty="0"/>
              <a:t>“Hear another parable. There was a master of a house who planted a vineyard and put a fence around it and dug a winepress in it and built a tower and leased it to tenants, and went into another country. When the season for fruit drew near, he sent his servants to the tenants to get his fruit. And the tenants took his servants and beat one, killed another, and stoned another.</a:t>
            </a:r>
          </a:p>
          <a:p>
            <a:pPr marL="0" indent="0">
              <a:buNone/>
            </a:pPr>
            <a:r>
              <a:rPr lang="zh-TW" altLang="en-US" sz="2800" dirty="0">
                <a:latin typeface="Yu Gothic UI" panose="020B0500000000000000" pitchFamily="34" charset="-128"/>
                <a:ea typeface="Yu Gothic UI" panose="020B0500000000000000" pitchFamily="34" charset="-128"/>
              </a:rPr>
              <a:t>你 们 再 听 一 个 比 喻 ： 有 个 家 主 栽 了 一 个 葡 萄 园 ， 周 围 圈 上 篱 笆 ， 里 面 挖 了 一 个 压 酒 池 ， 盖 了 一 座 楼 ， 租 给 园 户 ， 就 往 外 国 去 了 。收 果 子 的 时 候 近 了 ， 就 打 发 仆 人 到 园 户 那 里 去 收 果 子 。园 户 拿 住 仆 人 ， 打 了 一 个 ， 杀 了 一 个 ， 用 石 头 打 死 一 个 。</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7392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739587"/>
            <a:ext cx="10058400" cy="5585585"/>
          </a:xfrm>
        </p:spPr>
        <p:txBody>
          <a:bodyPr>
            <a:normAutofit lnSpcReduction="10000"/>
          </a:bodyPr>
          <a:lstStyle/>
          <a:p>
            <a:pPr marL="0" indent="0">
              <a:lnSpc>
                <a:spcPct val="110000"/>
              </a:lnSpc>
              <a:buNone/>
            </a:pPr>
            <a:r>
              <a:rPr lang="en-US" sz="2400" dirty="0"/>
              <a:t>Again he sent other servants, more than the first. And they did the same to them. Finally he sent his son to them, saying, ‘They will respect my son.’ But when the tenants saw the son, they said to themselves, ‘This is the heir. Come, let us kill him and have his inheritance.’ And they took him and threw him out of the vineyard and killed him. When therefore the owner of the vineyard comes, what will he do to those tenants?</a:t>
            </a:r>
          </a:p>
          <a:p>
            <a:pPr marL="0" indent="0">
              <a:lnSpc>
                <a:spcPct val="110000"/>
              </a:lnSpc>
              <a:buNone/>
            </a:pPr>
            <a:r>
              <a:rPr lang="zh-TW" altLang="en-US" sz="2800" dirty="0">
                <a:latin typeface="Yu Gothic UI" panose="020B0500000000000000" pitchFamily="34" charset="-128"/>
                <a:ea typeface="Yu Gothic UI" panose="020B0500000000000000" pitchFamily="34" charset="-128"/>
              </a:rPr>
              <a:t>主 人 又 打 发 别 的 仆 人 去 ， 比 先 前 更 多 ； 园 户 还 是 照 样 待 他 们 。後 来 打 发 他 的 儿 子 到 他 们 那 里 去 ， 意 思 说 ： 他 们 必 尊 敬 我 的 儿 子 。不 料 ， 园 户 看 见 他 儿 子 ， 就 彼 此 说 ： 这 是 承 受 产 业 的 。 来 罢 ， 我 们 杀 他 ， 占 他 的 产 业 ！他 们 就 拿 住 他 ， 推 出 葡 萄 园 外 ， 杀 了 。园 主 来 的 时 候 要 怎 样 处 治 这 些 园 户 呢 ？</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26543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605017"/>
            <a:ext cx="10058400" cy="5678905"/>
          </a:xfrm>
        </p:spPr>
        <p:txBody>
          <a:bodyPr>
            <a:normAutofit fontScale="92500" lnSpcReduction="10000"/>
          </a:bodyPr>
          <a:lstStyle/>
          <a:p>
            <a:pPr marL="0" indent="0">
              <a:lnSpc>
                <a:spcPct val="110000"/>
              </a:lnSpc>
              <a:buNone/>
            </a:pPr>
            <a:r>
              <a:rPr lang="en-US" sz="2400" dirty="0"/>
              <a:t>They said to him, “He will put those wretches to a miserable death and let out the vineyard to other tenants who will give him the fruits in their seasons.” Jesus said to them, “Have you never read in the Scriptures: “ ‘The stone that the builders rejected has become the cornerstone; this was the Lord’s doing, and it is marvelous in our eyes’? Therefore I tell you, the kingdom of God will be taken away from you and given to a people producing its fruits. And the one who falls on this stone will be broken to pieces; and when it falls on anyone, it will crush him.”</a:t>
            </a:r>
          </a:p>
          <a:p>
            <a:pPr marL="0" indent="0">
              <a:lnSpc>
                <a:spcPct val="110000"/>
              </a:lnSpc>
              <a:buNone/>
            </a:pPr>
            <a:r>
              <a:rPr lang="zh-TW" altLang="en-US" sz="2800" dirty="0">
                <a:latin typeface="Yu Gothic UI" panose="020B0500000000000000" pitchFamily="34" charset="-128"/>
                <a:ea typeface="Yu Gothic UI" panose="020B0500000000000000" pitchFamily="34" charset="-128"/>
              </a:rPr>
              <a:t>他 们 说 ： 要 下 毒 手 除 灭 那 些 恶 人 ， 将 葡 萄 园 另 租 给 那 按 着 时 候 交 果 子 的 园 户 。耶 稣 说 ： 经 上 写 着 ： 匠 人 所 弃 的 石 头 已 作 了 房 角 的 头 块 石 头 。 这 是 主 所 做 的 ， 在 我 们 眼 中 看 为 希 奇 。 这 经 你 们 没 有 念 过 麽 ？所 以 我 告 诉 你 们 ， 神 的 国 必 从 你 们 夺 去 ， 赐 给 那 能 结 果 子 的 百 姓 。谁 掉 在 这 石 头 上 ， 必 要 跌 碎 ； 这 石 头 掉 在 谁 的 身 上 ， 就 要 把 谁 砸 得 稀 烂 。</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8668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739588"/>
            <a:ext cx="10058400" cy="5295452"/>
          </a:xfrm>
        </p:spPr>
        <p:txBody>
          <a:bodyPr>
            <a:normAutofit/>
          </a:bodyPr>
          <a:lstStyle/>
          <a:p>
            <a:pPr marL="0" indent="0">
              <a:buNone/>
            </a:pPr>
            <a:r>
              <a:rPr lang="en-US" sz="2400" dirty="0"/>
              <a:t>When the chief priests and the Pharisees heard his parables, they perceived that he was speaking about them. And although they were seeking to arrest him, they feared the crowds, because they held him to be a prophet. And again Jesus spoke to them in parables, saying,</a:t>
            </a:r>
          </a:p>
          <a:p>
            <a:pPr marL="0" indent="0">
              <a:buNone/>
            </a:pPr>
            <a:r>
              <a:rPr lang="zh-TW" altLang="en-US" sz="2800" dirty="0">
                <a:latin typeface="Yu Gothic UI" panose="020B0500000000000000" pitchFamily="34" charset="-128"/>
                <a:ea typeface="Yu Gothic UI" panose="020B0500000000000000" pitchFamily="34" charset="-128"/>
              </a:rPr>
              <a:t>祭 司 长 和 法 利 赛 人 听 见 他 的 比 喻 ， 就 看 出 他 是 指 着 他 们 说 的 。他 们 想 要 捉 拿 他 ， 只 是 怕 众 人 ， 因 为 众 人 以 他 为 先 知 。耶 稣 又 用 比 喻 对 他 们 说 ：</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8496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1F0C1-DF64-8112-6FC7-81DA56F5035F}"/>
              </a:ext>
            </a:extLst>
          </p:cNvPr>
          <p:cNvSpPr>
            <a:spLocks noGrp="1"/>
          </p:cNvSpPr>
          <p:nvPr>
            <p:ph idx="1"/>
          </p:nvPr>
        </p:nvSpPr>
        <p:spPr>
          <a:xfrm>
            <a:off x="1066800" y="739588"/>
            <a:ext cx="10058400" cy="5295452"/>
          </a:xfrm>
        </p:spPr>
        <p:txBody>
          <a:bodyPr>
            <a:normAutofit/>
          </a:bodyPr>
          <a:lstStyle/>
          <a:p>
            <a:pPr marL="0" indent="0">
              <a:buNone/>
            </a:pPr>
            <a:r>
              <a:rPr lang="en-US" sz="2400" dirty="0"/>
              <a:t>“The kingdom of heaven may be compared to a king who gave a wedding feast for his son, and sent his servants to call those who were invited to the wedding feast, but they would not come. Again he sent other servants, saying, ‘Tell those who are invited, “See, I have prepared my dinner, my oxen and my fat calves have been slaughtered, and everything is ready. Come to the wedding feast.”</a:t>
            </a:r>
          </a:p>
          <a:p>
            <a:pPr marL="0" indent="0">
              <a:buNone/>
            </a:pPr>
            <a:r>
              <a:rPr lang="zh-TW" altLang="en-US" sz="2800" dirty="0">
                <a:latin typeface="Yu Gothic UI" panose="020B0500000000000000" pitchFamily="34" charset="-128"/>
                <a:ea typeface="Yu Gothic UI" panose="020B0500000000000000" pitchFamily="34" charset="-128"/>
              </a:rPr>
              <a:t>天 国 好 比 一 个 王 为 他 儿 子 摆 设 娶 亲 的 筵 席 ，就 打 发 仆 人 去 ， 请 那 些 被 召 的 人 来 赴 席 ， 他 们 却 不 肯 来 。王 又 打 发 别 的 仆 人 ， 说 ： 你 们 告 诉 那 被 召 的 人 ， 我 的 筵 席 已 经 预 备 好 了 ， 牛 和 肥 畜 已 经 宰 了 ， 各 样 都 齐 备 ， 请 你 们 来 赴 席 。</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18916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B7C465-BD8F-4B6A-8925-267AB00CD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FC83A0-AB98-4659-ACD5-D2185007C70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3949939-2C9E-4399-80BE-3FEFB064CF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Garden design</Template>
  <TotalTime>152</TotalTime>
  <Words>1968</Words>
  <Application>Microsoft Macintosh PowerPoint</Application>
  <PresentationFormat>Widescreen</PresentationFormat>
  <Paragraphs>40</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Yu Gothic UI</vt:lpstr>
      <vt:lpstr>Arial</vt:lpstr>
      <vt:lpstr>Calibri</vt:lpstr>
      <vt:lpstr>Century Gothic</vt:lpstr>
      <vt:lpstr>Savon</vt:lpstr>
      <vt:lpstr>The 3 parables of the Questioned King 被质疑的国王的三个比喻</vt:lpstr>
      <vt:lpstr>By what authority do you do these things?  你 仗 着 甚 麽 权 柄 做 这 些 事 ？</vt:lpstr>
      <vt:lpstr>Matthew 馬太福音 21:28-22:14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Triumph 凯旋</vt:lpstr>
      <vt:lpstr>A Kingdom that values the Least 一个最不被重视的国度</vt:lpstr>
      <vt:lpstr>The Parable of the Two Sons 两个儿子的比喻</vt:lpstr>
      <vt:lpstr>A Kingdom that extends mercy 一个施怜悯的国度</vt:lpstr>
      <vt:lpstr>The Parable of the Tenants 佃户的比喻</vt:lpstr>
      <vt:lpstr>Cornerstone 房角石</vt:lpstr>
      <vt:lpstr>A Kingdom that requires submission 一个需要顺服的国度</vt:lpstr>
      <vt:lpstr>The Parable of the Wedding Feast 婚宴的比喻</vt:lpstr>
      <vt:lpstr>Acceptance of Jesus’ Kingdom means acceptance of Jesus’ kingship 接受耶稣的国度 意味着接受耶稣的王权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parables of the Questioned King</dc:title>
  <dc:creator>Corey Vaughan</dc:creator>
  <cp:lastModifiedBy>LCCC Church</cp:lastModifiedBy>
  <cp:revision>3</cp:revision>
  <dcterms:created xsi:type="dcterms:W3CDTF">2023-03-30T19:03:23Z</dcterms:created>
  <dcterms:modified xsi:type="dcterms:W3CDTF">2023-03-31T10:29:33Z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