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287" r:id="rId2"/>
    <p:sldId id="2137" r:id="rId3"/>
    <p:sldId id="2452" r:id="rId4"/>
    <p:sldId id="2465" r:id="rId5"/>
    <p:sldId id="2451" r:id="rId6"/>
    <p:sldId id="2453" r:id="rId7"/>
    <p:sldId id="2466" r:id="rId8"/>
    <p:sldId id="2469" r:id="rId9"/>
    <p:sldId id="2468" r:id="rId10"/>
    <p:sldId id="2467" r:id="rId11"/>
    <p:sldId id="2471" r:id="rId12"/>
    <p:sldId id="2470" r:id="rId13"/>
    <p:sldId id="2472" r:id="rId14"/>
    <p:sldId id="2473" r:id="rId15"/>
    <p:sldId id="2454" r:id="rId16"/>
    <p:sldId id="2456" r:id="rId17"/>
    <p:sldId id="2474" r:id="rId18"/>
    <p:sldId id="2457" r:id="rId19"/>
    <p:sldId id="2475" r:id="rId20"/>
    <p:sldId id="2476" r:id="rId21"/>
    <p:sldId id="2477" r:id="rId22"/>
    <p:sldId id="2462" r:id="rId23"/>
    <p:sldId id="24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C00"/>
    <a:srgbClr val="D883FF"/>
    <a:srgbClr val="73FEFF"/>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11"/>
    <p:restoredTop sz="96327"/>
  </p:normalViewPr>
  <p:slideViewPr>
    <p:cSldViewPr snapToGrid="0" snapToObjects="1">
      <p:cViewPr varScale="1">
        <p:scale>
          <a:sx n="134" d="100"/>
          <a:sy n="134" d="100"/>
        </p:scale>
        <p:origin x="216" y="1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5/20/21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5/20/21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一張含有 文字 的圖片&#10;&#10;自動產生的描述">
            <a:extLst>
              <a:ext uri="{FF2B5EF4-FFF2-40B4-BE49-F238E27FC236}">
                <a16:creationId xmlns:a16="http://schemas.microsoft.com/office/drawing/2014/main" id="{60469FED-8B2E-DC42-AA41-5653F7E251E5}"/>
              </a:ext>
            </a:extLst>
          </p:cNvPr>
          <p:cNvPicPr>
            <a:picLocks noChangeAspect="1"/>
          </p:cNvPicPr>
          <p:nvPr/>
        </p:nvPicPr>
        <p:blipFill>
          <a:blip r:embed="rId2"/>
          <a:stretch>
            <a:fillRect/>
          </a:stretch>
        </p:blipFill>
        <p:spPr>
          <a:xfrm>
            <a:off x="0" y="-1"/>
            <a:ext cx="12192000" cy="6858001"/>
          </a:xfrm>
          <a:prstGeom prst="rect">
            <a:avLst/>
          </a:prstGeom>
        </p:spPr>
      </p:pic>
      <p:sp>
        <p:nvSpPr>
          <p:cNvPr id="7" name="文字方塊 6">
            <a:extLst>
              <a:ext uri="{FF2B5EF4-FFF2-40B4-BE49-F238E27FC236}">
                <a16:creationId xmlns:a16="http://schemas.microsoft.com/office/drawing/2014/main" id="{F794DF74-E25C-EC4D-AAE2-02EDB945E98F}"/>
              </a:ext>
            </a:extLst>
          </p:cNvPr>
          <p:cNvSpPr txBox="1"/>
          <p:nvPr/>
        </p:nvSpPr>
        <p:spPr>
          <a:xfrm>
            <a:off x="8365669" y="5471160"/>
            <a:ext cx="3543234" cy="954107"/>
          </a:xfrm>
          <a:prstGeom prst="rect">
            <a:avLst/>
          </a:prstGeom>
          <a:noFill/>
        </p:spPr>
        <p:txBody>
          <a:bodyPr wrap="square" rtlCol="0">
            <a:spAutoFit/>
          </a:bodyPr>
          <a:lstStyle/>
          <a:p>
            <a:r>
              <a:rPr kumimoji="1" lang="zh-TW" altLang="en-US" sz="2800" dirty="0">
                <a:latin typeface="Heiti SC Medium" pitchFamily="2" charset="-128"/>
                <a:ea typeface="Heiti SC Medium" pitchFamily="2" charset="-128"/>
              </a:rPr>
              <a:t>房正豪牧師</a:t>
            </a:r>
            <a:endParaRPr kumimoji="1" lang="en-US" altLang="zh-TW" sz="2800" dirty="0">
              <a:latin typeface="Heiti SC Medium" pitchFamily="2" charset="-128"/>
              <a:ea typeface="Heiti SC Medium" pitchFamily="2" charset="-128"/>
            </a:endParaRPr>
          </a:p>
          <a:p>
            <a:r>
              <a:rPr kumimoji="1" lang="en-US" altLang="zh-TW" sz="2800" dirty="0">
                <a:latin typeface="Heiti SC Medium" pitchFamily="2" charset="-128"/>
                <a:ea typeface="Heiti SC Medium" pitchFamily="2" charset="-128"/>
              </a:rPr>
              <a:t>Rev. Steven Fang</a:t>
            </a:r>
            <a:endParaRPr kumimoji="1" lang="zh-TW" altLang="en-US" sz="2800" dirty="0">
              <a:latin typeface="Heiti SC Medium" pitchFamily="2" charset="-128"/>
              <a:ea typeface="Heiti SC Medium" pitchFamily="2" charset="-128"/>
            </a:endParaRPr>
          </a:p>
        </p:txBody>
      </p:sp>
    </p:spTree>
    <p:extLst>
      <p:ext uri="{BB962C8B-B14F-4D97-AF65-F5344CB8AC3E}">
        <p14:creationId xmlns:p14="http://schemas.microsoft.com/office/powerpoint/2010/main" val="123546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28800" y="260923"/>
            <a:ext cx="8816453" cy="63094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Hosea 2:9-13</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9 </a:t>
            </a:r>
            <a:r>
              <a:rPr kumimoji="1" lang="zh-TW" altLang="en-US" sz="4400" b="1" dirty="0">
                <a:solidFill>
                  <a:srgbClr val="FFC000"/>
                </a:solidFill>
                <a:latin typeface="Yu Gothic UI" panose="020B0500000000000000" pitchFamily="34" charset="-128"/>
                <a:ea typeface="Yu Gothic UI" panose="020B0500000000000000" pitchFamily="34" charset="-128"/>
              </a:rPr>
              <a:t>因 此 到 了 收 割 的 日 子 ， 出 酒 的 时 候 ， 我 必 将 我 的 五 谷 新 酒 收 回 ， 也 必 将 她 应 当 遮 体 的 羊 毛 和 麻 夺 回 来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9 “Therefore I’ll return and take back my grain at harvest time and my new wine in its season. I’ll take back my wool and my flax that was to have covered her nakedness.</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694754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2448" y="861425"/>
            <a:ext cx="8816453" cy="483209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10 </a:t>
            </a:r>
            <a:r>
              <a:rPr kumimoji="1" lang="zh-TW" altLang="en-US" sz="4400" b="1" dirty="0">
                <a:solidFill>
                  <a:srgbClr val="FFC000"/>
                </a:solidFill>
                <a:latin typeface="Yu Gothic UI" panose="020B0500000000000000" pitchFamily="34" charset="-128"/>
                <a:ea typeface="Yu Gothic UI" panose="020B0500000000000000" pitchFamily="34" charset="-128"/>
              </a:rPr>
              <a:t>如 今 我 必 在 她 所 爱 的 眼 前 显 露 她 的 丑 态 ； 必 无 人 能 救 她 脱 离 我 的 手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10 So now I’ll reveal her lewdness to the eyes of her lovers, and no man will rescue her from my control.</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51056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2448" y="861425"/>
            <a:ext cx="8816453" cy="483209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11 </a:t>
            </a:r>
            <a:r>
              <a:rPr kumimoji="1" lang="zh-TW" altLang="en-US" sz="4400" b="1" dirty="0">
                <a:solidFill>
                  <a:srgbClr val="FFC000"/>
                </a:solidFill>
                <a:latin typeface="Yu Gothic UI" panose="020B0500000000000000" pitchFamily="34" charset="-128"/>
                <a:ea typeface="Yu Gothic UI" panose="020B0500000000000000" pitchFamily="34" charset="-128"/>
              </a:rPr>
              <a:t>我 也 必 使 她 的 宴 乐 、 节 期 、 月 朔 、 安 息 日 ， 并 她 的 一 切 大 会 都 止 息 了 。</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11 I’ll put a stop to her mirth,</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    along with her celebrations, her New Moons, her Sabbaths, and all of her festive assemblies.</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13859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24084" y="301867"/>
            <a:ext cx="9253181" cy="624786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12 </a:t>
            </a:r>
            <a:r>
              <a:rPr kumimoji="1" lang="zh-TW" altLang="en-US" sz="4400" b="1" dirty="0">
                <a:solidFill>
                  <a:srgbClr val="FFC000"/>
                </a:solidFill>
                <a:latin typeface="Yu Gothic UI" panose="020B0500000000000000" pitchFamily="34" charset="-128"/>
                <a:ea typeface="Yu Gothic UI" panose="020B0500000000000000" pitchFamily="34" charset="-128"/>
              </a:rPr>
              <a:t>我 也 必 毁 坏 她 的 葡 萄 树 和 无 花 果 树 ， 就 是 她 说 这 是 我 所 爱 的 给 我 为 赏 赐 的 。 我 必 使 这 些 树 变 为 荒 林 ， 为 田 野 的 走 兽 所 吃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12 I’ll destroy her vines and her fig trees, about which she said, ‘These are the earnings that my lovers paid me. I’ll make them grow into a forest, and the wild animals will eat from them.’</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816130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65278" y="366623"/>
            <a:ext cx="8816453" cy="612475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13 </a:t>
            </a:r>
            <a:r>
              <a:rPr kumimoji="1" lang="zh-TW" altLang="en-US" sz="4400" b="1" dirty="0">
                <a:solidFill>
                  <a:srgbClr val="FFC000"/>
                </a:solidFill>
                <a:latin typeface="Yu Gothic UI" panose="020B0500000000000000" pitchFamily="34" charset="-128"/>
                <a:ea typeface="Yu Gothic UI" panose="020B0500000000000000" pitchFamily="34" charset="-128"/>
              </a:rPr>
              <a:t>我 必 追 讨 她 素 日 给 诸 巴 力 烧 香 的 罪 ； 那 时 她 佩 带 耳 环 和 别 样 妆 饰 ， 随 从 她 所 爱 的 ， 却 忘 记 我 。 这 是 耶 和 华 说 的 。</a:t>
            </a:r>
            <a:r>
              <a:rPr kumimoji="1" lang="en-US" altLang="zh-TW" sz="3600" b="1" dirty="0">
                <a:latin typeface="Yu Gothic UI" panose="020B0500000000000000" pitchFamily="34" charset="-128"/>
                <a:ea typeface="Yu Gothic UI" panose="020B0500000000000000" pitchFamily="34" charset="-128"/>
              </a:rPr>
              <a:t>13 I’ll punish her for the time she has devoted to the Baals, to whom she burned incense, and for whom she put on her earrings and jewels so she could go after her lovers and forget me,” declares the Lord.</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00150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6805" y="1663107"/>
            <a:ext cx="9698637"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7200" b="1" dirty="0">
                <a:solidFill>
                  <a:srgbClr val="FFFF00"/>
                </a:solidFill>
                <a:latin typeface="Microsoft JhengHei UI" panose="020B0604030504040204" pitchFamily="34" charset="-120"/>
                <a:ea typeface="Microsoft JhengHei UI" panose="020B0604030504040204" pitchFamily="34" charset="-120"/>
              </a:rPr>
              <a:t>爱之深责之切！</a:t>
            </a:r>
            <a:endParaRPr kumimoji="1" lang="en-US" altLang="zh-TW" sz="7200" b="1" dirty="0">
              <a:solidFill>
                <a:srgbClr val="FFFF00"/>
              </a:solidFill>
              <a:latin typeface="Microsoft JhengHei UI" panose="020B0604030504040204" pitchFamily="34" charset="-120"/>
              <a:ea typeface="Microsoft JhengHei UI" panose="020B0604030504040204" pitchFamily="34" charset="-120"/>
            </a:endParaRPr>
          </a:p>
          <a:p>
            <a:pPr algn="ctr">
              <a:tabLst>
                <a:tab pos="1330325" algn="l"/>
              </a:tabLst>
            </a:pPr>
            <a:r>
              <a:rPr kumimoji="1" lang="en-US" altLang="zh-TW" sz="4400" b="1" dirty="0">
                <a:latin typeface="Microsoft JhengHei UI" panose="020B0604030504040204" pitchFamily="34" charset="-120"/>
                <a:ea typeface="Microsoft JhengHei UI" panose="020B0604030504040204" pitchFamily="34" charset="-120"/>
              </a:rPr>
              <a:t>Fear is the Heart of Love!</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69368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274290"/>
            <a:ext cx="9698637" cy="48936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Hosea 2:14-15</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14 </a:t>
            </a:r>
            <a:r>
              <a:rPr kumimoji="1" lang="zh-TW" altLang="en-US" sz="4400" b="1" dirty="0">
                <a:solidFill>
                  <a:srgbClr val="FFC000"/>
                </a:solidFill>
                <a:latin typeface="Yu Gothic UI" panose="020B0500000000000000" pitchFamily="34" charset="-128"/>
                <a:ea typeface="Yu Gothic UI" panose="020B0500000000000000" pitchFamily="34" charset="-128"/>
              </a:rPr>
              <a:t>後 来 我 必 劝 导 她 ， 领 她 到 旷 野 ， 对 她 说 安 慰 的 话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14 “Therefore, look! I will now allure her. I will make her go out to the wilderness, and will speak to her heart.</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358070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274290"/>
            <a:ext cx="9698637" cy="6247864"/>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15 </a:t>
            </a:r>
            <a:r>
              <a:rPr kumimoji="1" lang="zh-TW" altLang="en-US" sz="4400" b="1" dirty="0">
                <a:solidFill>
                  <a:srgbClr val="FFC000"/>
                </a:solidFill>
                <a:latin typeface="Yu Gothic UI" panose="020B0500000000000000" pitchFamily="34" charset="-128"/>
                <a:ea typeface="Yu Gothic UI" panose="020B0500000000000000" pitchFamily="34" charset="-128"/>
              </a:rPr>
              <a:t>她 从 那 里 出 来 ， 我 必 赐 她 葡 萄 园 ， 又 赐 她 亚 割 谷 作 为 指 望 的 门 。 她 必 在 那 里 应 声 ， 与 幼 年 的 日 子 一 样 ， 与 从 埃 及 地 上 来 的 时 候 相 同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15 There I will restore her vineyards to her,</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and the Valley of </a:t>
            </a:r>
            <a:r>
              <a:rPr kumimoji="1" lang="en-US" altLang="zh-TW" sz="3600" b="1" dirty="0" err="1">
                <a:latin typeface="Yu Gothic UI" panose="020B0500000000000000" pitchFamily="34" charset="-128"/>
                <a:ea typeface="Yu Gothic UI" panose="020B0500000000000000" pitchFamily="34" charset="-128"/>
              </a:rPr>
              <a:t>Achor</a:t>
            </a:r>
            <a:r>
              <a:rPr kumimoji="1" lang="en-US" altLang="zh-TW" sz="3600" b="1" dirty="0">
                <a:latin typeface="Yu Gothic UI" panose="020B0500000000000000" pitchFamily="34" charset="-128"/>
                <a:ea typeface="Yu Gothic UI" panose="020B0500000000000000" pitchFamily="34" charset="-128"/>
              </a:rPr>
              <a:t> will become a doorway to hope. There she will respond as she did in her youth, when she came up from Egypt.”</a:t>
            </a:r>
          </a:p>
        </p:txBody>
      </p:sp>
    </p:spTree>
    <p:extLst>
      <p:ext uri="{BB962C8B-B14F-4D97-AF65-F5344CB8AC3E}">
        <p14:creationId xmlns:p14="http://schemas.microsoft.com/office/powerpoint/2010/main" val="2321030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1397" y="765609"/>
            <a:ext cx="9698637" cy="42165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啟 示 錄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Revelation 15:4</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4 </a:t>
            </a:r>
            <a:r>
              <a:rPr kumimoji="1" lang="zh-TW" altLang="en-US" sz="4400" b="1" dirty="0">
                <a:solidFill>
                  <a:srgbClr val="FFC000"/>
                </a:solidFill>
                <a:latin typeface="Yu Gothic UI" panose="020B0500000000000000" pitchFamily="34" charset="-128"/>
                <a:ea typeface="Yu Gothic UI" panose="020B0500000000000000" pitchFamily="34" charset="-128"/>
              </a:rPr>
              <a:t>我 必 不 怜 悯 她 的 儿 女 ， 因 为 他 们 是 从 淫 乱 而 生 的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4 Furthermore, I’ll not show pity on her children, since they are children of prostitution.</a:t>
            </a:r>
          </a:p>
        </p:txBody>
      </p:sp>
    </p:spTree>
    <p:extLst>
      <p:ext uri="{BB962C8B-B14F-4D97-AF65-F5344CB8AC3E}">
        <p14:creationId xmlns:p14="http://schemas.microsoft.com/office/powerpoint/2010/main" val="405977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1397" y="765609"/>
            <a:ext cx="9698637" cy="557075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詩 篇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Psalm 5:7</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7 </a:t>
            </a:r>
            <a:r>
              <a:rPr kumimoji="1" lang="zh-TW" altLang="en-US" sz="4400" b="1" dirty="0">
                <a:solidFill>
                  <a:srgbClr val="FFC000"/>
                </a:solidFill>
                <a:latin typeface="Yu Gothic UI" panose="020B0500000000000000" pitchFamily="34" charset="-128"/>
                <a:ea typeface="Yu Gothic UI" panose="020B0500000000000000" pitchFamily="34" charset="-128"/>
              </a:rPr>
              <a:t>至 於 我 ， 我 必 凭 你 丰 盛 的 慈 爱 进 入 你 的 居 所 ； 我 必 存 敬 畏 你 的 心 向 你 的 圣 殿 下 拜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7 But I, because of the abundance of your gracious love, may come into your </a:t>
            </a:r>
            <a:r>
              <a:rPr kumimoji="1" lang="en-US" altLang="zh-TW" sz="4400" b="1" dirty="0" err="1">
                <a:latin typeface="Yu Gothic UI" panose="020B0500000000000000" pitchFamily="34" charset="-128"/>
                <a:ea typeface="Yu Gothic UI" panose="020B0500000000000000" pitchFamily="34" charset="-128"/>
              </a:rPr>
              <a:t>house.In</a:t>
            </a:r>
            <a:r>
              <a:rPr kumimoji="1" lang="en-US" altLang="zh-TW" sz="4400" b="1" dirty="0">
                <a:latin typeface="Yu Gothic UI" panose="020B0500000000000000" pitchFamily="34" charset="-128"/>
                <a:ea typeface="Yu Gothic UI" panose="020B0500000000000000" pitchFamily="34" charset="-128"/>
              </a:rPr>
              <a:t> awe of you, I will worship in your holy Temple.</a:t>
            </a:r>
          </a:p>
        </p:txBody>
      </p:sp>
    </p:spTree>
    <p:extLst>
      <p:ext uri="{BB962C8B-B14F-4D97-AF65-F5344CB8AC3E}">
        <p14:creationId xmlns:p14="http://schemas.microsoft.com/office/powerpoint/2010/main" val="192343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447925" y="243512"/>
            <a:ext cx="6943725" cy="63709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何西阿书的结构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The Structure of Hosea</a:t>
            </a:r>
          </a:p>
          <a:p>
            <a:pPr>
              <a:tabLst>
                <a:tab pos="1330325" algn="l"/>
              </a:tabLst>
            </a:pP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1.</a:t>
            </a:r>
            <a:r>
              <a:rPr kumimoji="1" lang="zh-TW" altLang="en-US" sz="4800" b="1" dirty="0">
                <a:solidFill>
                  <a:srgbClr val="FFC000"/>
                </a:solidFill>
                <a:latin typeface="Yu Gothic UI" panose="020B0500000000000000" pitchFamily="34" charset="-128"/>
                <a:ea typeface="Yu Gothic UI" panose="020B0500000000000000" pitchFamily="34" charset="-128"/>
              </a:rPr>
              <a:t>先知个人的生命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lvl="1">
              <a:tabLst>
                <a:tab pos="1330325" algn="l"/>
              </a:tabLst>
            </a:pPr>
            <a:r>
              <a:rPr kumimoji="1" lang="en-US" altLang="zh-TW" sz="4800" b="1" dirty="0">
                <a:latin typeface="Yu Gothic UI" panose="020B0500000000000000" pitchFamily="34" charset="-128"/>
                <a:ea typeface="Yu Gothic UI" panose="020B0500000000000000" pitchFamily="34" charset="-128"/>
              </a:rPr>
              <a:t>Hosea’s Personal Life</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2.</a:t>
            </a:r>
            <a:r>
              <a:rPr kumimoji="1" lang="zh-TW" altLang="en-US" sz="4800" b="1" dirty="0">
                <a:solidFill>
                  <a:srgbClr val="FFC000"/>
                </a:solidFill>
                <a:latin typeface="Yu Gothic UI" panose="020B0500000000000000" pitchFamily="34" charset="-128"/>
                <a:ea typeface="Yu Gothic UI" panose="020B0500000000000000" pitchFamily="34" charset="-128"/>
              </a:rPr>
              <a:t>神的审判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lvl="1">
              <a:tabLst>
                <a:tab pos="1330325" algn="l"/>
              </a:tabLst>
            </a:pPr>
            <a:r>
              <a:rPr kumimoji="1" lang="en-US" altLang="zh-TW" sz="4800" b="1" dirty="0">
                <a:latin typeface="Yu Gothic UI" panose="020B0500000000000000" pitchFamily="34" charset="-128"/>
                <a:ea typeface="Yu Gothic UI" panose="020B0500000000000000" pitchFamily="34" charset="-128"/>
              </a:rPr>
              <a:t>God’s Judgment</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3.</a:t>
            </a:r>
            <a:r>
              <a:rPr kumimoji="1" lang="zh-TW" altLang="en-US" sz="4800" b="1" dirty="0">
                <a:solidFill>
                  <a:srgbClr val="FFC000"/>
                </a:solidFill>
                <a:latin typeface="Yu Gothic UI" panose="020B0500000000000000" pitchFamily="34" charset="-128"/>
                <a:ea typeface="Yu Gothic UI" panose="020B0500000000000000" pitchFamily="34" charset="-128"/>
              </a:rPr>
              <a:t>盼望的信息</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lvl="1">
              <a:tabLst>
                <a:tab pos="1330325" algn="l"/>
              </a:tabLst>
            </a:pPr>
            <a:r>
              <a:rPr kumimoji="1" lang="zh-TW" altLang="en-US" sz="4800" b="1" dirty="0">
                <a:solidFill>
                  <a:srgbClr val="FFC000"/>
                </a:solidFill>
                <a:latin typeface="Yu Gothic UI" panose="020B0500000000000000" pitchFamily="34" charset="-128"/>
                <a:ea typeface="Yu Gothic UI" panose="020B0500000000000000" pitchFamily="34" charset="-128"/>
              </a:rPr>
              <a:t> </a:t>
            </a:r>
            <a:r>
              <a:rPr kumimoji="1" lang="en-US" altLang="zh-TW" sz="4800" b="1" dirty="0">
                <a:latin typeface="Yu Gothic UI" panose="020B0500000000000000" pitchFamily="34" charset="-128"/>
                <a:ea typeface="Yu Gothic UI" panose="020B0500000000000000" pitchFamily="34" charset="-128"/>
              </a:rPr>
              <a:t>Message of Hope</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88767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65044" y="274290"/>
            <a:ext cx="9698637"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申 命 記 </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Deuteronomy 6:13-14</a:t>
            </a:r>
          </a:p>
          <a:p>
            <a:pPr algn="ct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13 </a:t>
            </a:r>
            <a:r>
              <a:rPr kumimoji="1" lang="zh-TW" altLang="en-US" sz="4400" b="1" dirty="0">
                <a:solidFill>
                  <a:srgbClr val="FFC000"/>
                </a:solidFill>
                <a:latin typeface="Yu Gothic UI" panose="020B0500000000000000" pitchFamily="34" charset="-128"/>
                <a:ea typeface="Yu Gothic UI" panose="020B0500000000000000" pitchFamily="34" charset="-128"/>
              </a:rPr>
              <a:t>你 要 敬 畏 耶 和 华 ─ 你 的 神 ， 事 奉 他 ， 指 着 他 的 名 起 誓 。</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14 </a:t>
            </a:r>
            <a:r>
              <a:rPr kumimoji="1" lang="zh-TW" altLang="en-US" sz="4400" b="1" dirty="0">
                <a:solidFill>
                  <a:srgbClr val="FFC000"/>
                </a:solidFill>
                <a:latin typeface="Yu Gothic UI" panose="020B0500000000000000" pitchFamily="34" charset="-128"/>
                <a:ea typeface="Yu Gothic UI" panose="020B0500000000000000" pitchFamily="34" charset="-128"/>
              </a:rPr>
              <a:t>不 可 随 从 别 神 ， 就 是 你 们 四 围 国 民 的 神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13 Fear the Lord your God, serve him, and make your oaths in his name.</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 14 Do not follow other gods from the gods of the nations[h] around you,</a:t>
            </a:r>
          </a:p>
        </p:txBody>
      </p:sp>
    </p:spTree>
    <p:extLst>
      <p:ext uri="{BB962C8B-B14F-4D97-AF65-F5344CB8AC3E}">
        <p14:creationId xmlns:p14="http://schemas.microsoft.com/office/powerpoint/2010/main" val="1382968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6C135BD-6C5B-2746-A72D-FCD1DD8AEF7C}"/>
              </a:ext>
            </a:extLst>
          </p:cNvPr>
          <p:cNvPicPr>
            <a:picLocks noChangeAspect="1"/>
          </p:cNvPicPr>
          <p:nvPr/>
        </p:nvPicPr>
        <p:blipFill>
          <a:blip r:embed="rId2"/>
          <a:stretch>
            <a:fillRect/>
          </a:stretch>
        </p:blipFill>
        <p:spPr>
          <a:xfrm>
            <a:off x="0" y="0"/>
            <a:ext cx="12192000" cy="6858000"/>
          </a:xfrm>
          <a:prstGeom prst="rect">
            <a:avLst/>
          </a:prstGeom>
          <a:scene3d>
            <a:camera prst="orthographicFront">
              <a:rot lat="0" lon="600000" rev="0"/>
            </a:camera>
            <a:lightRig rig="threePt" dir="t">
              <a:rot lat="0" lon="0" rev="0"/>
            </a:lightRig>
          </a:scene3d>
          <a:sp3d/>
        </p:spPr>
      </p:pic>
      <p:sp>
        <p:nvSpPr>
          <p:cNvPr id="4" name="文字方塊 3">
            <a:extLst>
              <a:ext uri="{FF2B5EF4-FFF2-40B4-BE49-F238E27FC236}">
                <a16:creationId xmlns:a16="http://schemas.microsoft.com/office/drawing/2014/main" id="{3BFDB484-F119-1C4D-8F2B-AC3024794DC4}"/>
              </a:ext>
            </a:extLst>
          </p:cNvPr>
          <p:cNvSpPr txBox="1"/>
          <p:nvPr/>
        </p:nvSpPr>
        <p:spPr>
          <a:xfrm>
            <a:off x="3646451" y="1117600"/>
            <a:ext cx="4899097" cy="1415772"/>
          </a:xfrm>
          <a:prstGeom prst="rect">
            <a:avLst/>
          </a:prstGeom>
          <a:noFill/>
        </p:spPr>
        <p:txBody>
          <a:bodyPr wrap="none" rtlCol="0">
            <a:spAutoFit/>
          </a:bodyPr>
          <a:lstStyle/>
          <a:p>
            <a:pPr algn="ctr"/>
            <a:r>
              <a:rPr kumimoji="1" lang="zh-TW" altLang="en-US" sz="5400" dirty="0">
                <a:solidFill>
                  <a:srgbClr val="FFFF00"/>
                </a:solidFill>
                <a:latin typeface="Heiti SC Medium" pitchFamily="2" charset="-128"/>
                <a:ea typeface="Heiti SC Medium" pitchFamily="2" charset="-128"/>
              </a:rPr>
              <a:t>同心建造</a:t>
            </a:r>
            <a:endParaRPr kumimoji="1" lang="en-US" altLang="zh-TW" sz="5400" dirty="0">
              <a:solidFill>
                <a:srgbClr val="FFFF00"/>
              </a:solidFill>
              <a:latin typeface="Heiti SC Medium" pitchFamily="2" charset="-128"/>
              <a:ea typeface="Heiti SC Medium" pitchFamily="2" charset="-128"/>
            </a:endParaRPr>
          </a:p>
          <a:p>
            <a:pPr algn="ctr"/>
            <a:r>
              <a:rPr kumimoji="1" lang="zh-TW" altLang="en-US" sz="3200" dirty="0">
                <a:latin typeface="Heiti SC Medium" pitchFamily="2" charset="-128"/>
                <a:ea typeface="Heiti SC Medium" pitchFamily="2" charset="-128"/>
              </a:rPr>
              <a:t>Ｂ</a:t>
            </a:r>
            <a:r>
              <a:rPr kumimoji="1" lang="en-US" altLang="zh-TW" sz="3200" dirty="0" err="1">
                <a:latin typeface="Heiti SC Medium" pitchFamily="2" charset="-128"/>
                <a:ea typeface="Heiti SC Medium" pitchFamily="2" charset="-128"/>
              </a:rPr>
              <a:t>uildup</a:t>
            </a:r>
            <a:r>
              <a:rPr kumimoji="1" lang="en-US" altLang="zh-TW" sz="3200" dirty="0">
                <a:latin typeface="Heiti SC Medium" pitchFamily="2" charset="-128"/>
                <a:ea typeface="Heiti SC Medium" pitchFamily="2" charset="-128"/>
              </a:rPr>
              <a:t> with one heart.</a:t>
            </a:r>
            <a:endParaRPr kumimoji="1" lang="zh-TW" altLang="en-US" sz="3200" dirty="0">
              <a:latin typeface="Heiti SC Medium" pitchFamily="2" charset="-128"/>
              <a:ea typeface="Heiti SC Medium" pitchFamily="2" charset="-128"/>
            </a:endParaRPr>
          </a:p>
        </p:txBody>
      </p:sp>
    </p:spTree>
    <p:extLst>
      <p:ext uri="{BB962C8B-B14F-4D97-AF65-F5344CB8AC3E}">
        <p14:creationId xmlns:p14="http://schemas.microsoft.com/office/powerpoint/2010/main" val="669340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的圖片&#10;&#10;自動產生的描述">
            <a:extLst>
              <a:ext uri="{FF2B5EF4-FFF2-40B4-BE49-F238E27FC236}">
                <a16:creationId xmlns:a16="http://schemas.microsoft.com/office/drawing/2014/main" id="{792B824C-82A2-DA42-9960-9F829027259F}"/>
              </a:ext>
            </a:extLst>
          </p:cNvPr>
          <p:cNvPicPr>
            <a:picLocks noChangeAspect="1"/>
          </p:cNvPicPr>
          <p:nvPr/>
        </p:nvPicPr>
        <p:blipFill>
          <a:blip r:embed="rId2"/>
          <a:stretch>
            <a:fillRect/>
          </a:stretch>
        </p:blipFill>
        <p:spPr>
          <a:xfrm>
            <a:off x="3596640" y="322047"/>
            <a:ext cx="4917440" cy="6318339"/>
          </a:xfrm>
          <a:prstGeom prst="rect">
            <a:avLst/>
          </a:prstGeom>
        </p:spPr>
      </p:pic>
    </p:spTree>
    <p:extLst>
      <p:ext uri="{BB962C8B-B14F-4D97-AF65-F5344CB8AC3E}">
        <p14:creationId xmlns:p14="http://schemas.microsoft.com/office/powerpoint/2010/main" val="244367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91733" y="520511"/>
            <a:ext cx="9698637" cy="58169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FF00"/>
                </a:solidFill>
                <a:latin typeface="Microsoft JhengHei UI" panose="020B0604030504040204" pitchFamily="34" charset="-120"/>
                <a:ea typeface="Microsoft JhengHei UI" panose="020B0604030504040204" pitchFamily="34" charset="-120"/>
              </a:rPr>
              <a:t>敬畏神三个重点 </a:t>
            </a:r>
            <a:endParaRPr kumimoji="1" lang="en-US" altLang="zh-TW" sz="4400" b="1" dirty="0">
              <a:solidFill>
                <a:srgbClr val="FFFF00"/>
              </a:solidFill>
              <a:latin typeface="Microsoft JhengHei UI" panose="020B0604030504040204" pitchFamily="34" charset="-120"/>
              <a:ea typeface="Microsoft JhengHei UI" panose="020B0604030504040204" pitchFamily="34" charset="-120"/>
            </a:endParaRPr>
          </a:p>
          <a:p>
            <a:pPr algn="ctr">
              <a:tabLst>
                <a:tab pos="1330325" algn="l"/>
              </a:tabLst>
            </a:pPr>
            <a:r>
              <a:rPr kumimoji="1" lang="en-US" altLang="zh-TW" sz="3600" b="1" dirty="0">
                <a:latin typeface="Microsoft JhengHei UI" panose="020B0604030504040204" pitchFamily="34" charset="-120"/>
                <a:ea typeface="Microsoft JhengHei UI" panose="020B0604030504040204" pitchFamily="34" charset="-120"/>
              </a:rPr>
              <a:t>3 Important Aspects of Fearing God:</a:t>
            </a:r>
          </a:p>
          <a:p>
            <a:pPr algn="ctr">
              <a:tabLst>
                <a:tab pos="1330325" algn="l"/>
              </a:tabLst>
            </a:pPr>
            <a:r>
              <a:rPr kumimoji="1" lang="en-US" altLang="zh-TW" sz="4400" b="1" dirty="0">
                <a:solidFill>
                  <a:srgbClr val="FFFF00"/>
                </a:solidFill>
                <a:latin typeface="Microsoft JhengHei UI" panose="020B0604030504040204" pitchFamily="34" charset="-120"/>
                <a:ea typeface="Microsoft JhengHei UI" panose="020B0604030504040204" pitchFamily="34" charset="-120"/>
              </a:rPr>
              <a:t>1.</a:t>
            </a:r>
            <a:r>
              <a:rPr kumimoji="1" lang="zh-TW" altLang="en-US" sz="4400" b="1" dirty="0">
                <a:solidFill>
                  <a:srgbClr val="FFFF00"/>
                </a:solidFill>
                <a:latin typeface="Microsoft JhengHei UI" panose="020B0604030504040204" pitchFamily="34" charset="-120"/>
                <a:ea typeface="Microsoft JhengHei UI" panose="020B0604030504040204" pitchFamily="34" charset="-120"/>
              </a:rPr>
              <a:t>我心尊主为大 </a:t>
            </a:r>
            <a:endParaRPr kumimoji="1" lang="en-US" altLang="zh-TW" sz="4400" b="1" dirty="0">
              <a:solidFill>
                <a:srgbClr val="FFFF00"/>
              </a:solidFill>
              <a:latin typeface="Microsoft JhengHei UI" panose="020B0604030504040204" pitchFamily="34" charset="-120"/>
              <a:ea typeface="Microsoft JhengHei UI" panose="020B0604030504040204" pitchFamily="34" charset="-120"/>
            </a:endParaRPr>
          </a:p>
          <a:p>
            <a:pPr algn="ctr">
              <a:tabLst>
                <a:tab pos="1330325" algn="l"/>
              </a:tabLst>
            </a:pPr>
            <a:r>
              <a:rPr kumimoji="1" lang="en-US" altLang="zh-TW" sz="3600" b="1" dirty="0">
                <a:latin typeface="Microsoft JhengHei UI" panose="020B0604030504040204" pitchFamily="34" charset="-120"/>
                <a:ea typeface="Microsoft JhengHei UI" panose="020B0604030504040204" pitchFamily="34" charset="-120"/>
              </a:rPr>
              <a:t>- Honor Him in my Heart</a:t>
            </a:r>
          </a:p>
          <a:p>
            <a:pPr algn="ctr">
              <a:tabLst>
                <a:tab pos="1330325" algn="l"/>
              </a:tabLst>
            </a:pPr>
            <a:r>
              <a:rPr kumimoji="1" lang="en-US" altLang="zh-TW" sz="4400" b="1" dirty="0">
                <a:solidFill>
                  <a:srgbClr val="FFFF00"/>
                </a:solidFill>
                <a:latin typeface="Microsoft JhengHei UI" panose="020B0604030504040204" pitchFamily="34" charset="-120"/>
                <a:ea typeface="Microsoft JhengHei UI" panose="020B0604030504040204" pitchFamily="34" charset="-120"/>
              </a:rPr>
              <a:t>2.</a:t>
            </a:r>
            <a:r>
              <a:rPr kumimoji="1" lang="zh-TW" altLang="en-US" sz="4400" b="1" dirty="0">
                <a:solidFill>
                  <a:srgbClr val="FFFF00"/>
                </a:solidFill>
                <a:latin typeface="Microsoft JhengHei UI" panose="020B0604030504040204" pitchFamily="34" charset="-120"/>
                <a:ea typeface="Microsoft JhengHei UI" panose="020B0604030504040204" pitchFamily="34" charset="-120"/>
              </a:rPr>
              <a:t>认真事奉神</a:t>
            </a:r>
            <a:endParaRPr kumimoji="1" lang="en-US" altLang="zh-TW" sz="4400" b="1" dirty="0">
              <a:solidFill>
                <a:srgbClr val="FFFF00"/>
              </a:solidFill>
              <a:latin typeface="Microsoft JhengHei UI" panose="020B0604030504040204" pitchFamily="34" charset="-120"/>
              <a:ea typeface="Microsoft JhengHei UI" panose="020B0604030504040204" pitchFamily="34" charset="-120"/>
            </a:endParaRPr>
          </a:p>
          <a:p>
            <a:pPr algn="ctr">
              <a:tabLst>
                <a:tab pos="1330325" algn="l"/>
              </a:tabLst>
            </a:pPr>
            <a:r>
              <a:rPr kumimoji="1" lang="zh-TW" altLang="en-US" sz="4400" b="1" dirty="0">
                <a:solidFill>
                  <a:srgbClr val="FFFF00"/>
                </a:solidFill>
                <a:latin typeface="Microsoft JhengHei UI" panose="020B0604030504040204" pitchFamily="34" charset="-120"/>
                <a:ea typeface="Microsoft JhengHei UI" panose="020B0604030504040204" pitchFamily="34" charset="-120"/>
              </a:rPr>
              <a:t> </a:t>
            </a:r>
            <a:r>
              <a:rPr kumimoji="1" lang="en-US" altLang="zh-TW" sz="3600" b="1" dirty="0">
                <a:latin typeface="Microsoft JhengHei UI" panose="020B0604030504040204" pitchFamily="34" charset="-120"/>
                <a:ea typeface="Microsoft JhengHei UI" panose="020B0604030504040204" pitchFamily="34" charset="-120"/>
              </a:rPr>
              <a:t>- Serve Him Fervently</a:t>
            </a:r>
            <a:endParaRPr kumimoji="1" lang="en-US" altLang="zh-TW" sz="4400" b="1" dirty="0">
              <a:latin typeface="Microsoft JhengHei UI" panose="020B0604030504040204" pitchFamily="34" charset="-120"/>
              <a:ea typeface="Microsoft JhengHei UI" panose="020B0604030504040204" pitchFamily="34" charset="-120"/>
            </a:endParaRPr>
          </a:p>
          <a:p>
            <a:pPr algn="ctr">
              <a:tabLst>
                <a:tab pos="1330325" algn="l"/>
              </a:tabLst>
            </a:pPr>
            <a:r>
              <a:rPr kumimoji="1" lang="en-US" altLang="zh-TW" sz="4400" b="1" dirty="0">
                <a:solidFill>
                  <a:srgbClr val="FFFF00"/>
                </a:solidFill>
                <a:latin typeface="Microsoft JhengHei UI" panose="020B0604030504040204" pitchFamily="34" charset="-120"/>
                <a:ea typeface="Microsoft JhengHei UI" panose="020B0604030504040204" pitchFamily="34" charset="-120"/>
              </a:rPr>
              <a:t>3.</a:t>
            </a:r>
            <a:r>
              <a:rPr kumimoji="1" lang="zh-TW" altLang="en-US" sz="4400" b="1" dirty="0">
                <a:solidFill>
                  <a:srgbClr val="FFFF00"/>
                </a:solidFill>
                <a:latin typeface="Microsoft JhengHei UI" panose="020B0604030504040204" pitchFamily="34" charset="-120"/>
                <a:ea typeface="Microsoft JhengHei UI" panose="020B0604030504040204" pitchFamily="34" charset="-120"/>
              </a:rPr>
              <a:t>看重与神的关系（过圣洁的生活）</a:t>
            </a:r>
            <a:endParaRPr kumimoji="1" lang="en-US" altLang="zh-TW" sz="4400" b="1" dirty="0">
              <a:solidFill>
                <a:srgbClr val="FFFF00"/>
              </a:solidFill>
              <a:latin typeface="Microsoft JhengHei UI" panose="020B0604030504040204" pitchFamily="34" charset="-120"/>
              <a:ea typeface="Microsoft JhengHei UI" panose="020B0604030504040204" pitchFamily="34" charset="-120"/>
            </a:endParaRPr>
          </a:p>
          <a:p>
            <a:pPr algn="ctr">
              <a:tabLst>
                <a:tab pos="1330325" algn="l"/>
              </a:tabLst>
            </a:pPr>
            <a:r>
              <a:rPr kumimoji="1" lang="en-US" altLang="zh-TW" sz="3600" b="1" dirty="0">
                <a:latin typeface="Microsoft JhengHei UI" panose="020B0604030504040204" pitchFamily="34" charset="-120"/>
                <a:ea typeface="Microsoft JhengHei UI" panose="020B0604030504040204" pitchFamily="34" charset="-120"/>
              </a:rPr>
              <a:t>- Value our Relationship with</a:t>
            </a:r>
          </a:p>
          <a:p>
            <a:pPr algn="ctr">
              <a:tabLst>
                <a:tab pos="1330325" algn="l"/>
              </a:tabLst>
            </a:pPr>
            <a:r>
              <a:rPr kumimoji="1" lang="en-US" altLang="zh-TW" sz="3600" b="1" dirty="0">
                <a:latin typeface="Microsoft JhengHei UI" panose="020B0604030504040204" pitchFamily="34" charset="-120"/>
                <a:ea typeface="Microsoft JhengHei UI" panose="020B0604030504040204" pitchFamily="34" charset="-120"/>
              </a:rPr>
              <a:t>Him (Lead a Life of Holiness)</a:t>
            </a:r>
            <a:endParaRPr kumimoji="1" lang="zh-TW" altLang="en-US" sz="36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3172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2448" y="861425"/>
            <a:ext cx="8816453" cy="42165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Hosea 2:4-5</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4 </a:t>
            </a:r>
            <a:r>
              <a:rPr kumimoji="1" lang="zh-TW" altLang="en-US" sz="4400" b="1" dirty="0">
                <a:solidFill>
                  <a:srgbClr val="FFC000"/>
                </a:solidFill>
                <a:latin typeface="Yu Gothic UI" panose="020B0500000000000000" pitchFamily="34" charset="-128"/>
                <a:ea typeface="Yu Gothic UI" panose="020B0500000000000000" pitchFamily="34" charset="-128"/>
              </a:rPr>
              <a:t>我 必 不 怜 悯 她 的 儿 女 ， 因 为 他 们 是 从 淫 乱 而 生 的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4 Furthermore, I’ll not show pity on her </a:t>
            </a:r>
            <a:r>
              <a:rPr kumimoji="1" lang="en-US" altLang="zh-TW" sz="4400" b="1" dirty="0" err="1">
                <a:latin typeface="Yu Gothic UI" panose="020B0500000000000000" pitchFamily="34" charset="-128"/>
                <a:ea typeface="Yu Gothic UI" panose="020B0500000000000000" pitchFamily="34" charset="-128"/>
              </a:rPr>
              <a:t>children,since</a:t>
            </a:r>
            <a:r>
              <a:rPr kumimoji="1" lang="en-US" altLang="zh-TW" sz="4400" b="1" dirty="0">
                <a:latin typeface="Yu Gothic UI" panose="020B0500000000000000" pitchFamily="34" charset="-128"/>
                <a:ea typeface="Yu Gothic UI" panose="020B0500000000000000" pitchFamily="34" charset="-128"/>
              </a:rPr>
              <a:t> they are children of prostitution.</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9814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74226" y="343583"/>
            <a:ext cx="9698637" cy="643253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5 </a:t>
            </a:r>
            <a:r>
              <a:rPr kumimoji="1" lang="zh-TW" altLang="en-US" sz="4400" b="1" dirty="0">
                <a:solidFill>
                  <a:srgbClr val="FFC000"/>
                </a:solidFill>
                <a:latin typeface="Yu Gothic UI" panose="020B0500000000000000" pitchFamily="34" charset="-128"/>
                <a:ea typeface="Yu Gothic UI" panose="020B0500000000000000" pitchFamily="34" charset="-128"/>
              </a:rPr>
              <a:t>他 们 的 母 亲 行 了 淫 乱 ， 怀 他 们 的 母 做 了 可 羞 耻 的 事 ， 因 为 她 说 ： 我 要 随 从 所 爱 的 ； 我 的 饼 、 水 、 羊 毛 、 麻 、 油 、 酒 都 是 他 们 给 的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5 Indeed, their mother has committed prostitution—the one who has been conceiving them has acted disgracefully—when she said, ‘I’m going after my lovers, who provide me food and </a:t>
            </a:r>
            <a:r>
              <a:rPr kumimoji="1" lang="en-US" altLang="zh-TW" sz="3200" b="1" dirty="0" err="1">
                <a:latin typeface="Yu Gothic UI" panose="020B0500000000000000" pitchFamily="34" charset="-128"/>
                <a:ea typeface="Yu Gothic UI" panose="020B0500000000000000" pitchFamily="34" charset="-128"/>
              </a:rPr>
              <a:t>water,as</a:t>
            </a:r>
            <a:r>
              <a:rPr kumimoji="1" lang="en-US" altLang="zh-TW" sz="3200" b="1" dirty="0">
                <a:latin typeface="Yu Gothic UI" panose="020B0500000000000000" pitchFamily="34" charset="-128"/>
                <a:ea typeface="Yu Gothic UI" panose="020B0500000000000000" pitchFamily="34" charset="-128"/>
              </a:rPr>
              <a:t> well as my wool, my flax, my oil, and my wine.’</a:t>
            </a:r>
            <a:endParaRPr kumimoji="1" lang="zh-TW" altLang="en-US" sz="32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77445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397401"/>
            <a:ext cx="9698637" cy="48936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希 伯 來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Hebrews 10:25</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25 </a:t>
            </a:r>
            <a:r>
              <a:rPr kumimoji="1" lang="zh-TW" altLang="en-US" sz="4000" b="1" dirty="0">
                <a:solidFill>
                  <a:srgbClr val="FFC000"/>
                </a:solidFill>
                <a:latin typeface="Yu Gothic UI" panose="020B0500000000000000" pitchFamily="34" charset="-128"/>
                <a:ea typeface="Yu Gothic UI" panose="020B0500000000000000" pitchFamily="34" charset="-128"/>
              </a:rPr>
              <a:t>你 们 不 可 停 止 聚 会 ， 好 像 那 些 停 止 惯 了 的 人 ， 倒 要 彼 此 劝 勉 ， 既 知 道 那 日 子 临 近 ， 就 更 当 如 此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25 not neglecting to meet together, as is the habit of some, but encouraging one another even more as you see the day of the Lord coming nearer.</a:t>
            </a:r>
            <a:endParaRPr kumimoji="1" lang="en-US" altLang="zh-TW" sz="32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92695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3419475" y="948429"/>
            <a:ext cx="6629400" cy="4647426"/>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人的忘恩负义 </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Man’s Ungratefulness</a:t>
            </a:r>
          </a:p>
          <a:p>
            <a:pP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人的骄傲自大 </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Man’s Pride and Arrogance</a:t>
            </a:r>
          </a:p>
          <a:p>
            <a:pP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人的顽梗悖逆</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Man’s Stubbornness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and Rebelliousness</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0829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2448" y="861425"/>
            <a:ext cx="8816453" cy="557075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何 西 阿 書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Hosea 2:6-8</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6 </a:t>
            </a:r>
            <a:r>
              <a:rPr kumimoji="1" lang="zh-TW" altLang="en-US" sz="4400" b="1" dirty="0">
                <a:solidFill>
                  <a:srgbClr val="FFC000"/>
                </a:solidFill>
                <a:latin typeface="Yu Gothic UI" panose="020B0500000000000000" pitchFamily="34" charset="-128"/>
                <a:ea typeface="Yu Gothic UI" panose="020B0500000000000000" pitchFamily="34" charset="-128"/>
              </a:rPr>
              <a:t>因 此 ， 我 必 用 荆 棘 堵 塞 她 的 道 ， 筑 墙 挡 住 她 ， 使 她 找 不 着 路 。</a:t>
            </a:r>
          </a:p>
          <a:p>
            <a:pPr>
              <a:tabLst>
                <a:tab pos="1330325" algn="l"/>
              </a:tabLst>
            </a:pPr>
            <a:r>
              <a:rPr kumimoji="1" lang="en-US" altLang="zh-TW" sz="4400" b="1" dirty="0">
                <a:latin typeface="Yu Gothic UI" panose="020B0500000000000000" pitchFamily="34" charset="-128"/>
                <a:ea typeface="Yu Gothic UI" panose="020B0500000000000000" pitchFamily="34" charset="-128"/>
              </a:rPr>
              <a:t>6 “Look how I’m blocking her[d] path with thorns and building a wall to hinder[e] her, so she can’t find her way.</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96304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73875" y="643622"/>
            <a:ext cx="9444249" cy="5570756"/>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7 </a:t>
            </a:r>
            <a:r>
              <a:rPr kumimoji="1" lang="zh-TW" altLang="en-US" sz="4400" b="1" dirty="0">
                <a:solidFill>
                  <a:srgbClr val="FFC000"/>
                </a:solidFill>
                <a:latin typeface="Yu Gothic UI" panose="020B0500000000000000" pitchFamily="34" charset="-128"/>
                <a:ea typeface="Yu Gothic UI" panose="020B0500000000000000" pitchFamily="34" charset="-128"/>
              </a:rPr>
              <a:t>她 必 追 随 所 爱 的 ， 却 追 不 上 ； 她 必 寻 找 他 们 ， 却 寻 不 见 ， 便 说 ： 我 要 归 回 前 夫 ， 因 我 那 时 的 光 景 比 如 今 还 好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7 She will pursue her lovers, but she won’t catch up with them. She will seek them, but she won’t find them. Then she will say,</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‘I’ll go back and return to my first husband, because it was better for me then than now.’</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93241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42448" y="861425"/>
            <a:ext cx="8816453" cy="550920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8 </a:t>
            </a:r>
            <a:r>
              <a:rPr kumimoji="1" lang="zh-TW" altLang="en-US" sz="4400" b="1" dirty="0">
                <a:solidFill>
                  <a:srgbClr val="FFC000"/>
                </a:solidFill>
                <a:latin typeface="Yu Gothic UI" panose="020B0500000000000000" pitchFamily="34" charset="-128"/>
                <a:ea typeface="Yu Gothic UI" panose="020B0500000000000000" pitchFamily="34" charset="-128"/>
              </a:rPr>
              <a:t>她 不 知 道 是 我 给 她 五 谷 、 新 酒 ， 和 油 ， 又 加 增 她 的 金 银 ； 她 却 以 此 供 奉 巴 力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8 She didn’t recognize that it was I who provided her grain, wine, and oil, and it was I who gave her silver, while they crafted gold for Baal.</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23469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2583</TotalTime>
  <Words>1394</Words>
  <Application>Microsoft Macintosh PowerPoint</Application>
  <PresentationFormat>寬螢幕</PresentationFormat>
  <Paragraphs>75</Paragraphs>
  <Slides>23</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23</vt:i4>
      </vt:variant>
    </vt:vector>
  </HeadingPairs>
  <TitlesOfParts>
    <vt:vector size="29" baseType="lpstr">
      <vt:lpstr>Heiti SC Medium</vt:lpstr>
      <vt:lpstr>Microsoft JhengHei UI</vt:lpstr>
      <vt:lpstr>Yu Gothic UI</vt:lpstr>
      <vt:lpstr>Arial</vt:lpstr>
      <vt:lpstr>Century Gothic</vt:lpstr>
      <vt:lpstr>網狀</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191</cp:revision>
  <cp:lastPrinted>2021-04-08T17:38:16Z</cp:lastPrinted>
  <dcterms:created xsi:type="dcterms:W3CDTF">2021-01-06T18:08:20Z</dcterms:created>
  <dcterms:modified xsi:type="dcterms:W3CDTF">2021-05-20T10:48:32Z</dcterms:modified>
</cp:coreProperties>
</file>