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7" r:id="rId2"/>
    <p:sldId id="301" r:id="rId3"/>
    <p:sldId id="310" r:id="rId4"/>
    <p:sldId id="272" r:id="rId5"/>
    <p:sldId id="302" r:id="rId6"/>
    <p:sldId id="266" r:id="rId7"/>
    <p:sldId id="303" r:id="rId8"/>
    <p:sldId id="273" r:id="rId9"/>
    <p:sldId id="304" r:id="rId10"/>
    <p:sldId id="305" r:id="rId11"/>
    <p:sldId id="289" r:id="rId12"/>
    <p:sldId id="293" r:id="rId13"/>
    <p:sldId id="306" r:id="rId14"/>
    <p:sldId id="307" r:id="rId15"/>
    <p:sldId id="308" r:id="rId16"/>
    <p:sldId id="309"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3810" autoAdjust="0"/>
  </p:normalViewPr>
  <p:slideViewPr>
    <p:cSldViewPr snapToGrid="0" showGuides="1">
      <p:cViewPr varScale="1">
        <p:scale>
          <a:sx n="87" d="100"/>
          <a:sy n="87" d="100"/>
        </p:scale>
        <p:origin x="216" y="2752"/>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8/11/22</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8/11/22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t="4171" r="-1" b="14565"/>
          <a:stretch/>
        </p:blipFill>
        <p:spPr>
          <a:xfrm>
            <a:off x="571500" y="10"/>
            <a:ext cx="6034088" cy="6857989"/>
          </a:xfrm>
          <a:noFill/>
        </p:spPr>
      </p:pic>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905625" y="1512889"/>
            <a:ext cx="4986338" cy="3262311"/>
          </a:xfrm>
        </p:spPr>
        <p:txBody>
          <a:bodyPr anchor="b">
            <a:normAutofit/>
          </a:bodyPr>
          <a:lstStyle/>
          <a:p>
            <a:r>
              <a:rPr lang="en-US" dirty="0"/>
              <a:t>The Citizen Christian</a:t>
            </a:r>
            <a:br>
              <a:rPr lang="en-US" dirty="0"/>
            </a:br>
            <a:r>
              <a:rPr lang="zh-TW" altLang="en-US" sz="5400" dirty="0"/>
              <a:t>公民基督徒</a:t>
            </a:r>
            <a:endParaRPr lang="en-US" dirty="0"/>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6905625" y="4927600"/>
            <a:ext cx="4986338" cy="976311"/>
          </a:xfrm>
        </p:spPr>
        <p:txBody>
          <a:bodyPr>
            <a:normAutofit/>
          </a:bodyPr>
          <a:lstStyle/>
          <a:p>
            <a:r>
              <a:rPr lang="en-US" dirty="0"/>
              <a:t>I Peter </a:t>
            </a:r>
            <a:r>
              <a:rPr lang="zh-TW" altLang="en-US" sz="2000" dirty="0"/>
              <a:t>彼得前书 </a:t>
            </a:r>
            <a:r>
              <a:rPr lang="en-US" dirty="0"/>
              <a:t>2:12-17</a:t>
            </a:r>
          </a:p>
        </p:txBody>
      </p:sp>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1594BA1-A45B-68B6-F937-167F40FFDAFF}"/>
              </a:ext>
            </a:extLst>
          </p:cNvPr>
          <p:cNvPicPr>
            <a:picLocks noGrp="1" noChangeAspect="1"/>
          </p:cNvPicPr>
          <p:nvPr>
            <p:ph type="pic" sz="quarter" idx="10"/>
          </p:nvPr>
        </p:nvPicPr>
        <p:blipFill>
          <a:blip r:embed="rId2"/>
          <a:srcRect l="4509" r="4509"/>
          <a:stretch>
            <a:fillRect/>
          </a:stretch>
        </p:blipFill>
        <p:spPr>
          <a:xfrm>
            <a:off x="5016500" y="471488"/>
            <a:ext cx="7175500" cy="5915025"/>
          </a:xfrm>
        </p:spPr>
      </p:pic>
      <p:sp>
        <p:nvSpPr>
          <p:cNvPr id="3" name="Title 2">
            <a:extLst>
              <a:ext uri="{FF2B5EF4-FFF2-40B4-BE49-F238E27FC236}">
                <a16:creationId xmlns:a16="http://schemas.microsoft.com/office/drawing/2014/main" id="{EBAF9903-FE3F-5534-B42A-8AEDD4D2736F}"/>
              </a:ext>
            </a:extLst>
          </p:cNvPr>
          <p:cNvSpPr>
            <a:spLocks noGrp="1"/>
          </p:cNvSpPr>
          <p:nvPr>
            <p:ph type="ctrTitle"/>
          </p:nvPr>
        </p:nvSpPr>
        <p:spPr>
          <a:xfrm>
            <a:off x="371476" y="1779589"/>
            <a:ext cx="4416424" cy="2954643"/>
          </a:xfrm>
        </p:spPr>
        <p:txBody>
          <a:bodyPr anchor="b">
            <a:normAutofit fontScale="90000"/>
          </a:bodyPr>
          <a:lstStyle/>
          <a:p>
            <a:r>
              <a:rPr lang="en-US" sz="3800" dirty="0"/>
              <a:t>God’s values are a framework within which we act politically</a:t>
            </a:r>
            <a:br>
              <a:rPr lang="en-US" sz="3800" dirty="0"/>
            </a:br>
            <a:r>
              <a:rPr lang="zh-TW" altLang="en-US" sz="3800" dirty="0"/>
              <a:t>上帝的价值观是我们在其中采取政治行动的框架</a:t>
            </a:r>
            <a:endParaRPr lang="en-US" sz="3800" dirty="0"/>
          </a:p>
        </p:txBody>
      </p:sp>
    </p:spTree>
    <p:extLst>
      <p:ext uri="{BB962C8B-B14F-4D97-AF65-F5344CB8AC3E}">
        <p14:creationId xmlns:p14="http://schemas.microsoft.com/office/powerpoint/2010/main" val="3938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60B770E-507E-4361-9D91-5007702BFC32}"/>
              </a:ext>
            </a:extLst>
          </p:cNvPr>
          <p:cNvSpPr>
            <a:spLocks noGrp="1"/>
          </p:cNvSpPr>
          <p:nvPr>
            <p:ph type="title"/>
          </p:nvPr>
        </p:nvSpPr>
        <p:spPr>
          <a:xfrm>
            <a:off x="371475" y="737419"/>
            <a:ext cx="3111954" cy="4336750"/>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0">
              <a:spcBef>
                <a:spcPts val="1000"/>
              </a:spcBef>
              <a:defRPr/>
            </a:pPr>
            <a:r>
              <a:rPr kumimoji="0" lang="en-US" sz="2800" b="1" i="0" u="none" strike="noStrike" kern="1200" cap="none" spc="0" normalizeH="0" baseline="0" dirty="0">
                <a:ln>
                  <a:noFill/>
                </a:ln>
                <a:effectLst/>
                <a:uLnTx/>
                <a:uFillTx/>
              </a:rPr>
              <a:t>“God Almighty has set before me two great objects: the suppression of the slave trade and the reformation of manners [culture].”</a:t>
            </a:r>
            <a:r>
              <a:rPr lang="zh-TW" altLang="en-US" sz="2800" dirty="0"/>
              <a:t> </a:t>
            </a:r>
            <a:r>
              <a:rPr lang="zh-TW" altLang="en-US" sz="2400" dirty="0"/>
              <a:t>“全能的上帝已将两大目标摆在我面前：禁止贩卖奴隶和改革风俗 </a:t>
            </a:r>
            <a:r>
              <a:rPr lang="en-US" altLang="zh-TW" sz="2400" dirty="0"/>
              <a:t>[</a:t>
            </a:r>
            <a:r>
              <a:rPr lang="zh-TW" altLang="en-US" sz="2400" dirty="0"/>
              <a:t>文化</a:t>
            </a:r>
            <a:r>
              <a:rPr lang="en-US" altLang="zh-TW" sz="2400" dirty="0"/>
              <a:t>]</a:t>
            </a:r>
            <a:r>
              <a:rPr lang="zh-TW" altLang="en-US" sz="2400" dirty="0"/>
              <a:t>。”</a:t>
            </a:r>
            <a:endParaRPr kumimoji="0" lang="en-US" sz="2800" b="1" i="0" u="none" strike="noStrike" kern="1200" cap="none" spc="0" normalizeH="0" baseline="0" dirty="0">
              <a:ln>
                <a:noFill/>
              </a:ln>
              <a:effectLst/>
              <a:uLnTx/>
              <a:uFillTx/>
            </a:endParaRPr>
          </a:p>
        </p:txBody>
      </p:sp>
      <p:sp>
        <p:nvSpPr>
          <p:cNvPr id="11" name="Text Placeholder 10">
            <a:extLst>
              <a:ext uri="{FF2B5EF4-FFF2-40B4-BE49-F238E27FC236}">
                <a16:creationId xmlns:a16="http://schemas.microsoft.com/office/drawing/2014/main" id="{C6BEE08E-D5C0-42E2-AB73-7CCC07B72E39}"/>
              </a:ext>
            </a:extLst>
          </p:cNvPr>
          <p:cNvSpPr>
            <a:spLocks noGrp="1"/>
          </p:cNvSpPr>
          <p:nvPr>
            <p:ph idx="1"/>
          </p:nvPr>
        </p:nvSpPr>
        <p:spPr>
          <a:xfrm>
            <a:off x="7489370" y="1783832"/>
            <a:ext cx="4402592" cy="2109742"/>
          </a:xfrm>
        </p:spPr>
        <p:txBody>
          <a:bodyPr anchor="ctr">
            <a:normAutofit/>
          </a:bodyPr>
          <a:lstStyle/>
          <a:p>
            <a:pPr marL="0" indent="0">
              <a:buNone/>
            </a:pPr>
            <a:r>
              <a:rPr lang="en-US" sz="4000" dirty="0"/>
              <a:t>-William Wilberforce</a:t>
            </a:r>
          </a:p>
          <a:p>
            <a:pPr marL="0" indent="0" algn="ctr">
              <a:buNone/>
            </a:pPr>
            <a:r>
              <a:rPr lang="zh-TW" altLang="en-US" sz="4000" dirty="0"/>
              <a:t>威廉</a:t>
            </a:r>
            <a:r>
              <a:rPr lang="en-US" altLang="zh-TW" sz="4000" dirty="0"/>
              <a:t>·</a:t>
            </a:r>
            <a:r>
              <a:rPr lang="zh-TW" altLang="en-US" sz="4000" dirty="0"/>
              <a:t>威伯福斯</a:t>
            </a:r>
            <a:endParaRPr lang="en-US" sz="4000" dirty="0"/>
          </a:p>
        </p:txBody>
      </p:sp>
      <p:sp>
        <p:nvSpPr>
          <p:cNvPr id="20" name="Slide Number Placeholder 2">
            <a:extLst>
              <a:ext uri="{FF2B5EF4-FFF2-40B4-BE49-F238E27FC236}">
                <a16:creationId xmlns:a16="http://schemas.microsoft.com/office/drawing/2014/main" id="{CA2AE9CC-803D-A038-E79D-6FA9A9A806CF}"/>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noProof="0" smtClean="0"/>
              <a:pPr>
                <a:lnSpc>
                  <a:spcPct val="90000"/>
                </a:lnSpc>
                <a:spcAft>
                  <a:spcPts val="600"/>
                </a:spcAft>
              </a:pPr>
              <a:t>11</a:t>
            </a:fld>
            <a:endParaRPr lang="en-US" sz="800" noProof="0"/>
          </a:p>
        </p:txBody>
      </p:sp>
      <p:pic>
        <p:nvPicPr>
          <p:cNvPr id="15" name="Picture Placeholder 14">
            <a:extLst>
              <a:ext uri="{FF2B5EF4-FFF2-40B4-BE49-F238E27FC236}">
                <a16:creationId xmlns:a16="http://schemas.microsoft.com/office/drawing/2014/main" id="{95339E7E-14EB-4886-A417-E9C84CA1E34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a:srcRect l="17835" r="17837"/>
          <a:stretch/>
        </p:blipFill>
        <p:spPr>
          <a:xfrm>
            <a:off x="3672114" y="10"/>
            <a:ext cx="3628571" cy="6857990"/>
          </a:xfrm>
          <a:noFill/>
        </p:spPr>
      </p:pic>
      <p:sp>
        <p:nvSpPr>
          <p:cNvPr id="3" name="Slide Number Placeholder 2" hidden="1">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pPr>
              <a:spcAft>
                <a:spcPts val="600"/>
              </a:spcAft>
            </a:pPr>
            <a:fld id="{03DC2DEF-D2FE-4B45-ABA4-9F153FD1C98A}" type="slidenum">
              <a:rPr lang="en-US" smtClean="0"/>
              <a:pPr>
                <a:spcAft>
                  <a:spcPts val="600"/>
                </a:spcAft>
              </a:pPr>
              <a:t>11</a:t>
            </a:fld>
            <a:endParaRPr lang="en-US"/>
          </a:p>
        </p:txBody>
      </p:sp>
    </p:spTree>
    <p:extLst>
      <p:ext uri="{BB962C8B-B14F-4D97-AF65-F5344CB8AC3E}">
        <p14:creationId xmlns:p14="http://schemas.microsoft.com/office/powerpoint/2010/main" val="314967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68246-2496-4F97-8FCA-02252116FF87}"/>
              </a:ext>
            </a:extLst>
          </p:cNvPr>
          <p:cNvSpPr>
            <a:spLocks noGrp="1"/>
          </p:cNvSpPr>
          <p:nvPr>
            <p:ph type="title"/>
          </p:nvPr>
        </p:nvSpPr>
        <p:spPr/>
        <p:txBody>
          <a:bodyPr/>
          <a:lstStyle/>
          <a:p>
            <a:r>
              <a:rPr lang="en-US" dirty="0"/>
              <a:t>How do we get conviction?</a:t>
            </a:r>
            <a:r>
              <a:rPr lang="zh-TW" altLang="en-US" dirty="0"/>
              <a:t>  我们如何获得信念？</a:t>
            </a:r>
            <a:endParaRPr lang="en-US" dirty="0"/>
          </a:p>
        </p:txBody>
      </p:sp>
      <p:sp>
        <p:nvSpPr>
          <p:cNvPr id="2" name="Slide Number Placeholder 1">
            <a:extLst>
              <a:ext uri="{FF2B5EF4-FFF2-40B4-BE49-F238E27FC236}">
                <a16:creationId xmlns:a16="http://schemas.microsoft.com/office/drawing/2014/main" id="{7EAB17F8-59B5-4C93-9884-D30446299CA5}"/>
              </a:ext>
            </a:extLst>
          </p:cNvPr>
          <p:cNvSpPr>
            <a:spLocks noGrp="1"/>
          </p:cNvSpPr>
          <p:nvPr>
            <p:ph type="sldNum" sz="quarter" idx="12"/>
          </p:nvPr>
        </p:nvSpPr>
        <p:spPr/>
        <p:txBody>
          <a:bodyPr/>
          <a:lstStyle/>
          <a:p>
            <a:fld id="{03DC2DEF-D2FE-4B45-ABA4-9F153FD1C98A}" type="slidenum">
              <a:rPr lang="en-US" smtClean="0"/>
              <a:t>12</a:t>
            </a:fld>
            <a:endParaRPr lang="en-US" dirty="0"/>
          </a:p>
        </p:txBody>
      </p:sp>
      <p:sp>
        <p:nvSpPr>
          <p:cNvPr id="11" name="Text Placeholder 10">
            <a:extLst>
              <a:ext uri="{FF2B5EF4-FFF2-40B4-BE49-F238E27FC236}">
                <a16:creationId xmlns:a16="http://schemas.microsoft.com/office/drawing/2014/main" id="{901B6E4D-6942-45C5-99A9-6B769E8902BD}"/>
              </a:ext>
            </a:extLst>
          </p:cNvPr>
          <p:cNvSpPr>
            <a:spLocks noGrp="1"/>
          </p:cNvSpPr>
          <p:nvPr>
            <p:ph type="body" sz="quarter" idx="4294967295"/>
          </p:nvPr>
        </p:nvSpPr>
        <p:spPr>
          <a:xfrm>
            <a:off x="867794" y="1874682"/>
            <a:ext cx="2479591" cy="3583857"/>
          </a:xfrm>
        </p:spPr>
        <p:txBody>
          <a:bodyPr>
            <a:noAutofit/>
          </a:bodyPr>
          <a:lstStyle/>
          <a:p>
            <a:pPr marL="0" indent="0">
              <a:lnSpc>
                <a:spcPct val="110000"/>
              </a:lnSpc>
              <a:buNone/>
            </a:pPr>
            <a:r>
              <a:rPr lang="en-US" sz="2400" b="1" dirty="0">
                <a:solidFill>
                  <a:schemeClr val="bg1"/>
                </a:solidFill>
              </a:rPr>
              <a:t>Get a deep understanding of Christian principles and teaching</a:t>
            </a:r>
          </a:p>
          <a:p>
            <a:pPr marL="0" indent="0">
              <a:lnSpc>
                <a:spcPct val="110000"/>
              </a:lnSpc>
              <a:buNone/>
            </a:pPr>
            <a:r>
              <a:rPr lang="zh-TW" altLang="en-US" sz="2400" b="1" dirty="0">
                <a:solidFill>
                  <a:schemeClr val="bg1"/>
                </a:solidFill>
              </a:rPr>
              <a:t>深入了解基督教的原则和教义</a:t>
            </a:r>
            <a:endParaRPr lang="en-US" sz="2400" b="1" dirty="0">
              <a:solidFill>
                <a:schemeClr val="bg1"/>
              </a:solidFill>
            </a:endParaRPr>
          </a:p>
        </p:txBody>
      </p:sp>
      <p:sp>
        <p:nvSpPr>
          <p:cNvPr id="12" name="Text Placeholder 11">
            <a:extLst>
              <a:ext uri="{FF2B5EF4-FFF2-40B4-BE49-F238E27FC236}">
                <a16:creationId xmlns:a16="http://schemas.microsoft.com/office/drawing/2014/main" id="{7D269992-EA9D-41F6-85C3-B78921847100}"/>
              </a:ext>
            </a:extLst>
          </p:cNvPr>
          <p:cNvSpPr>
            <a:spLocks noGrp="1"/>
          </p:cNvSpPr>
          <p:nvPr>
            <p:ph type="body" sz="quarter" idx="4294967295"/>
          </p:nvPr>
        </p:nvSpPr>
        <p:spPr>
          <a:xfrm>
            <a:off x="4856205" y="1842318"/>
            <a:ext cx="2479591" cy="3173363"/>
          </a:xfrm>
        </p:spPr>
        <p:txBody>
          <a:bodyPr anchor="t">
            <a:noAutofit/>
          </a:bodyPr>
          <a:lstStyle/>
          <a:p>
            <a:pPr marL="0" indent="0">
              <a:lnSpc>
                <a:spcPct val="100000"/>
              </a:lnSpc>
              <a:buNone/>
            </a:pPr>
            <a:r>
              <a:rPr lang="en-US" sz="2400" b="1" dirty="0"/>
              <a:t>Get a deep understanding of the issue at hand</a:t>
            </a:r>
          </a:p>
          <a:p>
            <a:pPr marL="0" indent="0">
              <a:lnSpc>
                <a:spcPct val="100000"/>
              </a:lnSpc>
              <a:buNone/>
            </a:pPr>
            <a:r>
              <a:rPr lang="zh-TW" altLang="en-US" sz="2400" b="1" dirty="0"/>
              <a:t>深入了解手头的问题</a:t>
            </a:r>
            <a:endParaRPr lang="en-US" sz="2400" b="1" dirty="0"/>
          </a:p>
        </p:txBody>
      </p:sp>
      <p:sp>
        <p:nvSpPr>
          <p:cNvPr id="13" name="Text Placeholder 12">
            <a:extLst>
              <a:ext uri="{FF2B5EF4-FFF2-40B4-BE49-F238E27FC236}">
                <a16:creationId xmlns:a16="http://schemas.microsoft.com/office/drawing/2014/main" id="{6DFAA7E0-5467-48C2-A0A1-08FFCDD0AB29}"/>
              </a:ext>
            </a:extLst>
          </p:cNvPr>
          <p:cNvSpPr>
            <a:spLocks noGrp="1"/>
          </p:cNvSpPr>
          <p:nvPr>
            <p:ph type="body" sz="quarter" idx="4294967295"/>
          </p:nvPr>
        </p:nvSpPr>
        <p:spPr>
          <a:xfrm>
            <a:off x="8844616" y="1757309"/>
            <a:ext cx="2336800" cy="4086534"/>
          </a:xfrm>
        </p:spPr>
        <p:txBody>
          <a:bodyPr>
            <a:noAutofit/>
          </a:bodyPr>
          <a:lstStyle/>
          <a:p>
            <a:pPr marL="0" indent="0">
              <a:lnSpc>
                <a:spcPct val="120000"/>
              </a:lnSpc>
              <a:buNone/>
            </a:pPr>
            <a:r>
              <a:rPr lang="en-US" sz="2400" b="1" dirty="0">
                <a:solidFill>
                  <a:schemeClr val="bg1"/>
                </a:solidFill>
              </a:rPr>
              <a:t>Think through how to best approach the issue from within Christian principles</a:t>
            </a:r>
          </a:p>
          <a:p>
            <a:pPr marL="0" indent="0">
              <a:lnSpc>
                <a:spcPct val="120000"/>
              </a:lnSpc>
              <a:buNone/>
            </a:pPr>
            <a:r>
              <a:rPr lang="zh-TW" altLang="en-US" sz="2400" b="1" dirty="0">
                <a:solidFill>
                  <a:schemeClr val="bg1"/>
                </a:solidFill>
              </a:rPr>
              <a:t>思考如何从基督教原则中最好地处理这个问题</a:t>
            </a:r>
            <a:endParaRPr lang="en-US" sz="2400" b="1" dirty="0">
              <a:solidFill>
                <a:schemeClr val="bg1"/>
              </a:solidFill>
            </a:endParaRPr>
          </a:p>
        </p:txBody>
      </p:sp>
    </p:spTree>
    <p:extLst>
      <p:ext uri="{BB962C8B-B14F-4D97-AF65-F5344CB8AC3E}">
        <p14:creationId xmlns:p14="http://schemas.microsoft.com/office/powerpoint/2010/main" val="116306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C0EB6-AA28-D922-147A-5751B1623C96}"/>
              </a:ext>
            </a:extLst>
          </p:cNvPr>
          <p:cNvSpPr>
            <a:spLocks noGrp="1"/>
          </p:cNvSpPr>
          <p:nvPr>
            <p:ph type="title"/>
          </p:nvPr>
        </p:nvSpPr>
        <p:spPr>
          <a:xfrm>
            <a:off x="838200" y="2678906"/>
            <a:ext cx="10515600" cy="1500187"/>
          </a:xfrm>
        </p:spPr>
        <p:txBody>
          <a:bodyPr/>
          <a:lstStyle/>
          <a:p>
            <a:pPr algn="ctr"/>
            <a:r>
              <a:rPr lang="en-US" dirty="0"/>
              <a:t>Care</a:t>
            </a:r>
            <a:r>
              <a:rPr lang="zh-TW" altLang="en-US" dirty="0"/>
              <a:t> 关怀</a:t>
            </a:r>
            <a:endParaRPr lang="en-US" dirty="0"/>
          </a:p>
        </p:txBody>
      </p:sp>
      <p:sp>
        <p:nvSpPr>
          <p:cNvPr id="4" name="Slide Number Placeholder 3">
            <a:extLst>
              <a:ext uri="{FF2B5EF4-FFF2-40B4-BE49-F238E27FC236}">
                <a16:creationId xmlns:a16="http://schemas.microsoft.com/office/drawing/2014/main" id="{72DD7CCA-AF13-BD1D-9EB4-2D40CD9374A5}"/>
              </a:ext>
            </a:extLst>
          </p:cNvPr>
          <p:cNvSpPr>
            <a:spLocks noGrp="1"/>
          </p:cNvSpPr>
          <p:nvPr>
            <p:ph type="sldNum" sz="quarter" idx="12"/>
          </p:nvPr>
        </p:nvSpPr>
        <p:spPr/>
        <p:txBody>
          <a:bodyPr/>
          <a:lstStyle/>
          <a:p>
            <a:fld id="{03DC2DEF-D2FE-4B45-ABA4-9F153FD1C98A}" type="slidenum">
              <a:rPr lang="en-US" smtClean="0"/>
              <a:t>13</a:t>
            </a:fld>
            <a:endParaRPr lang="en-US" dirty="0"/>
          </a:p>
        </p:txBody>
      </p:sp>
    </p:spTree>
    <p:extLst>
      <p:ext uri="{BB962C8B-B14F-4D97-AF65-F5344CB8AC3E}">
        <p14:creationId xmlns:p14="http://schemas.microsoft.com/office/powerpoint/2010/main" val="112692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up of a hand&#10;&#10;Description automatically generated with medium confidence">
            <a:extLst>
              <a:ext uri="{FF2B5EF4-FFF2-40B4-BE49-F238E27FC236}">
                <a16:creationId xmlns:a16="http://schemas.microsoft.com/office/drawing/2014/main" id="{A606D6D3-4320-1B1D-8E5B-9FAACF97086F}"/>
              </a:ext>
            </a:extLst>
          </p:cNvPr>
          <p:cNvPicPr>
            <a:picLocks noGrp="1" noChangeAspect="1"/>
          </p:cNvPicPr>
          <p:nvPr>
            <p:ph type="pic" sz="quarter" idx="13"/>
          </p:nvPr>
        </p:nvPicPr>
        <p:blipFill>
          <a:blip r:embed="rId2"/>
          <a:srcRect t="13439" b="13439"/>
          <a:stretch>
            <a:fillRect/>
          </a:stretch>
        </p:blipFill>
        <p:spPr/>
      </p:pic>
      <p:sp>
        <p:nvSpPr>
          <p:cNvPr id="5" name="Title 4">
            <a:extLst>
              <a:ext uri="{FF2B5EF4-FFF2-40B4-BE49-F238E27FC236}">
                <a16:creationId xmlns:a16="http://schemas.microsoft.com/office/drawing/2014/main" id="{51D6B1C9-958B-D375-2A42-807C848328C2}"/>
              </a:ext>
            </a:extLst>
          </p:cNvPr>
          <p:cNvSpPr>
            <a:spLocks noGrp="1"/>
          </p:cNvSpPr>
          <p:nvPr>
            <p:ph type="title"/>
          </p:nvPr>
        </p:nvSpPr>
        <p:spPr>
          <a:xfrm>
            <a:off x="988142" y="1696064"/>
            <a:ext cx="4193458" cy="3168131"/>
          </a:xfrm>
        </p:spPr>
        <p:txBody>
          <a:bodyPr>
            <a:noAutofit/>
          </a:bodyPr>
          <a:lstStyle/>
          <a:p>
            <a:r>
              <a:rPr lang="en-US" sz="4400" dirty="0"/>
              <a:t>Conviction and Care must go </a:t>
            </a:r>
            <a:br>
              <a:rPr lang="en-US" sz="4400" dirty="0"/>
            </a:br>
            <a:r>
              <a:rPr lang="en-US" sz="4400" dirty="0"/>
              <a:t>hand-in-hand</a:t>
            </a:r>
            <a:br>
              <a:rPr lang="en-US" sz="4400" dirty="0"/>
            </a:br>
            <a:r>
              <a:rPr lang="zh-TW" altLang="en-US" sz="4400" dirty="0"/>
              <a:t>定罪和关怀必须</a:t>
            </a:r>
            <a:br>
              <a:rPr lang="en-US" altLang="zh-TW" sz="4400" dirty="0"/>
            </a:br>
            <a:r>
              <a:rPr lang="zh-TW" altLang="en-US" sz="4400" dirty="0"/>
              <a:t>齐头并进</a:t>
            </a:r>
            <a:endParaRPr lang="en-US" sz="4400" dirty="0"/>
          </a:p>
        </p:txBody>
      </p:sp>
      <p:sp>
        <p:nvSpPr>
          <p:cNvPr id="4" name="Slide Number Placeholder 3">
            <a:extLst>
              <a:ext uri="{FF2B5EF4-FFF2-40B4-BE49-F238E27FC236}">
                <a16:creationId xmlns:a16="http://schemas.microsoft.com/office/drawing/2014/main" id="{527BB6C2-DA1F-F88E-95C5-90551A2A69FB}"/>
              </a:ext>
            </a:extLst>
          </p:cNvPr>
          <p:cNvSpPr>
            <a:spLocks noGrp="1"/>
          </p:cNvSpPr>
          <p:nvPr>
            <p:ph type="sldNum" sz="quarter" idx="12"/>
          </p:nvPr>
        </p:nvSpPr>
        <p:spPr/>
        <p:txBody>
          <a:bodyPr/>
          <a:lstStyle/>
          <a:p>
            <a:fld id="{03DC2DEF-D2FE-4B45-ABA4-9F153FD1C98A}" type="slidenum">
              <a:rPr lang="en-US" smtClean="0"/>
              <a:t>14</a:t>
            </a:fld>
            <a:endParaRPr lang="en-US" dirty="0"/>
          </a:p>
        </p:txBody>
      </p:sp>
    </p:spTree>
    <p:extLst>
      <p:ext uri="{BB962C8B-B14F-4D97-AF65-F5344CB8AC3E}">
        <p14:creationId xmlns:p14="http://schemas.microsoft.com/office/powerpoint/2010/main" val="81736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7C0450-556E-AA8C-C279-40E072FCD93A}"/>
              </a:ext>
            </a:extLst>
          </p:cNvPr>
          <p:cNvSpPr>
            <a:spLocks noGrp="1"/>
          </p:cNvSpPr>
          <p:nvPr>
            <p:ph type="title"/>
          </p:nvPr>
        </p:nvSpPr>
        <p:spPr>
          <a:xfrm>
            <a:off x="371475" y="260351"/>
            <a:ext cx="11520487" cy="1601411"/>
          </a:xfrm>
        </p:spPr>
        <p:txBody>
          <a:bodyPr>
            <a:normAutofit/>
          </a:bodyPr>
          <a:lstStyle/>
          <a:p>
            <a:r>
              <a:rPr lang="en-US" sz="4000" dirty="0"/>
              <a:t>How do we develop a sense of care in our civic life?</a:t>
            </a:r>
            <a:r>
              <a:rPr lang="zh-TW" altLang="en-US" sz="4000" dirty="0"/>
              <a:t> </a:t>
            </a:r>
            <a:br>
              <a:rPr lang="en-US" altLang="zh-TW" sz="4000" dirty="0"/>
            </a:br>
            <a:r>
              <a:rPr lang="zh-TW" altLang="en-US" sz="4000" dirty="0"/>
              <a:t>我们如何在公民生活中培养关怀意识？</a:t>
            </a:r>
            <a:endParaRPr lang="en-US" sz="4000" dirty="0"/>
          </a:p>
        </p:txBody>
      </p:sp>
      <p:sp>
        <p:nvSpPr>
          <p:cNvPr id="4" name="Slide Number Placeholder 3">
            <a:extLst>
              <a:ext uri="{FF2B5EF4-FFF2-40B4-BE49-F238E27FC236}">
                <a16:creationId xmlns:a16="http://schemas.microsoft.com/office/drawing/2014/main" id="{314F27E3-9C6C-5F01-1102-CC09CCDFC7C1}"/>
              </a:ext>
            </a:extLst>
          </p:cNvPr>
          <p:cNvSpPr>
            <a:spLocks noGrp="1"/>
          </p:cNvSpPr>
          <p:nvPr>
            <p:ph type="sldNum" sz="quarter" idx="12"/>
          </p:nvPr>
        </p:nvSpPr>
        <p:spPr/>
        <p:txBody>
          <a:bodyPr/>
          <a:lstStyle/>
          <a:p>
            <a:fld id="{03DC2DEF-D2FE-4B45-ABA4-9F153FD1C98A}" type="slidenum">
              <a:rPr lang="en-US" noProof="0" smtClean="0"/>
              <a:t>15</a:t>
            </a:fld>
            <a:endParaRPr lang="en-US" noProof="0" dirty="0"/>
          </a:p>
        </p:txBody>
      </p:sp>
      <p:sp>
        <p:nvSpPr>
          <p:cNvPr id="8" name="Text Placeholder 7">
            <a:extLst>
              <a:ext uri="{FF2B5EF4-FFF2-40B4-BE49-F238E27FC236}">
                <a16:creationId xmlns:a16="http://schemas.microsoft.com/office/drawing/2014/main" id="{6E4F60D8-373C-8DF2-9CAB-3BFF6348BE68}"/>
              </a:ext>
            </a:extLst>
          </p:cNvPr>
          <p:cNvSpPr>
            <a:spLocks noGrp="1"/>
          </p:cNvSpPr>
          <p:nvPr>
            <p:ph type="body" sz="quarter" idx="3"/>
          </p:nvPr>
        </p:nvSpPr>
        <p:spPr>
          <a:xfrm>
            <a:off x="6131718" y="2121317"/>
            <a:ext cx="5289862" cy="647046"/>
          </a:xfrm>
        </p:spPr>
        <p:txBody>
          <a:bodyPr>
            <a:normAutofit/>
          </a:bodyPr>
          <a:lstStyle/>
          <a:p>
            <a:r>
              <a:rPr lang="en-US" sz="2400" u="sng" dirty="0"/>
              <a:t>See the good in others</a:t>
            </a:r>
            <a:r>
              <a:rPr lang="zh-TW" altLang="en-US" sz="2400" u="sng" dirty="0"/>
              <a:t> 看到别人的优点</a:t>
            </a:r>
            <a:endParaRPr lang="en-US" sz="2400" u="sng" dirty="0"/>
          </a:p>
        </p:txBody>
      </p:sp>
      <p:sp>
        <p:nvSpPr>
          <p:cNvPr id="9" name="Content Placeholder 8">
            <a:extLst>
              <a:ext uri="{FF2B5EF4-FFF2-40B4-BE49-F238E27FC236}">
                <a16:creationId xmlns:a16="http://schemas.microsoft.com/office/drawing/2014/main" id="{5A142FE3-D312-4440-5959-E4A40DC1CA85}"/>
              </a:ext>
            </a:extLst>
          </p:cNvPr>
          <p:cNvSpPr>
            <a:spLocks noGrp="1"/>
          </p:cNvSpPr>
          <p:nvPr>
            <p:ph sz="quarter" idx="4"/>
          </p:nvPr>
        </p:nvSpPr>
        <p:spPr>
          <a:xfrm>
            <a:off x="5953539" y="2784034"/>
            <a:ext cx="5630165" cy="3813615"/>
          </a:xfrm>
        </p:spPr>
        <p:txBody>
          <a:bodyPr>
            <a:normAutofit fontScale="85000" lnSpcReduction="20000"/>
          </a:bodyPr>
          <a:lstStyle/>
          <a:p>
            <a:r>
              <a:rPr lang="en-US" sz="2800" dirty="0"/>
              <a:t>What do they think they are doing?</a:t>
            </a:r>
          </a:p>
          <a:p>
            <a:pPr marL="0" indent="0">
              <a:buNone/>
            </a:pPr>
            <a:r>
              <a:rPr lang="zh-TW" altLang="en-US" sz="2800" dirty="0"/>
              <a:t>    他们认为他们在做什么？</a:t>
            </a:r>
          </a:p>
          <a:p>
            <a:r>
              <a:rPr lang="en-US" sz="2800" dirty="0"/>
              <a:t>What problem are they trying to solve?</a:t>
            </a:r>
          </a:p>
          <a:p>
            <a:pPr marL="0" indent="0">
              <a:buNone/>
            </a:pPr>
            <a:r>
              <a:rPr lang="zh-TW" altLang="en-US" sz="2800" dirty="0"/>
              <a:t>    他们试图解决什么问题？</a:t>
            </a:r>
          </a:p>
          <a:p>
            <a:r>
              <a:rPr lang="en-US" sz="2800" dirty="0"/>
              <a:t>What are their best points?</a:t>
            </a:r>
          </a:p>
          <a:p>
            <a:pPr marL="0" indent="0">
              <a:buNone/>
            </a:pPr>
            <a:r>
              <a:rPr lang="zh-TW" altLang="en-US" sz="2800" dirty="0"/>
              <a:t>    他们的最佳点是什么？</a:t>
            </a:r>
          </a:p>
          <a:p>
            <a:r>
              <a:rPr lang="en-US" sz="2800" dirty="0"/>
              <a:t>Jesus died for them too</a:t>
            </a:r>
          </a:p>
          <a:p>
            <a:pPr marL="0" indent="0">
              <a:buNone/>
            </a:pPr>
            <a:r>
              <a:rPr lang="zh-TW" altLang="en-US" sz="2800" dirty="0"/>
              <a:t>    耶稣也为他们而死</a:t>
            </a:r>
            <a:endParaRPr lang="en-US" sz="2800" dirty="0"/>
          </a:p>
          <a:p>
            <a:r>
              <a:rPr lang="en-US" sz="2800" dirty="0"/>
              <a:t>They are also made in God’s image</a:t>
            </a:r>
          </a:p>
          <a:p>
            <a:pPr marL="0" indent="0">
              <a:buNone/>
            </a:pPr>
            <a:r>
              <a:rPr lang="zh-TW" altLang="en-US" sz="2800" dirty="0"/>
              <a:t>    它们也是按照上帝的形象造的</a:t>
            </a:r>
            <a:endParaRPr lang="en-US" sz="2800" dirty="0"/>
          </a:p>
          <a:p>
            <a:endParaRPr lang="en-US" sz="2800" dirty="0"/>
          </a:p>
        </p:txBody>
      </p:sp>
      <p:sp>
        <p:nvSpPr>
          <p:cNvPr id="6" name="Text Placeholder 5">
            <a:extLst>
              <a:ext uri="{FF2B5EF4-FFF2-40B4-BE49-F238E27FC236}">
                <a16:creationId xmlns:a16="http://schemas.microsoft.com/office/drawing/2014/main" id="{238A21B4-BE82-1672-94AB-4DF50A9E4C0A}"/>
              </a:ext>
            </a:extLst>
          </p:cNvPr>
          <p:cNvSpPr>
            <a:spLocks noGrp="1"/>
          </p:cNvSpPr>
          <p:nvPr>
            <p:ph type="body" idx="1"/>
          </p:nvPr>
        </p:nvSpPr>
        <p:spPr>
          <a:xfrm>
            <a:off x="1268361" y="2121317"/>
            <a:ext cx="4685178" cy="755649"/>
          </a:xfrm>
        </p:spPr>
        <p:txBody>
          <a:bodyPr>
            <a:normAutofit/>
          </a:bodyPr>
          <a:lstStyle/>
          <a:p>
            <a:r>
              <a:rPr lang="en-US" sz="2400" u="sng" dirty="0"/>
              <a:t>Be humble</a:t>
            </a:r>
            <a:r>
              <a:rPr lang="zh-TW" altLang="en-US" sz="2400" u="sng" dirty="0"/>
              <a:t> 要谦虚</a:t>
            </a:r>
            <a:endParaRPr lang="en-US" sz="2400" u="sng" dirty="0"/>
          </a:p>
        </p:txBody>
      </p:sp>
      <p:sp>
        <p:nvSpPr>
          <p:cNvPr id="7" name="Content Placeholder 6">
            <a:extLst>
              <a:ext uri="{FF2B5EF4-FFF2-40B4-BE49-F238E27FC236}">
                <a16:creationId xmlns:a16="http://schemas.microsoft.com/office/drawing/2014/main" id="{D73EC3B5-E804-7C07-095A-7F776CC2A102}"/>
              </a:ext>
            </a:extLst>
          </p:cNvPr>
          <p:cNvSpPr>
            <a:spLocks noGrp="1"/>
          </p:cNvSpPr>
          <p:nvPr>
            <p:ph sz="half" idx="2"/>
          </p:nvPr>
        </p:nvSpPr>
        <p:spPr>
          <a:xfrm>
            <a:off x="1020036" y="2784034"/>
            <a:ext cx="4933503" cy="3554060"/>
          </a:xfrm>
        </p:spPr>
        <p:txBody>
          <a:bodyPr>
            <a:normAutofit fontScale="92500" lnSpcReduction="10000"/>
          </a:bodyPr>
          <a:lstStyle/>
          <a:p>
            <a:r>
              <a:rPr lang="en-US" sz="2800" dirty="0"/>
              <a:t>Recognize our uncertainty</a:t>
            </a:r>
          </a:p>
          <a:p>
            <a:pPr marL="0" indent="0">
              <a:buNone/>
            </a:pPr>
            <a:r>
              <a:rPr lang="zh-TW" altLang="en-US" sz="2800" dirty="0"/>
              <a:t>    认识到我们的不确定性</a:t>
            </a:r>
          </a:p>
          <a:p>
            <a:r>
              <a:rPr lang="en-US" sz="2800" dirty="0"/>
              <a:t>Recognize the limits to our understanding</a:t>
            </a:r>
          </a:p>
          <a:p>
            <a:pPr marL="0" indent="0">
              <a:buNone/>
            </a:pPr>
            <a:r>
              <a:rPr lang="zh-TW" altLang="en-US" sz="2800" dirty="0"/>
              <a:t>    认识到我们理解的局限性</a:t>
            </a:r>
            <a:endParaRPr lang="en-US" sz="2800" dirty="0"/>
          </a:p>
          <a:p>
            <a:r>
              <a:rPr lang="en-US" sz="2800" dirty="0"/>
              <a:t>Abstain from involvement when it is best</a:t>
            </a:r>
          </a:p>
          <a:p>
            <a:pPr marL="0" indent="0">
              <a:buNone/>
            </a:pPr>
            <a:r>
              <a:rPr lang="zh-TW" altLang="en-US" sz="2800" dirty="0"/>
              <a:t>    在最好的时候避免参与</a:t>
            </a:r>
            <a:endParaRPr lang="en-US" sz="2800" dirty="0"/>
          </a:p>
          <a:p>
            <a:endParaRPr lang="en-US" sz="2800" dirty="0"/>
          </a:p>
        </p:txBody>
      </p:sp>
    </p:spTree>
    <p:extLst>
      <p:ext uri="{BB962C8B-B14F-4D97-AF65-F5344CB8AC3E}">
        <p14:creationId xmlns:p14="http://schemas.microsoft.com/office/powerpoint/2010/main" val="173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fade">
                                      <p:cBhvr>
                                        <p:cTn id="52" dur="500"/>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fade">
                                      <p:cBhvr>
                                        <p:cTn id="57" dur="500"/>
                                        <p:tgtEl>
                                          <p:spTgt spid="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Effect transition="in" filter="fade">
                                      <p:cBhvr>
                                        <p:cTn id="62" dur="500"/>
                                        <p:tgtEl>
                                          <p:spTgt spid="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fade">
                                      <p:cBhvr>
                                        <p:cTn id="67" dur="500"/>
                                        <p:tgtEl>
                                          <p:spTgt spid="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Effect transition="in" filter="fade">
                                      <p:cBhvr>
                                        <p:cTn id="72" dur="500"/>
                                        <p:tgtEl>
                                          <p:spTgt spid="9">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Effect transition="in" filter="fade">
                                      <p:cBhvr>
                                        <p:cTn id="77" dur="500"/>
                                        <p:tgtEl>
                                          <p:spTgt spid="9">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xEl>
                                              <p:pRg st="7" end="7"/>
                                            </p:txEl>
                                          </p:spTgt>
                                        </p:tgtEl>
                                        <p:attrNameLst>
                                          <p:attrName>style.visibility</p:attrName>
                                        </p:attrNameLst>
                                      </p:cBhvr>
                                      <p:to>
                                        <p:strVal val="visible"/>
                                      </p:to>
                                    </p:set>
                                    <p:animEffect transition="in" filter="fade">
                                      <p:cBhvr>
                                        <p:cTn id="82" dur="500"/>
                                        <p:tgtEl>
                                          <p:spTgt spid="9">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xEl>
                                              <p:pRg st="8" end="8"/>
                                            </p:txEl>
                                          </p:spTgt>
                                        </p:tgtEl>
                                        <p:attrNameLst>
                                          <p:attrName>style.visibility</p:attrName>
                                        </p:attrNameLst>
                                      </p:cBhvr>
                                      <p:to>
                                        <p:strVal val="visible"/>
                                      </p:to>
                                    </p:set>
                                    <p:animEffect transition="in" filter="fade">
                                      <p:cBhvr>
                                        <p:cTn id="87" dur="500"/>
                                        <p:tgtEl>
                                          <p:spTgt spid="9">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txEl>
                                              <p:pRg st="9" end="9"/>
                                            </p:txEl>
                                          </p:spTgt>
                                        </p:tgtEl>
                                        <p:attrNameLst>
                                          <p:attrName>style.visibility</p:attrName>
                                        </p:attrNameLst>
                                      </p:cBhvr>
                                      <p:to>
                                        <p:strVal val="visible"/>
                                      </p:to>
                                    </p:set>
                                    <p:animEffect transition="in" filter="fade">
                                      <p:cBhvr>
                                        <p:cTn id="9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6"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C0EB6-AA28-D922-147A-5751B1623C96}"/>
              </a:ext>
            </a:extLst>
          </p:cNvPr>
          <p:cNvSpPr>
            <a:spLocks noGrp="1"/>
          </p:cNvSpPr>
          <p:nvPr>
            <p:ph type="title"/>
          </p:nvPr>
        </p:nvSpPr>
        <p:spPr>
          <a:xfrm>
            <a:off x="838200" y="2678906"/>
            <a:ext cx="10515600" cy="1500187"/>
          </a:xfrm>
        </p:spPr>
        <p:txBody>
          <a:bodyPr/>
          <a:lstStyle/>
          <a:p>
            <a:pPr algn="ctr"/>
            <a:r>
              <a:rPr lang="en-US" dirty="0"/>
              <a:t>Contentment</a:t>
            </a:r>
            <a:r>
              <a:rPr lang="zh-TW" altLang="en-US" dirty="0"/>
              <a:t> 满意</a:t>
            </a:r>
            <a:endParaRPr lang="en-US" dirty="0"/>
          </a:p>
        </p:txBody>
      </p:sp>
      <p:sp>
        <p:nvSpPr>
          <p:cNvPr id="4" name="Slide Number Placeholder 3">
            <a:extLst>
              <a:ext uri="{FF2B5EF4-FFF2-40B4-BE49-F238E27FC236}">
                <a16:creationId xmlns:a16="http://schemas.microsoft.com/office/drawing/2014/main" id="{72DD7CCA-AF13-BD1D-9EB4-2D40CD9374A5}"/>
              </a:ext>
            </a:extLst>
          </p:cNvPr>
          <p:cNvSpPr>
            <a:spLocks noGrp="1"/>
          </p:cNvSpPr>
          <p:nvPr>
            <p:ph type="sldNum" sz="quarter" idx="12"/>
          </p:nvPr>
        </p:nvSpPr>
        <p:spPr/>
        <p:txBody>
          <a:bodyPr/>
          <a:lstStyle/>
          <a:p>
            <a:fld id="{03DC2DEF-D2FE-4B45-ABA4-9F153FD1C98A}" type="slidenum">
              <a:rPr lang="en-US" smtClean="0"/>
              <a:t>16</a:t>
            </a:fld>
            <a:endParaRPr lang="en-US" dirty="0"/>
          </a:p>
        </p:txBody>
      </p:sp>
    </p:spTree>
    <p:extLst>
      <p:ext uri="{BB962C8B-B14F-4D97-AF65-F5344CB8AC3E}">
        <p14:creationId xmlns:p14="http://schemas.microsoft.com/office/powerpoint/2010/main" val="236638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68E7389-0DFA-AD52-8DE3-0A7040D48F41}"/>
              </a:ext>
            </a:extLst>
          </p:cNvPr>
          <p:cNvSpPr>
            <a:spLocks noGrp="1"/>
          </p:cNvSpPr>
          <p:nvPr>
            <p:ph type="title"/>
          </p:nvPr>
        </p:nvSpPr>
        <p:spPr>
          <a:xfrm>
            <a:off x="371475" y="3917949"/>
            <a:ext cx="6915150" cy="2268337"/>
          </a:xfrm>
        </p:spPr>
        <p:txBody>
          <a:bodyPr anchor="ctr">
            <a:normAutofit/>
          </a:bodyPr>
          <a:lstStyle/>
          <a:p>
            <a:r>
              <a:rPr lang="en-US" sz="5400" dirty="0"/>
              <a:t>The results are in God’s hands</a:t>
            </a:r>
            <a:br>
              <a:rPr lang="en-US" sz="5400" dirty="0"/>
            </a:br>
            <a:r>
              <a:rPr lang="zh-TW" altLang="en-US" sz="4800" dirty="0"/>
              <a:t>结果在上帝手中</a:t>
            </a:r>
            <a:endParaRPr lang="en-US" dirty="0"/>
          </a:p>
        </p:txBody>
      </p:sp>
      <p:sp>
        <p:nvSpPr>
          <p:cNvPr id="24" name="Slide Number Placeholder 2">
            <a:extLst>
              <a:ext uri="{FF2B5EF4-FFF2-40B4-BE49-F238E27FC236}">
                <a16:creationId xmlns:a16="http://schemas.microsoft.com/office/drawing/2014/main" id="{BBE87472-D898-6860-2CBC-699A1B7C63BA}"/>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noProof="0" smtClean="0"/>
              <a:pPr>
                <a:lnSpc>
                  <a:spcPct val="90000"/>
                </a:lnSpc>
                <a:spcAft>
                  <a:spcPts val="600"/>
                </a:spcAft>
              </a:pPr>
              <a:t>17</a:t>
            </a:fld>
            <a:endParaRPr lang="en-US" sz="800" noProof="0"/>
          </a:p>
        </p:txBody>
      </p:sp>
      <p:pic>
        <p:nvPicPr>
          <p:cNvPr id="17" name="Picture Placeholder 16">
            <a:extLst>
              <a:ext uri="{FF2B5EF4-FFF2-40B4-BE49-F238E27FC236}">
                <a16:creationId xmlns:a16="http://schemas.microsoft.com/office/drawing/2014/main" id="{18B7855D-2DE6-49A4-BA98-97404403C66B}"/>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2"/>
          <a:srcRect t="36884" b="-154"/>
          <a:stretch/>
        </p:blipFill>
        <p:spPr>
          <a:xfrm>
            <a:off x="371474" y="260351"/>
            <a:ext cx="11520489" cy="5940424"/>
          </a:xfrm>
          <a:noFill/>
        </p:spPr>
      </p:pic>
    </p:spTree>
    <p:extLst>
      <p:ext uri="{BB962C8B-B14F-4D97-AF65-F5344CB8AC3E}">
        <p14:creationId xmlns:p14="http://schemas.microsoft.com/office/powerpoint/2010/main" val="19607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16AE7E-86EB-2D5E-8E19-D20A820164F2}"/>
              </a:ext>
            </a:extLst>
          </p:cNvPr>
          <p:cNvSpPr>
            <a:spLocks noGrp="1"/>
          </p:cNvSpPr>
          <p:nvPr>
            <p:ph type="title"/>
          </p:nvPr>
        </p:nvSpPr>
        <p:spPr>
          <a:xfrm>
            <a:off x="1091381" y="289848"/>
            <a:ext cx="11520487" cy="758824"/>
          </a:xfrm>
        </p:spPr>
        <p:txBody>
          <a:bodyPr/>
          <a:lstStyle/>
          <a:p>
            <a:r>
              <a:rPr lang="zh-TW" altLang="en-US" dirty="0"/>
              <a:t>彼得前书 </a:t>
            </a:r>
            <a:r>
              <a:rPr lang="en-US" dirty="0"/>
              <a:t>2:12-17</a:t>
            </a:r>
          </a:p>
        </p:txBody>
      </p:sp>
      <p:sp>
        <p:nvSpPr>
          <p:cNvPr id="6" name="Content Placeholder 5">
            <a:extLst>
              <a:ext uri="{FF2B5EF4-FFF2-40B4-BE49-F238E27FC236}">
                <a16:creationId xmlns:a16="http://schemas.microsoft.com/office/drawing/2014/main" id="{54A6E8F6-BC61-19BD-5916-40482DCC38BA}"/>
              </a:ext>
            </a:extLst>
          </p:cNvPr>
          <p:cNvSpPr>
            <a:spLocks noGrp="1"/>
          </p:cNvSpPr>
          <p:nvPr>
            <p:ph idx="1"/>
          </p:nvPr>
        </p:nvSpPr>
        <p:spPr>
          <a:xfrm>
            <a:off x="1091381" y="1233487"/>
            <a:ext cx="10043652" cy="5521273"/>
          </a:xfrm>
        </p:spPr>
        <p:txBody>
          <a:bodyPr>
            <a:normAutofit fontScale="92500" lnSpcReduction="10000"/>
          </a:bodyPr>
          <a:lstStyle/>
          <a:p>
            <a:pPr marL="0" indent="0">
              <a:lnSpc>
                <a:spcPct val="100000"/>
              </a:lnSpc>
              <a:buNone/>
            </a:pPr>
            <a:r>
              <a:rPr lang="en-US" altLang="zh-TW" sz="3200" dirty="0">
                <a:latin typeface="Yu Gothic UI" panose="020B0400000000000000" pitchFamily="34" charset="-128"/>
                <a:ea typeface="Yu Gothic UI" panose="020B0400000000000000" pitchFamily="34" charset="-128"/>
              </a:rPr>
              <a:t>12 </a:t>
            </a:r>
            <a:r>
              <a:rPr lang="zh-TW" altLang="en-US" sz="3200" dirty="0">
                <a:latin typeface="Yu Gothic UI" panose="020B0400000000000000" pitchFamily="34" charset="-128"/>
                <a:ea typeface="Yu Gothic UI" panose="020B0400000000000000" pitchFamily="34" charset="-128"/>
              </a:rPr>
              <a:t>你们在外邦人中，应当品行端正，叫那些毁谤你们是作恶的，因看见你们的好行为，便在鉴察的日子，归荣耀给神。</a:t>
            </a:r>
          </a:p>
          <a:p>
            <a:pPr marL="0" indent="0">
              <a:lnSpc>
                <a:spcPct val="100000"/>
              </a:lnSpc>
              <a:buNone/>
            </a:pPr>
            <a:r>
              <a:rPr lang="en-US" altLang="zh-TW" sz="3200" dirty="0">
                <a:latin typeface="Yu Gothic UI" panose="020B0400000000000000" pitchFamily="34" charset="-128"/>
                <a:ea typeface="Yu Gothic UI" panose="020B0400000000000000" pitchFamily="34" charset="-128"/>
              </a:rPr>
              <a:t>13 </a:t>
            </a:r>
            <a:r>
              <a:rPr lang="zh-TW" altLang="en-US" sz="3200" dirty="0">
                <a:latin typeface="Yu Gothic UI" panose="020B0400000000000000" pitchFamily="34" charset="-128"/>
                <a:ea typeface="Yu Gothic UI" panose="020B0400000000000000" pitchFamily="34" charset="-128"/>
              </a:rPr>
              <a:t>你们为主的缘故，要顺服人的一切制度，或是在上的君王，</a:t>
            </a:r>
          </a:p>
          <a:p>
            <a:pPr marL="0" indent="0">
              <a:lnSpc>
                <a:spcPct val="100000"/>
              </a:lnSpc>
              <a:buNone/>
            </a:pPr>
            <a:r>
              <a:rPr lang="en-US" altLang="zh-TW" sz="3200" dirty="0">
                <a:latin typeface="Yu Gothic UI" panose="020B0400000000000000" pitchFamily="34" charset="-128"/>
                <a:ea typeface="Yu Gothic UI" panose="020B0400000000000000" pitchFamily="34" charset="-128"/>
              </a:rPr>
              <a:t>14 </a:t>
            </a:r>
            <a:r>
              <a:rPr lang="zh-TW" altLang="en-US" sz="3200" dirty="0">
                <a:latin typeface="Yu Gothic UI" panose="020B0400000000000000" pitchFamily="34" charset="-128"/>
                <a:ea typeface="Yu Gothic UI" panose="020B0400000000000000" pitchFamily="34" charset="-128"/>
              </a:rPr>
              <a:t>或是君王所派罚恶赏善的臣宰。</a:t>
            </a:r>
          </a:p>
          <a:p>
            <a:pPr marL="0" indent="0">
              <a:lnSpc>
                <a:spcPct val="100000"/>
              </a:lnSpc>
              <a:buNone/>
            </a:pPr>
            <a:r>
              <a:rPr lang="en-US" altLang="zh-TW" sz="3200" dirty="0">
                <a:latin typeface="Yu Gothic UI" panose="020B0400000000000000" pitchFamily="34" charset="-128"/>
                <a:ea typeface="Yu Gothic UI" panose="020B0400000000000000" pitchFamily="34" charset="-128"/>
              </a:rPr>
              <a:t>15 </a:t>
            </a:r>
            <a:r>
              <a:rPr lang="zh-TW" altLang="en-US" sz="3200" dirty="0">
                <a:latin typeface="Yu Gothic UI" panose="020B0400000000000000" pitchFamily="34" charset="-128"/>
                <a:ea typeface="Yu Gothic UI" panose="020B0400000000000000" pitchFamily="34" charset="-128"/>
              </a:rPr>
              <a:t>因为神的旨意原是要你们行善，可以堵住那糊涂无知人的口。</a:t>
            </a:r>
          </a:p>
          <a:p>
            <a:pPr marL="0" indent="0">
              <a:lnSpc>
                <a:spcPct val="100000"/>
              </a:lnSpc>
              <a:buNone/>
            </a:pPr>
            <a:r>
              <a:rPr lang="en-US" altLang="zh-TW" sz="3200" dirty="0">
                <a:latin typeface="Yu Gothic UI" panose="020B0400000000000000" pitchFamily="34" charset="-128"/>
                <a:ea typeface="Yu Gothic UI" panose="020B0400000000000000" pitchFamily="34" charset="-128"/>
              </a:rPr>
              <a:t>16 </a:t>
            </a:r>
            <a:r>
              <a:rPr lang="zh-TW" altLang="en-US" sz="3200" dirty="0">
                <a:latin typeface="Yu Gothic UI" panose="020B0400000000000000" pitchFamily="34" charset="-128"/>
                <a:ea typeface="Yu Gothic UI" panose="020B0400000000000000" pitchFamily="34" charset="-128"/>
              </a:rPr>
              <a:t>你们虽是自由的，却不可借着自由遮盖恶毒，总要作神的仆人。</a:t>
            </a:r>
          </a:p>
          <a:p>
            <a:pPr marL="0" indent="0">
              <a:lnSpc>
                <a:spcPct val="100000"/>
              </a:lnSpc>
              <a:buNone/>
            </a:pPr>
            <a:r>
              <a:rPr lang="en-US" altLang="zh-TW" sz="3200" dirty="0">
                <a:latin typeface="Yu Gothic UI" panose="020B0400000000000000" pitchFamily="34" charset="-128"/>
                <a:ea typeface="Yu Gothic UI" panose="020B0400000000000000" pitchFamily="34" charset="-128"/>
              </a:rPr>
              <a:t>17 </a:t>
            </a:r>
            <a:r>
              <a:rPr lang="zh-TW" altLang="en-US" sz="3200" dirty="0">
                <a:latin typeface="Yu Gothic UI" panose="020B0400000000000000" pitchFamily="34" charset="-128"/>
                <a:ea typeface="Yu Gothic UI" panose="020B0400000000000000" pitchFamily="34" charset="-128"/>
              </a:rPr>
              <a:t>务要尊敬众人。亲爱教中的弟兄。敬畏神。尊敬君王。</a:t>
            </a:r>
            <a:endParaRPr lang="en-US" sz="2400" dirty="0">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136668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16AE7E-86EB-2D5E-8E19-D20A820164F2}"/>
              </a:ext>
            </a:extLst>
          </p:cNvPr>
          <p:cNvSpPr>
            <a:spLocks noGrp="1"/>
          </p:cNvSpPr>
          <p:nvPr>
            <p:ph type="title"/>
          </p:nvPr>
        </p:nvSpPr>
        <p:spPr>
          <a:xfrm>
            <a:off x="884903" y="260351"/>
            <a:ext cx="11007059" cy="758824"/>
          </a:xfrm>
        </p:spPr>
        <p:txBody>
          <a:bodyPr/>
          <a:lstStyle/>
          <a:p>
            <a:r>
              <a:rPr lang="en-US" dirty="0"/>
              <a:t>I Peter 2:12-17</a:t>
            </a:r>
          </a:p>
        </p:txBody>
      </p:sp>
      <p:sp>
        <p:nvSpPr>
          <p:cNvPr id="6" name="Content Placeholder 5">
            <a:extLst>
              <a:ext uri="{FF2B5EF4-FFF2-40B4-BE49-F238E27FC236}">
                <a16:creationId xmlns:a16="http://schemas.microsoft.com/office/drawing/2014/main" id="{54A6E8F6-BC61-19BD-5916-40482DCC38BA}"/>
              </a:ext>
            </a:extLst>
          </p:cNvPr>
          <p:cNvSpPr>
            <a:spLocks noGrp="1"/>
          </p:cNvSpPr>
          <p:nvPr>
            <p:ph idx="1"/>
          </p:nvPr>
        </p:nvSpPr>
        <p:spPr>
          <a:xfrm>
            <a:off x="766916" y="1233488"/>
            <a:ext cx="10456607" cy="5364161"/>
          </a:xfrm>
        </p:spPr>
        <p:txBody>
          <a:bodyPr>
            <a:normAutofit fontScale="92500" lnSpcReduction="10000"/>
          </a:bodyPr>
          <a:lstStyle/>
          <a:p>
            <a:pPr marL="0" indent="0">
              <a:buNone/>
            </a:pPr>
            <a:r>
              <a:rPr lang="en-US" sz="3600" dirty="0">
                <a:effectLst/>
              </a:rPr>
              <a:t>Keep your conduct among the Gentiles honorable, so that when they speak against you as evildoers, they may see your good deeds and glorify God on the day of visitation. Be subject for the Lord’s sake to every human institution, whether it be to the emperor as supreme, or to governors as sent by him to punish those who do evil and to praise those who do good. For this is the will of God, that by doing good you should put to silence the ignorance of foolish people. Live as people who are free, not using your freedom as a cover-up for evil, but living as servants of God. Honor everyone. Love the brotherhood. Fear God. Honor the emperor.</a:t>
            </a:r>
          </a:p>
          <a:p>
            <a:pPr marL="0" indent="0">
              <a:buNone/>
            </a:pPr>
            <a:endParaRPr lang="en-US" dirty="0"/>
          </a:p>
        </p:txBody>
      </p:sp>
    </p:spTree>
    <p:extLst>
      <p:ext uri="{BB962C8B-B14F-4D97-AF65-F5344CB8AC3E}">
        <p14:creationId xmlns:p14="http://schemas.microsoft.com/office/powerpoint/2010/main" val="286618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DE860BC-070C-49AE-AF30-7F05D59402B6}"/>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t="8119" b="7611"/>
          <a:stretch/>
        </p:blipFill>
        <p:spPr>
          <a:xfrm>
            <a:off x="20" y="10"/>
            <a:ext cx="12191980" cy="6857989"/>
          </a:xfrm>
          <a:noFill/>
        </p:spPr>
      </p:pic>
      <p:sp>
        <p:nvSpPr>
          <p:cNvPr id="5" name="Title 4">
            <a:extLst>
              <a:ext uri="{FF2B5EF4-FFF2-40B4-BE49-F238E27FC236}">
                <a16:creationId xmlns:a16="http://schemas.microsoft.com/office/drawing/2014/main" id="{6F3494C0-ABDD-4C4D-8C46-49B8F20CC7E9}"/>
              </a:ext>
            </a:extLst>
          </p:cNvPr>
          <p:cNvSpPr>
            <a:spLocks noGrp="1"/>
          </p:cNvSpPr>
          <p:nvPr>
            <p:ph type="ctrTitle"/>
          </p:nvPr>
        </p:nvSpPr>
        <p:spPr>
          <a:xfrm>
            <a:off x="7032832" y="-591670"/>
            <a:ext cx="5159168" cy="3738282"/>
          </a:xfrm>
        </p:spPr>
        <p:txBody>
          <a:bodyPr anchor="ctr">
            <a:normAutofit/>
          </a:bodyPr>
          <a:lstStyle/>
          <a:p>
            <a:r>
              <a:rPr lang="en-US" sz="6000" dirty="0"/>
              <a:t>What kind of citizens should Christians be?</a:t>
            </a:r>
          </a:p>
        </p:txBody>
      </p:sp>
      <p:sp>
        <p:nvSpPr>
          <p:cNvPr id="3" name="Slide Number Placeholder 2" hidden="1">
            <a:extLst>
              <a:ext uri="{FF2B5EF4-FFF2-40B4-BE49-F238E27FC236}">
                <a16:creationId xmlns:a16="http://schemas.microsoft.com/office/drawing/2014/main" id="{C9D622C3-EE4F-4FB9-94FB-550563528286}"/>
              </a:ext>
            </a:extLst>
          </p:cNvPr>
          <p:cNvSpPr>
            <a:spLocks noGrp="1"/>
          </p:cNvSpPr>
          <p:nvPr>
            <p:ph type="sldNum" sz="quarter" idx="4294967295"/>
          </p:nvPr>
        </p:nvSpPr>
        <p:spPr>
          <a:xfrm>
            <a:off x="11518900" y="6581978"/>
            <a:ext cx="373062" cy="206104"/>
          </a:xfrm>
        </p:spPr>
        <p:txBody>
          <a:bodyPr/>
          <a:lstStyle/>
          <a:p>
            <a:pPr>
              <a:spcAft>
                <a:spcPts val="600"/>
              </a:spcAft>
            </a:pPr>
            <a:fld id="{03DC2DEF-D2FE-4B45-ABA4-9F153FD1C98A}" type="slidenum">
              <a:rPr lang="en-US" smtClean="0"/>
              <a:pPr>
                <a:spcAft>
                  <a:spcPts val="600"/>
                </a:spcAft>
              </a:pPr>
              <a:t>4</a:t>
            </a:fld>
            <a:endParaRPr lang="en-US"/>
          </a:p>
        </p:txBody>
      </p:sp>
      <p:sp>
        <p:nvSpPr>
          <p:cNvPr id="2" name="TextBox 1">
            <a:extLst>
              <a:ext uri="{FF2B5EF4-FFF2-40B4-BE49-F238E27FC236}">
                <a16:creationId xmlns:a16="http://schemas.microsoft.com/office/drawing/2014/main" id="{90274688-123E-9CCF-3ACA-A6D98C953235}"/>
              </a:ext>
            </a:extLst>
          </p:cNvPr>
          <p:cNvSpPr txBox="1"/>
          <p:nvPr/>
        </p:nvSpPr>
        <p:spPr>
          <a:xfrm>
            <a:off x="2757948" y="5265175"/>
            <a:ext cx="7054645" cy="769441"/>
          </a:xfrm>
          <a:prstGeom prst="rect">
            <a:avLst/>
          </a:prstGeom>
          <a:noFill/>
        </p:spPr>
        <p:txBody>
          <a:bodyPr wrap="square" rtlCol="0">
            <a:spAutoFit/>
          </a:bodyPr>
          <a:lstStyle/>
          <a:p>
            <a:pPr algn="ctr"/>
            <a:r>
              <a:rPr lang="zh-TW" altLang="en-US" sz="4400" b="1" dirty="0">
                <a:solidFill>
                  <a:schemeClr val="bg1"/>
                </a:solidFill>
              </a:rPr>
              <a:t>基督徒应该是怎样的公民？</a:t>
            </a:r>
            <a:r>
              <a:rPr lang="zh-TW" altLang="en-US" dirty="0"/>
              <a:t>？</a:t>
            </a:r>
            <a:endParaRPr lang="en-US" dirty="0"/>
          </a:p>
        </p:txBody>
      </p:sp>
    </p:spTree>
    <p:extLst>
      <p:ext uri="{BB962C8B-B14F-4D97-AF65-F5344CB8AC3E}">
        <p14:creationId xmlns:p14="http://schemas.microsoft.com/office/powerpoint/2010/main" val="346288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2260E5C-F6B3-0D44-BF66-6A532661C4CF}"/>
              </a:ext>
            </a:extLst>
          </p:cNvPr>
          <p:cNvSpPr>
            <a:spLocks noGrp="1"/>
          </p:cNvSpPr>
          <p:nvPr>
            <p:ph type="title"/>
          </p:nvPr>
        </p:nvSpPr>
        <p:spPr>
          <a:xfrm>
            <a:off x="1256378" y="644083"/>
            <a:ext cx="8236947" cy="5569834"/>
          </a:xfrm>
        </p:spPr>
        <p:txBody>
          <a:bodyPr/>
          <a:lstStyle/>
          <a:p>
            <a:r>
              <a:rPr lang="en-US" sz="6600" dirty="0"/>
              <a:t>Christians should be citizens marked by conviction, care, and contentment</a:t>
            </a:r>
            <a:br>
              <a:rPr lang="en-US" sz="6600" dirty="0"/>
            </a:br>
            <a:r>
              <a:rPr lang="zh-TW" altLang="en-US" sz="6000" dirty="0"/>
              <a:t>基督徒应该是有信念</a:t>
            </a:r>
            <a:br>
              <a:rPr lang="en-US" altLang="zh-TW" sz="6000" dirty="0"/>
            </a:br>
            <a:r>
              <a:rPr lang="zh-TW" altLang="en-US" sz="6000" dirty="0"/>
              <a:t>关心和满足的公民</a:t>
            </a:r>
            <a:endParaRPr lang="en-US" sz="6600" dirty="0"/>
          </a:p>
        </p:txBody>
      </p:sp>
      <p:sp>
        <p:nvSpPr>
          <p:cNvPr id="3" name="Slide Number Placeholder 2">
            <a:extLst>
              <a:ext uri="{FF2B5EF4-FFF2-40B4-BE49-F238E27FC236}">
                <a16:creationId xmlns:a16="http://schemas.microsoft.com/office/drawing/2014/main" id="{11D2C43D-1849-E57B-4796-45D5CC07B087}"/>
              </a:ext>
            </a:extLst>
          </p:cNvPr>
          <p:cNvSpPr>
            <a:spLocks noGrp="1"/>
          </p:cNvSpPr>
          <p:nvPr>
            <p:ph type="sldNum" sz="quarter" idx="12"/>
          </p:nvPr>
        </p:nvSpPr>
        <p:spPr/>
        <p:txBody>
          <a:bodyPr/>
          <a:lstStyle/>
          <a:p>
            <a:fld id="{03DC2DEF-D2FE-4B45-ABA4-9F153FD1C98A}" type="slidenum">
              <a:rPr lang="en-US" noProof="0" smtClean="0"/>
              <a:t>5</a:t>
            </a:fld>
            <a:endParaRPr lang="en-US" noProof="0" dirty="0"/>
          </a:p>
        </p:txBody>
      </p:sp>
    </p:spTree>
    <p:extLst>
      <p:ext uri="{BB962C8B-B14F-4D97-AF65-F5344CB8AC3E}">
        <p14:creationId xmlns:p14="http://schemas.microsoft.com/office/powerpoint/2010/main" val="86808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5808036" y="1362380"/>
            <a:ext cx="5272764" cy="1551573"/>
          </a:xfrm>
        </p:spPr>
        <p:txBody>
          <a:bodyPr/>
          <a:lstStyle/>
          <a:p>
            <a:r>
              <a:rPr lang="en-US" dirty="0"/>
              <a:t>Should Christians be involved in politics?</a:t>
            </a:r>
            <a:r>
              <a:rPr lang="zh-TW" altLang="en-US" dirty="0"/>
              <a:t> </a:t>
            </a:r>
            <a:br>
              <a:rPr lang="en-US" altLang="zh-TW" dirty="0"/>
            </a:br>
            <a:r>
              <a:rPr lang="zh-TW" altLang="en-US" dirty="0"/>
              <a:t>基督徒应该参与政治吗？</a:t>
            </a:r>
            <a:endParaRPr lang="en-US" dirty="0"/>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5808036" y="2980321"/>
            <a:ext cx="5272764" cy="3025315"/>
          </a:xfrm>
        </p:spPr>
        <p:txBody>
          <a:bodyPr>
            <a:noAutofit/>
          </a:bodyPr>
          <a:lstStyle/>
          <a:p>
            <a:r>
              <a:rPr lang="en-US" sz="1800" dirty="0"/>
              <a:t>Jesus cared about physical needs</a:t>
            </a:r>
          </a:p>
          <a:p>
            <a:pPr marL="0" indent="0">
              <a:buNone/>
            </a:pPr>
            <a:r>
              <a:rPr lang="zh-TW" altLang="en-US" sz="1800" dirty="0"/>
              <a:t>    耶稣关心身体上的需要</a:t>
            </a:r>
            <a:endParaRPr lang="en-US" sz="1800" dirty="0"/>
          </a:p>
          <a:p>
            <a:r>
              <a:rPr lang="en-US" sz="1800" dirty="0"/>
              <a:t>Jesus spoke in political terms</a:t>
            </a:r>
          </a:p>
          <a:p>
            <a:pPr marL="0" indent="0">
              <a:buNone/>
            </a:pPr>
            <a:r>
              <a:rPr lang="zh-TW" altLang="en-US" sz="1800" dirty="0"/>
              <a:t>    耶稣用政治术语说话</a:t>
            </a:r>
            <a:endParaRPr lang="en-US" sz="1800" dirty="0"/>
          </a:p>
          <a:p>
            <a:r>
              <a:rPr lang="en-US" sz="1800" dirty="0"/>
              <a:t>Jesus condemned corruption</a:t>
            </a:r>
          </a:p>
          <a:p>
            <a:pPr marL="0" indent="0">
              <a:buNone/>
            </a:pPr>
            <a:r>
              <a:rPr lang="zh-TW" altLang="en-US" sz="1800" dirty="0"/>
              <a:t>    耶稣谴责腐败</a:t>
            </a:r>
            <a:endParaRPr lang="en-US" sz="1800" dirty="0"/>
          </a:p>
          <a:p>
            <a:r>
              <a:rPr lang="en-US" sz="1800" dirty="0"/>
              <a:t>Jesus answered political questions</a:t>
            </a:r>
          </a:p>
          <a:p>
            <a:pPr marL="0" indent="0">
              <a:buNone/>
            </a:pPr>
            <a:r>
              <a:rPr lang="zh-TW" altLang="en-US" sz="1800" dirty="0"/>
              <a:t>    耶稣回答政治问题</a:t>
            </a:r>
            <a:endParaRPr lang="en-US" sz="1800" dirty="0"/>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6</a:t>
            </a:fld>
            <a:endParaRPr lang="en-US" dirty="0"/>
          </a:p>
        </p:txBody>
      </p:sp>
      <p:pic>
        <p:nvPicPr>
          <p:cNvPr id="10" name="Picture Placeholder 9" descr="Question Mark with solid fill">
            <a:extLst>
              <a:ext uri="{FF2B5EF4-FFF2-40B4-BE49-F238E27FC236}">
                <a16:creationId xmlns:a16="http://schemas.microsoft.com/office/drawing/2014/main" id="{618DD966-19F0-4350-AC58-AE86C210BDD3}"/>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p:blipFill>
        <p:spPr>
          <a:xfrm>
            <a:off x="113048" y="939800"/>
            <a:ext cx="4909713" cy="4978400"/>
          </a:xfrm>
        </p:spPr>
      </p:pic>
    </p:spTree>
    <p:extLst>
      <p:ext uri="{BB962C8B-B14F-4D97-AF65-F5344CB8AC3E}">
        <p14:creationId xmlns:p14="http://schemas.microsoft.com/office/powerpoint/2010/main" val="13003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C0EB6-AA28-D922-147A-5751B1623C96}"/>
              </a:ext>
            </a:extLst>
          </p:cNvPr>
          <p:cNvSpPr>
            <a:spLocks noGrp="1"/>
          </p:cNvSpPr>
          <p:nvPr>
            <p:ph type="title"/>
          </p:nvPr>
        </p:nvSpPr>
        <p:spPr>
          <a:xfrm>
            <a:off x="838200" y="2678906"/>
            <a:ext cx="10515600" cy="1500187"/>
          </a:xfrm>
        </p:spPr>
        <p:txBody>
          <a:bodyPr/>
          <a:lstStyle/>
          <a:p>
            <a:pPr algn="ctr"/>
            <a:r>
              <a:rPr lang="en-US" dirty="0"/>
              <a:t>Conviction</a:t>
            </a:r>
            <a:r>
              <a:rPr lang="zh-TW" altLang="en-US" dirty="0"/>
              <a:t> 信念</a:t>
            </a:r>
            <a:endParaRPr lang="en-US" dirty="0"/>
          </a:p>
        </p:txBody>
      </p:sp>
      <p:sp>
        <p:nvSpPr>
          <p:cNvPr id="4" name="Slide Number Placeholder 3">
            <a:extLst>
              <a:ext uri="{FF2B5EF4-FFF2-40B4-BE49-F238E27FC236}">
                <a16:creationId xmlns:a16="http://schemas.microsoft.com/office/drawing/2014/main" id="{72DD7CCA-AF13-BD1D-9EB4-2D40CD9374A5}"/>
              </a:ext>
            </a:extLst>
          </p:cNvPr>
          <p:cNvSpPr>
            <a:spLocks noGrp="1"/>
          </p:cNvSpPr>
          <p:nvPr>
            <p:ph type="sldNum" sz="quarter" idx="12"/>
          </p:nvPr>
        </p:nvSpPr>
        <p:spPr/>
        <p:txBody>
          <a:bodyPr/>
          <a:lstStyle/>
          <a:p>
            <a:fld id="{03DC2DEF-D2FE-4B45-ABA4-9F153FD1C98A}" type="slidenum">
              <a:rPr lang="en-US" smtClean="0"/>
              <a:t>7</a:t>
            </a:fld>
            <a:endParaRPr lang="en-US" dirty="0"/>
          </a:p>
        </p:txBody>
      </p:sp>
    </p:spTree>
    <p:extLst>
      <p:ext uri="{BB962C8B-B14F-4D97-AF65-F5344CB8AC3E}">
        <p14:creationId xmlns:p14="http://schemas.microsoft.com/office/powerpoint/2010/main" val="312116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F22270E-1761-D88B-A761-71480CA47B32}"/>
              </a:ext>
            </a:extLst>
          </p:cNvPr>
          <p:cNvSpPr txBox="1"/>
          <p:nvPr/>
        </p:nvSpPr>
        <p:spPr>
          <a:xfrm>
            <a:off x="371475" y="1596928"/>
            <a:ext cx="11449050" cy="326726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600" b="1" kern="1200" dirty="0">
                <a:solidFill>
                  <a:schemeClr val="accent5"/>
                </a:solidFill>
                <a:latin typeface="+mj-lt"/>
                <a:ea typeface="+mj-ea"/>
                <a:cs typeface="+mj-cs"/>
              </a:rPr>
              <a:t>Conviction – A firmly held belief or opinion</a:t>
            </a:r>
          </a:p>
          <a:p>
            <a:pPr algn="ctr">
              <a:lnSpc>
                <a:spcPct val="90000"/>
              </a:lnSpc>
              <a:spcBef>
                <a:spcPct val="0"/>
              </a:spcBef>
              <a:spcAft>
                <a:spcPts val="600"/>
              </a:spcAft>
            </a:pPr>
            <a:r>
              <a:rPr lang="zh-TW" altLang="en-US" sz="5600" b="1" dirty="0">
                <a:solidFill>
                  <a:schemeClr val="accent5"/>
                </a:solidFill>
                <a:latin typeface="+mj-lt"/>
                <a:ea typeface="+mj-ea"/>
                <a:cs typeface="+mj-cs"/>
              </a:rPr>
              <a:t>信念</a:t>
            </a:r>
            <a:r>
              <a:rPr lang="en-US" altLang="zh-TW" sz="5600" b="1" dirty="0">
                <a:solidFill>
                  <a:schemeClr val="accent5"/>
                </a:solidFill>
                <a:latin typeface="+mj-lt"/>
                <a:ea typeface="+mj-ea"/>
                <a:cs typeface="+mj-cs"/>
              </a:rPr>
              <a:t>—</a:t>
            </a:r>
            <a:r>
              <a:rPr lang="zh-TW" altLang="en-US" sz="5600" b="1" dirty="0">
                <a:solidFill>
                  <a:schemeClr val="accent5"/>
                </a:solidFill>
                <a:latin typeface="+mj-lt"/>
                <a:ea typeface="+mj-ea"/>
                <a:cs typeface="+mj-cs"/>
              </a:rPr>
              <a:t>坚定的信念或观点</a:t>
            </a:r>
            <a:endParaRPr lang="en-US" sz="5600" b="1" kern="1200" dirty="0">
              <a:solidFill>
                <a:schemeClr val="accent5"/>
              </a:solidFill>
              <a:latin typeface="+mj-lt"/>
              <a:ea typeface="+mj-ea"/>
              <a:cs typeface="+mj-cs"/>
            </a:endParaRP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a:xfrm>
            <a:off x="11518900" y="6581978"/>
            <a:ext cx="373062" cy="206104"/>
          </a:xfrm>
        </p:spPr>
        <p:txBody>
          <a:bodyPr vert="horz" lIns="91440" tIns="45720" rIns="91440" bIns="45720" rtlCol="0" anchor="ctr">
            <a:normAutofit/>
          </a:bodyPr>
          <a:lstStyle/>
          <a:p>
            <a:pPr>
              <a:lnSpc>
                <a:spcPct val="90000"/>
              </a:lnSpc>
              <a:spcAft>
                <a:spcPts val="600"/>
              </a:spcAft>
            </a:pPr>
            <a:fld id="{03DC2DEF-D2FE-4B45-ABA4-9F153FD1C98A}" type="slidenum">
              <a:rPr lang="en-US" sz="800" smtClean="0"/>
              <a:pPr>
                <a:lnSpc>
                  <a:spcPct val="90000"/>
                </a:lnSpc>
                <a:spcAft>
                  <a:spcPts val="600"/>
                </a:spcAft>
              </a:pPr>
              <a:t>8</a:t>
            </a:fld>
            <a:endParaRPr lang="en-US" sz="800"/>
          </a:p>
        </p:txBody>
      </p:sp>
    </p:spTree>
    <p:extLst>
      <p:ext uri="{BB962C8B-B14F-4D97-AF65-F5344CB8AC3E}">
        <p14:creationId xmlns:p14="http://schemas.microsoft.com/office/powerpoint/2010/main" val="324238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D554F0-5DC1-9F48-7C05-3ABCAB215225}"/>
              </a:ext>
            </a:extLst>
          </p:cNvPr>
          <p:cNvSpPr txBox="1"/>
          <p:nvPr/>
        </p:nvSpPr>
        <p:spPr>
          <a:xfrm>
            <a:off x="1727201" y="2337595"/>
            <a:ext cx="8737600" cy="2182811"/>
          </a:xfrm>
          <a:prstGeom prst="rect">
            <a:avLst/>
          </a:prstGeom>
        </p:spPr>
        <p:txBody>
          <a:bodyPr vert="horz" lIns="91440" tIns="45720" rIns="91440" bIns="45720" rtlCol="0" anchor="ctr">
            <a:normAutofit fontScale="77500" lnSpcReduction="20000"/>
          </a:bodyPr>
          <a:lstStyle/>
          <a:p>
            <a:pPr algn="ctr">
              <a:lnSpc>
                <a:spcPct val="120000"/>
              </a:lnSpc>
              <a:spcBef>
                <a:spcPct val="0"/>
              </a:spcBef>
              <a:spcAft>
                <a:spcPts val="600"/>
              </a:spcAft>
            </a:pPr>
            <a:r>
              <a:rPr lang="en-US" sz="6200" b="1" kern="1200" dirty="0">
                <a:solidFill>
                  <a:schemeClr val="accent1"/>
                </a:solidFill>
                <a:latin typeface="+mj-lt"/>
                <a:ea typeface="+mj-ea"/>
                <a:cs typeface="+mj-cs"/>
              </a:rPr>
              <a:t>We are made in the image of God</a:t>
            </a:r>
          </a:p>
          <a:p>
            <a:pPr algn="ctr">
              <a:lnSpc>
                <a:spcPct val="120000"/>
              </a:lnSpc>
              <a:spcBef>
                <a:spcPct val="0"/>
              </a:spcBef>
              <a:spcAft>
                <a:spcPts val="600"/>
              </a:spcAft>
            </a:pPr>
            <a:r>
              <a:rPr lang="zh-TW" altLang="en-US" sz="7200" b="1" dirty="0">
                <a:solidFill>
                  <a:schemeClr val="accent1"/>
                </a:solidFill>
                <a:latin typeface="+mj-lt"/>
                <a:ea typeface="+mj-ea"/>
                <a:cs typeface="+mj-cs"/>
              </a:rPr>
              <a:t>我们是按照上帝的形象造的</a:t>
            </a:r>
            <a:endParaRPr lang="en-US" sz="7200" b="1" kern="1200" dirty="0">
              <a:solidFill>
                <a:schemeClr val="accent1"/>
              </a:solidFill>
              <a:latin typeface="+mj-lt"/>
              <a:ea typeface="+mj-ea"/>
              <a:cs typeface="+mj-cs"/>
            </a:endParaRPr>
          </a:p>
        </p:txBody>
      </p:sp>
      <p:sp>
        <p:nvSpPr>
          <p:cNvPr id="4" name="Slide Number Placeholder 3" hidden="1">
            <a:extLst>
              <a:ext uri="{FF2B5EF4-FFF2-40B4-BE49-F238E27FC236}">
                <a16:creationId xmlns:a16="http://schemas.microsoft.com/office/drawing/2014/main" id="{45C23067-792E-B650-1686-E5623E7DB096}"/>
              </a:ext>
            </a:extLst>
          </p:cNvPr>
          <p:cNvSpPr>
            <a:spLocks noGrp="1"/>
          </p:cNvSpPr>
          <p:nvPr>
            <p:ph type="sldNum" sz="quarter" idx="4294967295"/>
          </p:nvPr>
        </p:nvSpPr>
        <p:spPr>
          <a:xfrm>
            <a:off x="11818938" y="6581775"/>
            <a:ext cx="373062" cy="206375"/>
          </a:xfrm>
        </p:spPr>
        <p:txBody>
          <a:bodyPr/>
          <a:lstStyle/>
          <a:p>
            <a:pPr>
              <a:spcAft>
                <a:spcPts val="600"/>
              </a:spcAft>
            </a:pPr>
            <a:fld id="{03DC2DEF-D2FE-4B45-ABA4-9F153FD1C98A}" type="slidenum">
              <a:rPr lang="en-US" noProof="0" smtClean="0"/>
              <a:pPr>
                <a:spcAft>
                  <a:spcPts val="600"/>
                </a:spcAft>
              </a:pPr>
              <a:t>9</a:t>
            </a:fld>
            <a:endParaRPr lang="en-US" noProof="0"/>
          </a:p>
        </p:txBody>
      </p:sp>
    </p:spTree>
    <p:extLst>
      <p:ext uri="{BB962C8B-B14F-4D97-AF65-F5344CB8AC3E}">
        <p14:creationId xmlns:p14="http://schemas.microsoft.com/office/powerpoint/2010/main" val="1685347297"/>
      </p:ext>
    </p:extLst>
  </p:cSld>
  <p:clrMapOvr>
    <a:masterClrMapping/>
  </p:clrMapOvr>
</p:sld>
</file>

<file path=ppt/theme/theme1.xml><?xml version="1.0" encoding="utf-8"?>
<a:theme xmlns:a="http://schemas.openxmlformats.org/drawingml/2006/main" name="Office Theme">
  <a:themeElements>
    <a:clrScheme name="Custom 6">
      <a:dk1>
        <a:srgbClr val="32363F"/>
      </a:dk1>
      <a:lt1>
        <a:sysClr val="window" lastClr="FFFFFF"/>
      </a:lt1>
      <a:dk2>
        <a:srgbClr val="313C41"/>
      </a:dk2>
      <a:lt2>
        <a:srgbClr val="FFFFFF"/>
      </a:lt2>
      <a:accent1>
        <a:srgbClr val="2C85AE"/>
      </a:accent1>
      <a:accent2>
        <a:srgbClr val="2C85AE"/>
      </a:accent2>
      <a:accent3>
        <a:srgbClr val="C00000"/>
      </a:accent3>
      <a:accent4>
        <a:srgbClr val="FF0000"/>
      </a:accent4>
      <a:accent5>
        <a:srgbClr val="73BADB"/>
      </a:accent5>
      <a:accent6>
        <a:srgbClr val="BF0000"/>
      </a:accent6>
      <a:hlink>
        <a:srgbClr val="2C85AE"/>
      </a:hlink>
      <a:folHlink>
        <a:srgbClr val="C00000"/>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107</TotalTime>
  <Words>817</Words>
  <Application>Microsoft Macintosh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Yu Gothic UI</vt:lpstr>
      <vt:lpstr>Arial</vt:lpstr>
      <vt:lpstr>Calibri</vt:lpstr>
      <vt:lpstr>Calibri Light</vt:lpstr>
      <vt:lpstr>Office Theme</vt:lpstr>
      <vt:lpstr>The Citizen Christian 公民基督徒</vt:lpstr>
      <vt:lpstr>彼得前书 2:12-17</vt:lpstr>
      <vt:lpstr>I Peter 2:12-17</vt:lpstr>
      <vt:lpstr>What kind of citizens should Christians be?</vt:lpstr>
      <vt:lpstr>Christians should be citizens marked by conviction, care, and contentment 基督徒应该是有信念 关心和满足的公民</vt:lpstr>
      <vt:lpstr>Should Christians be involved in politics?  基督徒应该参与政治吗？</vt:lpstr>
      <vt:lpstr>Conviction 信念</vt:lpstr>
      <vt:lpstr>PowerPoint Presentation</vt:lpstr>
      <vt:lpstr>PowerPoint Presentation</vt:lpstr>
      <vt:lpstr>God’s values are a framework within which we act politically 上帝的价值观是我们在其中采取政治行动的框架</vt:lpstr>
      <vt:lpstr>“God Almighty has set before me two great objects: the suppression of the slave trade and the reformation of manners [culture].” “全能的上帝已将两大目标摆在我面前：禁止贩卖奴隶和改革风俗 [文化]。”</vt:lpstr>
      <vt:lpstr>How do we get conviction?  我们如何获得信念？</vt:lpstr>
      <vt:lpstr>Care 关怀</vt:lpstr>
      <vt:lpstr>Conviction and Care must go  hand-in-hand 定罪和关怀必须 齐头并进</vt:lpstr>
      <vt:lpstr>How do we develop a sense of care in our civic life?  我们如何在公民生活中培养关怀意识？</vt:lpstr>
      <vt:lpstr>Contentment 满意</vt:lpstr>
      <vt:lpstr>The results are in God’s hands 结果在上帝手中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Citizen Christian</dc:title>
  <dc:creator>Corey Vaughan</dc:creator>
  <cp:lastModifiedBy>LCCC Church</cp:lastModifiedBy>
  <cp:revision>3</cp:revision>
  <dcterms:created xsi:type="dcterms:W3CDTF">2022-08-11T17:59:04Z</dcterms:created>
  <dcterms:modified xsi:type="dcterms:W3CDTF">2022-08-11T23:54:23Z</dcterms:modified>
</cp:coreProperties>
</file>