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2" r:id="rId1"/>
  </p:sldMasterIdLst>
  <p:sldIdLst>
    <p:sldId id="257" r:id="rId2"/>
    <p:sldId id="258" r:id="rId3"/>
    <p:sldId id="259" r:id="rId4"/>
    <p:sldId id="261" r:id="rId5"/>
    <p:sldId id="260" r:id="rId6"/>
    <p:sldId id="263" r:id="rId7"/>
    <p:sldId id="262" r:id="rId8"/>
    <p:sldId id="264" r:id="rId9"/>
    <p:sldId id="265" r:id="rId10"/>
    <p:sldId id="266" r:id="rId11"/>
    <p:sldId id="267" r:id="rId12"/>
    <p:sldId id="268"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583"/>
    <p:restoredTop sz="96327"/>
  </p:normalViewPr>
  <p:slideViewPr>
    <p:cSldViewPr snapToGrid="0">
      <p:cViewPr varScale="1">
        <p:scale>
          <a:sx n="179" d="100"/>
          <a:sy n="179" d="100"/>
        </p:scale>
        <p:origin x="232" y="8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F9204-3F29-4C3A-BA41-3063400202C4}"/>
              </a:ext>
            </a:extLst>
          </p:cNvPr>
          <p:cNvSpPr>
            <a:spLocks noGrp="1"/>
          </p:cNvSpPr>
          <p:nvPr>
            <p:ph type="ctrTitle"/>
          </p:nvPr>
        </p:nvSpPr>
        <p:spPr>
          <a:xfrm>
            <a:off x="1524000" y="1122363"/>
            <a:ext cx="9144000" cy="2387600"/>
          </a:xfrm>
        </p:spPr>
        <p:txBody>
          <a:bodyPr anchor="b"/>
          <a:lstStyle>
            <a:lvl1pPr algn="ctr">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03393CD-7262-4AC7-80E6-52FE6F3F39BA}"/>
              </a:ext>
            </a:extLst>
          </p:cNvPr>
          <p:cNvSpPr>
            <a:spLocks noGrp="1"/>
          </p:cNvSpPr>
          <p:nvPr>
            <p:ph type="subTitle" idx="1"/>
          </p:nvPr>
        </p:nvSpPr>
        <p:spPr>
          <a:xfrm>
            <a:off x="1524000" y="3602038"/>
            <a:ext cx="9144000" cy="1655762"/>
          </a:xfrm>
        </p:spPr>
        <p:txBody>
          <a:bodyPr/>
          <a:lstStyle>
            <a:lvl1pPr marL="0" indent="0" algn="ctr">
              <a:buNone/>
              <a:defRPr sz="20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7D430AE-0210-4E82-AD7B-41B112DE7F7D}"/>
              </a:ext>
            </a:extLst>
          </p:cNvPr>
          <p:cNvSpPr>
            <a:spLocks noGrp="1"/>
          </p:cNvSpPr>
          <p:nvPr>
            <p:ph type="dt" sz="half" idx="10"/>
          </p:nvPr>
        </p:nvSpPr>
        <p:spPr/>
        <p:txBody>
          <a:bodyPr/>
          <a:lstStyle>
            <a:lvl1pPr>
              <a:defRPr>
                <a:solidFill>
                  <a:schemeClr val="tx1">
                    <a:alpha val="60000"/>
                  </a:schemeClr>
                </a:solidFill>
                <a:latin typeface="+mn-lt"/>
              </a:defRPr>
            </a:lvl1pPr>
          </a:lstStyle>
          <a:p>
            <a:fld id="{11A6662E-FAF4-44BC-88B5-85A7CBFB6D30}" type="datetime1">
              <a:rPr lang="en-US" smtClean="0"/>
              <a:pPr/>
              <a:t>8/21/23</a:t>
            </a:fld>
            <a:endParaRPr lang="en-US" dirty="0"/>
          </a:p>
        </p:txBody>
      </p:sp>
      <p:sp>
        <p:nvSpPr>
          <p:cNvPr id="5" name="Footer Placeholder 4">
            <a:extLst>
              <a:ext uri="{FF2B5EF4-FFF2-40B4-BE49-F238E27FC236}">
                <a16:creationId xmlns:a16="http://schemas.microsoft.com/office/drawing/2014/main" id="{0F221974-7DEC-459D-9642-CB5B59C82771}"/>
              </a:ext>
            </a:extLst>
          </p:cNvPr>
          <p:cNvSpPr>
            <a:spLocks noGrp="1"/>
          </p:cNvSpPr>
          <p:nvPr>
            <p:ph type="ftr" sz="quarter" idx="11"/>
          </p:nvPr>
        </p:nvSpPr>
        <p:spPr/>
        <p:txBody>
          <a:bodyPr/>
          <a:lstStyle>
            <a:lvl1pPr>
              <a:defRPr>
                <a:solidFill>
                  <a:schemeClr val="tx1">
                    <a:alpha val="60000"/>
                  </a:schemeClr>
                </a:solidFill>
                <a:latin typeface="+mn-lt"/>
              </a:defRPr>
            </a:lvl1pPr>
          </a:lstStyle>
          <a:p>
            <a:endParaRPr lang="en-US">
              <a:solidFill>
                <a:schemeClr val="tx1">
                  <a:alpha val="60000"/>
                </a:schemeClr>
              </a:solidFill>
            </a:endParaRPr>
          </a:p>
        </p:txBody>
      </p:sp>
      <p:sp>
        <p:nvSpPr>
          <p:cNvPr id="6" name="Slide Number Placeholder 5">
            <a:extLst>
              <a:ext uri="{FF2B5EF4-FFF2-40B4-BE49-F238E27FC236}">
                <a16:creationId xmlns:a16="http://schemas.microsoft.com/office/drawing/2014/main" id="{60731837-C94E-4B5B-BCF0-110C69EDB41C}"/>
              </a:ext>
            </a:extLst>
          </p:cNvPr>
          <p:cNvSpPr>
            <a:spLocks noGrp="1"/>
          </p:cNvSpPr>
          <p:nvPr>
            <p:ph type="sldNum" sz="quarter" idx="12"/>
          </p:nvPr>
        </p:nvSpPr>
        <p:spPr/>
        <p:txBody>
          <a:bodyPr/>
          <a:lstStyle>
            <a:lvl1pPr>
              <a:defRPr>
                <a:solidFill>
                  <a:schemeClr val="tx1">
                    <a:alpha val="60000"/>
                  </a:schemeClr>
                </a:solidFill>
                <a:latin typeface="+mn-lt"/>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4171719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ABDD2-E186-4F25-8FDE-D1E875E9C3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18CC5B-A7E0-48B1-8329-6533AC76E7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905B1B-77FE-4BFC-BF87-87DA989F0082}"/>
              </a:ext>
            </a:extLst>
          </p:cNvPr>
          <p:cNvSpPr>
            <a:spLocks noGrp="1"/>
          </p:cNvSpPr>
          <p:nvPr>
            <p:ph type="dt" sz="half" idx="10"/>
          </p:nvPr>
        </p:nvSpPr>
        <p:spPr/>
        <p:txBody>
          <a:bodyPr/>
          <a:lstStyle/>
          <a:p>
            <a:fld id="{4C559632-1575-4E14-B53B-3DC3D5ED3947}" type="datetime1">
              <a:rPr lang="en-US" smtClean="0"/>
              <a:t>8/21/23</a:t>
            </a:fld>
            <a:endParaRPr lang="en-US"/>
          </a:p>
        </p:txBody>
      </p:sp>
      <p:sp>
        <p:nvSpPr>
          <p:cNvPr id="5" name="Footer Placeholder 4">
            <a:extLst>
              <a:ext uri="{FF2B5EF4-FFF2-40B4-BE49-F238E27FC236}">
                <a16:creationId xmlns:a16="http://schemas.microsoft.com/office/drawing/2014/main" id="{3118531E-1B90-4631-BD37-4BB1DBFABF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8A55E8-88DC-4280-8E04-FF50FF8EDB5A}"/>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746543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60633D-90E4-4F5A-9EBF-DDEC2B0B47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DD3065-FA3D-42C8-BFDA-967C87F4F2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DC126F-38E2-4425-861F-98ED432284BA}"/>
              </a:ext>
            </a:extLst>
          </p:cNvPr>
          <p:cNvSpPr>
            <a:spLocks noGrp="1"/>
          </p:cNvSpPr>
          <p:nvPr>
            <p:ph type="dt" sz="half" idx="10"/>
          </p:nvPr>
        </p:nvSpPr>
        <p:spPr/>
        <p:txBody>
          <a:bodyPr/>
          <a:lstStyle/>
          <a:p>
            <a:fld id="{CC4A6868-2568-4CC9-B302-F37117B01A6E}" type="datetime1">
              <a:rPr lang="en-US" smtClean="0"/>
              <a:t>8/21/23</a:t>
            </a:fld>
            <a:endParaRPr lang="en-US"/>
          </a:p>
        </p:txBody>
      </p:sp>
      <p:sp>
        <p:nvSpPr>
          <p:cNvPr id="5" name="Footer Placeholder 4">
            <a:extLst>
              <a:ext uri="{FF2B5EF4-FFF2-40B4-BE49-F238E27FC236}">
                <a16:creationId xmlns:a16="http://schemas.microsoft.com/office/drawing/2014/main" id="{CA9645D8-F22A-4354-A8B3-96E8A2D232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9E2295-A616-4D57-8800-7B7E213A8CC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899690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CC1FC-ADE8-488C-A1DA-2FD569FD4D09}"/>
              </a:ext>
            </a:extLst>
          </p:cNvPr>
          <p:cNvSpPr>
            <a:spLocks noGrp="1"/>
          </p:cNvSpPr>
          <p:nvPr>
            <p:ph type="title"/>
          </p:nvPr>
        </p:nvSpPr>
        <p:spPr>
          <a:xfrm>
            <a:off x="458694" y="365760"/>
            <a:ext cx="10895106"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F02842-38C3-46D6-8527-0F6FE623C5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E864CF5-F681-40C2-88CC-E02206C9CECB}"/>
              </a:ext>
            </a:extLst>
          </p:cNvPr>
          <p:cNvSpPr>
            <a:spLocks noGrp="1"/>
          </p:cNvSpPr>
          <p:nvPr>
            <p:ph type="dt" sz="half" idx="10"/>
          </p:nvPr>
        </p:nvSpPr>
        <p:spPr/>
        <p:txBody>
          <a:bodyPr/>
          <a:lstStyle/>
          <a:p>
            <a:fld id="{0055F08A-1E71-4B2B-BB49-E743F2903911}" type="datetime1">
              <a:rPr lang="en-US" smtClean="0"/>
              <a:t>8/21/23</a:t>
            </a:fld>
            <a:endParaRPr lang="en-US" dirty="0"/>
          </a:p>
        </p:txBody>
      </p:sp>
      <p:sp>
        <p:nvSpPr>
          <p:cNvPr id="5" name="Footer Placeholder 4">
            <a:extLst>
              <a:ext uri="{FF2B5EF4-FFF2-40B4-BE49-F238E27FC236}">
                <a16:creationId xmlns:a16="http://schemas.microsoft.com/office/drawing/2014/main" id="{82C04753-4FE4-4A6F-99BB-CFFC92E0CD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A569D1-DB13-4BD9-8BA9-0DEAD98F893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836822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0B05-7BF6-4073-9106-FA19E97273CB}"/>
              </a:ext>
            </a:extLst>
          </p:cNvPr>
          <p:cNvSpPr>
            <a:spLocks noGrp="1"/>
          </p:cNvSpPr>
          <p:nvPr>
            <p:ph type="title"/>
          </p:nvPr>
        </p:nvSpPr>
        <p:spPr>
          <a:xfrm>
            <a:off x="831850" y="1709738"/>
            <a:ext cx="10515600" cy="2852737"/>
          </a:xfrm>
        </p:spPr>
        <p:txBody>
          <a:bodyPr anchor="b"/>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E8EE8D7-6B58-4A3F-9DD5-E563D5192A68}"/>
              </a:ext>
            </a:extLst>
          </p:cNvPr>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02990E-9F0A-446A-B5B8-459CA8D98D92}"/>
              </a:ext>
            </a:extLst>
          </p:cNvPr>
          <p:cNvSpPr>
            <a:spLocks noGrp="1"/>
          </p:cNvSpPr>
          <p:nvPr>
            <p:ph type="dt" sz="half" idx="10"/>
          </p:nvPr>
        </p:nvSpPr>
        <p:spPr/>
        <p:txBody>
          <a:bodyPr/>
          <a:lstStyle/>
          <a:p>
            <a:fld id="{15417D9E-721A-44BB-8863-9873FE64DA75}" type="datetime1">
              <a:rPr lang="en-US" smtClean="0"/>
              <a:t>8/21/23</a:t>
            </a:fld>
            <a:endParaRPr lang="en-US"/>
          </a:p>
        </p:txBody>
      </p:sp>
      <p:sp>
        <p:nvSpPr>
          <p:cNvPr id="5" name="Footer Placeholder 4">
            <a:extLst>
              <a:ext uri="{FF2B5EF4-FFF2-40B4-BE49-F238E27FC236}">
                <a16:creationId xmlns:a16="http://schemas.microsoft.com/office/drawing/2014/main" id="{89E68EAA-4377-45FF-9D7C-9E77BC9F2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07FA71-74C3-44B8-A0AC-E18A1E76B43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676651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71F12-2D88-4F76-AF46-BD5156C127A9}"/>
              </a:ext>
            </a:extLst>
          </p:cNvPr>
          <p:cNvSpPr>
            <a:spLocks noGrp="1"/>
          </p:cNvSpPr>
          <p:nvPr>
            <p:ph type="title"/>
          </p:nvPr>
        </p:nvSpPr>
        <p:spPr>
          <a:xfrm>
            <a:off x="458694" y="365760"/>
            <a:ext cx="10895106"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6E1AA46-E3EB-4704-B019-F90F1E6177A5}"/>
              </a:ext>
            </a:extLst>
          </p:cNvPr>
          <p:cNvSpPr>
            <a:spLocks noGrp="1"/>
          </p:cNvSpPr>
          <p:nvPr>
            <p:ph sz="half" idx="1"/>
          </p:nvPr>
        </p:nvSpPr>
        <p:spPr>
          <a:xfrm>
            <a:off x="458695" y="1825625"/>
            <a:ext cx="556110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5C17480F-A530-4D05-9A22-E573FB4BA620}"/>
              </a:ext>
            </a:extLst>
          </p:cNvPr>
          <p:cNvSpPr>
            <a:spLocks noGrp="1"/>
          </p:cNvSpPr>
          <p:nvPr>
            <p:ph sz="half" idx="2"/>
          </p:nvPr>
        </p:nvSpPr>
        <p:spPr>
          <a:xfrm>
            <a:off x="6172199" y="1825625"/>
            <a:ext cx="556110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5B56FDA-C47A-4F4A-A364-BA60A25AB90A}"/>
              </a:ext>
            </a:extLst>
          </p:cNvPr>
          <p:cNvSpPr>
            <a:spLocks noGrp="1"/>
          </p:cNvSpPr>
          <p:nvPr>
            <p:ph type="dt" sz="half" idx="10"/>
          </p:nvPr>
        </p:nvSpPr>
        <p:spPr/>
        <p:txBody>
          <a:bodyPr/>
          <a:lstStyle/>
          <a:p>
            <a:fld id="{5F31DA2F-80B8-49CF-99FB-5ABCA53A607A}" type="datetime1">
              <a:rPr lang="en-US" smtClean="0"/>
              <a:t>8/21/23</a:t>
            </a:fld>
            <a:endParaRPr lang="en-US"/>
          </a:p>
        </p:txBody>
      </p:sp>
      <p:sp>
        <p:nvSpPr>
          <p:cNvPr id="6" name="Footer Placeholder 5">
            <a:extLst>
              <a:ext uri="{FF2B5EF4-FFF2-40B4-BE49-F238E27FC236}">
                <a16:creationId xmlns:a16="http://schemas.microsoft.com/office/drawing/2014/main" id="{7326D8DD-6D84-44D4-8A1B-57615B3ED8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C8FE31-B577-4017-8AFE-A8BA09596E9C}"/>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80264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28C9-B8CC-413F-9FFA-626680E4A828}"/>
              </a:ext>
            </a:extLst>
          </p:cNvPr>
          <p:cNvSpPr>
            <a:spLocks noGrp="1"/>
          </p:cNvSpPr>
          <p:nvPr>
            <p:ph type="title"/>
          </p:nvPr>
        </p:nvSpPr>
        <p:spPr>
          <a:xfrm>
            <a:off x="458694" y="365125"/>
            <a:ext cx="11274612"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B53FE72-9D42-45F5-A37F-B12130388AD5}"/>
              </a:ext>
            </a:extLst>
          </p:cNvPr>
          <p:cNvSpPr>
            <a:spLocks noGrp="1"/>
          </p:cNvSpPr>
          <p:nvPr>
            <p:ph type="body" idx="1"/>
          </p:nvPr>
        </p:nvSpPr>
        <p:spPr>
          <a:xfrm>
            <a:off x="465256" y="1752600"/>
            <a:ext cx="5532319" cy="82391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E3A31D-9B5F-4DE3-B18D-F7F77782EB46}"/>
              </a:ext>
            </a:extLst>
          </p:cNvPr>
          <p:cNvSpPr>
            <a:spLocks noGrp="1"/>
          </p:cNvSpPr>
          <p:nvPr>
            <p:ph sz="half" idx="2"/>
          </p:nvPr>
        </p:nvSpPr>
        <p:spPr>
          <a:xfrm>
            <a:off x="465256" y="2666999"/>
            <a:ext cx="5532319"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0BE1D2D-822C-466C-A7B9-1A2D97366A41}"/>
              </a:ext>
            </a:extLst>
          </p:cNvPr>
          <p:cNvSpPr>
            <a:spLocks noGrp="1"/>
          </p:cNvSpPr>
          <p:nvPr>
            <p:ph type="body" sz="quarter" idx="3"/>
          </p:nvPr>
        </p:nvSpPr>
        <p:spPr>
          <a:xfrm>
            <a:off x="6172200" y="1752600"/>
            <a:ext cx="5561106" cy="82391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F13B2C-44CA-49C4-BC84-02AF1638F381}"/>
              </a:ext>
            </a:extLst>
          </p:cNvPr>
          <p:cNvSpPr>
            <a:spLocks noGrp="1"/>
          </p:cNvSpPr>
          <p:nvPr>
            <p:ph sz="quarter" idx="4"/>
          </p:nvPr>
        </p:nvSpPr>
        <p:spPr>
          <a:xfrm>
            <a:off x="6172200" y="2666999"/>
            <a:ext cx="5561106"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793CB55-E9C1-4CE6-9B61-81B71475B960}"/>
              </a:ext>
            </a:extLst>
          </p:cNvPr>
          <p:cNvSpPr>
            <a:spLocks noGrp="1"/>
          </p:cNvSpPr>
          <p:nvPr>
            <p:ph type="dt" sz="half" idx="10"/>
          </p:nvPr>
        </p:nvSpPr>
        <p:spPr/>
        <p:txBody>
          <a:bodyPr/>
          <a:lstStyle/>
          <a:p>
            <a:fld id="{28852172-E6C9-4B6C-929A-A9DE3837BBF1}" type="datetime1">
              <a:rPr lang="en-US" smtClean="0"/>
              <a:t>8/21/23</a:t>
            </a:fld>
            <a:endParaRPr lang="en-US"/>
          </a:p>
        </p:txBody>
      </p:sp>
      <p:sp>
        <p:nvSpPr>
          <p:cNvPr id="8" name="Footer Placeholder 7">
            <a:extLst>
              <a:ext uri="{FF2B5EF4-FFF2-40B4-BE49-F238E27FC236}">
                <a16:creationId xmlns:a16="http://schemas.microsoft.com/office/drawing/2014/main" id="{0DF22318-747B-4EC9-862C-D9FD488CCC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FBDDDF-16BD-438D-937D-0E3E30E74E86}"/>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688622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92D5F-0BD4-4517-9233-E08AF405B6DE}"/>
              </a:ext>
            </a:extLst>
          </p:cNvPr>
          <p:cNvSpPr>
            <a:spLocks noGrp="1"/>
          </p:cNvSpPr>
          <p:nvPr>
            <p:ph type="title"/>
          </p:nvPr>
        </p:nvSpPr>
        <p:spPr>
          <a:xfrm>
            <a:off x="458694" y="365760"/>
            <a:ext cx="11274612"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B83523B8-51E3-48B8-BFD8-CE950619804E}"/>
              </a:ext>
            </a:extLst>
          </p:cNvPr>
          <p:cNvSpPr>
            <a:spLocks noGrp="1"/>
          </p:cNvSpPr>
          <p:nvPr>
            <p:ph type="dt" sz="half" idx="10"/>
          </p:nvPr>
        </p:nvSpPr>
        <p:spPr>
          <a:xfrm>
            <a:off x="458693" y="6416675"/>
            <a:ext cx="2921715" cy="365125"/>
          </a:xfrm>
        </p:spPr>
        <p:txBody>
          <a:bodyPr/>
          <a:lstStyle/>
          <a:p>
            <a:fld id="{3AB41CFF-90C9-47B3-9DA1-F2BF8D839F7E}" type="datetime1">
              <a:rPr lang="en-US" smtClean="0"/>
              <a:t>8/21/23</a:t>
            </a:fld>
            <a:endParaRPr lang="en-US"/>
          </a:p>
        </p:txBody>
      </p:sp>
      <p:sp>
        <p:nvSpPr>
          <p:cNvPr id="4" name="Footer Placeholder 3">
            <a:extLst>
              <a:ext uri="{FF2B5EF4-FFF2-40B4-BE49-F238E27FC236}">
                <a16:creationId xmlns:a16="http://schemas.microsoft.com/office/drawing/2014/main" id="{7D739B90-5D50-4424-B51D-53C3916218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6F9286-3A00-4D3C-A3F0-50AC9045C4E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25776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933BE2-665A-42DA-A3B7-835F81A3F46B}"/>
              </a:ext>
            </a:extLst>
          </p:cNvPr>
          <p:cNvSpPr>
            <a:spLocks noGrp="1"/>
          </p:cNvSpPr>
          <p:nvPr>
            <p:ph type="dt" sz="half" idx="10"/>
          </p:nvPr>
        </p:nvSpPr>
        <p:spPr/>
        <p:txBody>
          <a:bodyPr/>
          <a:lstStyle/>
          <a:p>
            <a:fld id="{F06048FA-06AB-4884-A69B-986B96E68A24}" type="datetime1">
              <a:rPr lang="en-US" smtClean="0"/>
              <a:t>8/21/23</a:t>
            </a:fld>
            <a:endParaRPr lang="en-US"/>
          </a:p>
        </p:txBody>
      </p:sp>
      <p:sp>
        <p:nvSpPr>
          <p:cNvPr id="3" name="Footer Placeholder 2">
            <a:extLst>
              <a:ext uri="{FF2B5EF4-FFF2-40B4-BE49-F238E27FC236}">
                <a16:creationId xmlns:a16="http://schemas.microsoft.com/office/drawing/2014/main" id="{634DBCBD-AD42-432D-ABA9-20D616AF3E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140251-3596-4673-B24B-59A6F9ED8FB3}"/>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537174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A81A1-6D8E-4DD6-8E49-DABDE6D107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93F18F-F78D-4A31-A6BC-6552105BCF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82C2F4-BDF4-4A4F-AA3D-52692932C2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13850F-5C87-4F08-9658-EAF049B60EB0}"/>
              </a:ext>
            </a:extLst>
          </p:cNvPr>
          <p:cNvSpPr>
            <a:spLocks noGrp="1"/>
          </p:cNvSpPr>
          <p:nvPr>
            <p:ph type="dt" sz="half" idx="10"/>
          </p:nvPr>
        </p:nvSpPr>
        <p:spPr/>
        <p:txBody>
          <a:bodyPr/>
          <a:lstStyle/>
          <a:p>
            <a:fld id="{50DB7ABA-0172-4F9C-889D-567164F66BCD}" type="datetime1">
              <a:rPr lang="en-US" smtClean="0"/>
              <a:t>8/21/23</a:t>
            </a:fld>
            <a:endParaRPr lang="en-US"/>
          </a:p>
        </p:txBody>
      </p:sp>
      <p:sp>
        <p:nvSpPr>
          <p:cNvPr id="6" name="Footer Placeholder 5">
            <a:extLst>
              <a:ext uri="{FF2B5EF4-FFF2-40B4-BE49-F238E27FC236}">
                <a16:creationId xmlns:a16="http://schemas.microsoft.com/office/drawing/2014/main" id="{210BCE9A-A746-4439-B5D3-966FBC8E5F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1D3B51-AA2E-4AA1-8062-A0D476D80CCB}"/>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118975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02CF7-F453-4B3E-9510-D747979878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E2A1B9-8A2A-4B49-8B79-76D3EEB36B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D9FEA03-0EC4-4085-AE63-4AA492D61A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05AD5B-0DEA-4C6F-94D2-FAA99F2E5DA9}"/>
              </a:ext>
            </a:extLst>
          </p:cNvPr>
          <p:cNvSpPr>
            <a:spLocks noGrp="1"/>
          </p:cNvSpPr>
          <p:nvPr>
            <p:ph type="dt" sz="half" idx="10"/>
          </p:nvPr>
        </p:nvSpPr>
        <p:spPr/>
        <p:txBody>
          <a:bodyPr/>
          <a:lstStyle/>
          <a:p>
            <a:fld id="{78AC6A5B-8AE7-4A41-B5A7-9ADC6686DC18}" type="datetime1">
              <a:rPr lang="en-US" smtClean="0"/>
              <a:t>8/21/23</a:t>
            </a:fld>
            <a:endParaRPr lang="en-US"/>
          </a:p>
        </p:txBody>
      </p:sp>
      <p:sp>
        <p:nvSpPr>
          <p:cNvPr id="6" name="Footer Placeholder 5">
            <a:extLst>
              <a:ext uri="{FF2B5EF4-FFF2-40B4-BE49-F238E27FC236}">
                <a16:creationId xmlns:a16="http://schemas.microsoft.com/office/drawing/2014/main" id="{F0DC6744-7CBA-4A1D-8F87-10699F9812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AD9048-35FF-4BE9-8157-BE4BAA1C725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721442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 name="Title Placeholder 1">
            <a:extLst>
              <a:ext uri="{FF2B5EF4-FFF2-40B4-BE49-F238E27FC236}">
                <a16:creationId xmlns:a16="http://schemas.microsoft.com/office/drawing/2014/main" id="{E9984D45-0ED3-4D03-8E44-5E355C9134F1}"/>
              </a:ext>
            </a:extLst>
          </p:cNvPr>
          <p:cNvSpPr>
            <a:spLocks noGrp="1"/>
          </p:cNvSpPr>
          <p:nvPr>
            <p:ph type="title"/>
          </p:nvPr>
        </p:nvSpPr>
        <p:spPr>
          <a:xfrm>
            <a:off x="458694" y="425450"/>
            <a:ext cx="1127461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F687D6E-D1E9-489C-9AA9-3575C39BAA0B}"/>
              </a:ext>
            </a:extLst>
          </p:cNvPr>
          <p:cNvSpPr>
            <a:spLocks noGrp="1"/>
          </p:cNvSpPr>
          <p:nvPr>
            <p:ph type="body" idx="1"/>
          </p:nvPr>
        </p:nvSpPr>
        <p:spPr>
          <a:xfrm>
            <a:off x="458694" y="1949450"/>
            <a:ext cx="11274612" cy="4195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6364E9C-08EE-4B1B-B3FC-D6D997F4EA38}"/>
              </a:ext>
            </a:extLst>
          </p:cNvPr>
          <p:cNvSpPr>
            <a:spLocks noGrp="1"/>
          </p:cNvSpPr>
          <p:nvPr>
            <p:ph type="dt" sz="half" idx="2"/>
          </p:nvPr>
        </p:nvSpPr>
        <p:spPr>
          <a:xfrm>
            <a:off x="458694" y="6416675"/>
            <a:ext cx="2743200" cy="365125"/>
          </a:xfrm>
          <a:prstGeom prst="rect">
            <a:avLst/>
          </a:prstGeom>
        </p:spPr>
        <p:txBody>
          <a:bodyPr vert="horz" lIns="91440" tIns="45720" rIns="91440" bIns="45720" rtlCol="0" anchor="ctr"/>
          <a:lstStyle>
            <a:lvl1pPr algn="l">
              <a:defRPr sz="900">
                <a:solidFill>
                  <a:schemeClr val="tx1">
                    <a:alpha val="60000"/>
                  </a:schemeClr>
                </a:solidFill>
                <a:latin typeface="+mn-lt"/>
              </a:defRPr>
            </a:lvl1pPr>
          </a:lstStyle>
          <a:p>
            <a:fld id="{57E0CF6C-748E-4B7A-BC8B-3011EF78ED13}" type="datetime1">
              <a:rPr lang="en-US" smtClean="0"/>
              <a:pPr/>
              <a:t>8/21/23</a:t>
            </a:fld>
            <a:endParaRPr lang="en-US" dirty="0"/>
          </a:p>
        </p:txBody>
      </p:sp>
      <p:sp>
        <p:nvSpPr>
          <p:cNvPr id="5" name="Footer Placeholder 4">
            <a:extLst>
              <a:ext uri="{FF2B5EF4-FFF2-40B4-BE49-F238E27FC236}">
                <a16:creationId xmlns:a16="http://schemas.microsoft.com/office/drawing/2014/main" id="{BAB0A1F1-38FE-4C27-81E6-A43A54793FC3}"/>
              </a:ext>
            </a:extLst>
          </p:cNvPr>
          <p:cNvSpPr>
            <a:spLocks noGrp="1"/>
          </p:cNvSpPr>
          <p:nvPr>
            <p:ph type="ftr" sz="quarter" idx="3"/>
          </p:nvPr>
        </p:nvSpPr>
        <p:spPr>
          <a:xfrm>
            <a:off x="4038600" y="6416675"/>
            <a:ext cx="4114800" cy="365125"/>
          </a:xfrm>
          <a:prstGeom prst="rect">
            <a:avLst/>
          </a:prstGeom>
        </p:spPr>
        <p:txBody>
          <a:bodyPr vert="horz" lIns="91440" tIns="45720" rIns="91440" bIns="45720" rtlCol="0" anchor="ctr"/>
          <a:lstStyle>
            <a:lvl1pPr algn="ctr">
              <a:defRPr sz="900">
                <a:solidFill>
                  <a:schemeClr val="tx1">
                    <a:alpha val="60000"/>
                  </a:schemeClr>
                </a:solidFill>
                <a:latin typeface="+mn-lt"/>
              </a:defRPr>
            </a:lvl1pPr>
          </a:lstStyle>
          <a:p>
            <a:endParaRPr lang="en-US" dirty="0">
              <a:solidFill>
                <a:schemeClr val="tx1">
                  <a:alpha val="60000"/>
                </a:schemeClr>
              </a:solidFill>
            </a:endParaRPr>
          </a:p>
        </p:txBody>
      </p:sp>
      <p:sp>
        <p:nvSpPr>
          <p:cNvPr id="6" name="Slide Number Placeholder 5">
            <a:extLst>
              <a:ext uri="{FF2B5EF4-FFF2-40B4-BE49-F238E27FC236}">
                <a16:creationId xmlns:a16="http://schemas.microsoft.com/office/drawing/2014/main" id="{5E26B39A-FFD8-42EF-ADC7-7DB3B302F8B2}"/>
              </a:ext>
            </a:extLst>
          </p:cNvPr>
          <p:cNvSpPr>
            <a:spLocks noGrp="1"/>
          </p:cNvSpPr>
          <p:nvPr>
            <p:ph type="sldNum" sz="quarter" idx="4"/>
          </p:nvPr>
        </p:nvSpPr>
        <p:spPr>
          <a:xfrm>
            <a:off x="8990106" y="6416675"/>
            <a:ext cx="2743200" cy="365125"/>
          </a:xfrm>
          <a:prstGeom prst="rect">
            <a:avLst/>
          </a:prstGeom>
        </p:spPr>
        <p:txBody>
          <a:bodyPr vert="horz" lIns="91440" tIns="45720" rIns="91440" bIns="45720" rtlCol="0" anchor="ctr"/>
          <a:lstStyle>
            <a:lvl1pPr algn="r">
              <a:defRPr sz="900">
                <a:solidFill>
                  <a:schemeClr val="tx1">
                    <a:alpha val="60000"/>
                  </a:schemeClr>
                </a:solidFill>
                <a:latin typeface="+mn-lt"/>
              </a:defRPr>
            </a:lvl1pPr>
          </a:lstStyle>
          <a:p>
            <a:fld id="{73B850FF-6169-4056-8077-06FFA93A5366}" type="slidenum">
              <a:rPr lang="en-US" smtClean="0"/>
              <a:pPr/>
              <a:t>‹#›</a:t>
            </a:fld>
            <a:endParaRPr lang="en-US" dirty="0"/>
          </a:p>
        </p:txBody>
      </p:sp>
      <p:pic>
        <p:nvPicPr>
          <p:cNvPr id="14" name="Picture 13" descr="A picture containing sitting&#10;&#10;Description automatically generated">
            <a:extLst>
              <a:ext uri="{FF2B5EF4-FFF2-40B4-BE49-F238E27FC236}">
                <a16:creationId xmlns:a16="http://schemas.microsoft.com/office/drawing/2014/main" id="{BC526B7A-4801-4FD1-95C8-03AF22629E87}"/>
              </a:ext>
            </a:extLst>
          </p:cNvPr>
          <p:cNvPicPr>
            <a:picLocks noChangeAspect="1"/>
          </p:cNvPicPr>
          <p:nvPr/>
        </p:nvPicPr>
        <p:blipFill>
          <a:blip r:embed="rId13">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pic>
        <p:nvPicPr>
          <p:cNvPr id="8" name="Picture 7" descr="A painting of a person and a group of people&#10;&#10;Description automatically generated">
            <a:extLst>
              <a:ext uri="{FF2B5EF4-FFF2-40B4-BE49-F238E27FC236}">
                <a16:creationId xmlns:a16="http://schemas.microsoft.com/office/drawing/2014/main" id="{A341EE9B-2B23-F9C7-FF4C-6EFA36FAFC7B}"/>
              </a:ext>
            </a:extLst>
          </p:cNvPr>
          <p:cNvPicPr>
            <a:picLocks noChangeAspect="1"/>
          </p:cNvPicPr>
          <p:nvPr userDrawn="1"/>
        </p:nvPicPr>
        <p:blipFill rotWithShape="1">
          <a:blip r:embed="rId14">
            <a:extLst>
              <a:ext uri="{BEBA8EAE-BF5A-486C-A8C5-ECC9F3942E4B}">
                <a14:imgProps xmlns:a14="http://schemas.microsoft.com/office/drawing/2010/main">
                  <a14:imgLayer r:embed="rId15">
                    <a14:imgEffect>
                      <a14:brightnessContrast bright="-40000"/>
                    </a14:imgEffect>
                  </a14:imgLayer>
                </a14:imgProps>
              </a:ext>
            </a:extLst>
          </a:blip>
          <a:srcRect t="3890" b="39773"/>
          <a:stretch/>
        </p:blipFill>
        <p:spPr>
          <a:xfrm>
            <a:off x="2988" y="0"/>
            <a:ext cx="12189012" cy="6858000"/>
          </a:xfrm>
          <a:prstGeom prst="rect">
            <a:avLst/>
          </a:prstGeom>
        </p:spPr>
      </p:pic>
    </p:spTree>
    <p:extLst>
      <p:ext uri="{BB962C8B-B14F-4D97-AF65-F5344CB8AC3E}">
        <p14:creationId xmlns:p14="http://schemas.microsoft.com/office/powerpoint/2010/main" val="308759520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01" r:id="rId7"/>
    <p:sldLayoutId id="2147483702" r:id="rId8"/>
    <p:sldLayoutId id="2147483703" r:id="rId9"/>
    <p:sldLayoutId id="2147483704" r:id="rId10"/>
    <p:sldLayoutId id="2147483711" r:id="rId11"/>
  </p:sldLayoutIdLst>
  <p:hf sldNum="0" hdr="0" ftr="0" dt="0"/>
  <p:txStyles>
    <p:titleStyle>
      <a:lvl1pPr algn="l" defTabSz="914400" rtl="0" eaLnBrk="1" latinLnBrk="0" hangingPunct="1">
        <a:lnSpc>
          <a:spcPct val="100000"/>
        </a:lnSpc>
        <a:spcBef>
          <a:spcPct val="0"/>
        </a:spcBef>
        <a:buNone/>
        <a:defRPr sz="4400" b="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ADCE8EE-1492-E8DE-289A-4789CDFEA0EE}"/>
              </a:ext>
            </a:extLst>
          </p:cNvPr>
          <p:cNvSpPr txBox="1"/>
          <p:nvPr/>
        </p:nvSpPr>
        <p:spPr>
          <a:xfrm>
            <a:off x="2820103" y="1859340"/>
            <a:ext cx="6551794" cy="1569660"/>
          </a:xfrm>
          <a:prstGeom prst="rect">
            <a:avLst/>
          </a:prstGeom>
          <a:noFill/>
        </p:spPr>
        <p:txBody>
          <a:bodyPr wrap="none" rtlCol="0">
            <a:spAutoFit/>
          </a:bodyPr>
          <a:lstStyle/>
          <a:p>
            <a:pPr algn="ctr"/>
            <a:r>
              <a:rPr lang="zh-TW" altLang="en-US" sz="60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亞伯拉罕接待客旅 </a:t>
            </a:r>
            <a:br>
              <a:rPr lang="zh-TW" altLang="en-US" sz="36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br>
            <a:r>
              <a:rPr lang="en-US" sz="36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Abraham welcomes travelers</a:t>
            </a:r>
          </a:p>
        </p:txBody>
      </p:sp>
      <p:sp>
        <p:nvSpPr>
          <p:cNvPr id="5" name="TextBox 4">
            <a:extLst>
              <a:ext uri="{FF2B5EF4-FFF2-40B4-BE49-F238E27FC236}">
                <a16:creationId xmlns:a16="http://schemas.microsoft.com/office/drawing/2014/main" id="{2C6B0FA3-712E-04E8-DAF0-6EAF6F4ECC40}"/>
              </a:ext>
            </a:extLst>
          </p:cNvPr>
          <p:cNvSpPr txBox="1"/>
          <p:nvPr/>
        </p:nvSpPr>
        <p:spPr>
          <a:xfrm>
            <a:off x="5044269" y="5032525"/>
            <a:ext cx="2103461" cy="707886"/>
          </a:xfrm>
          <a:prstGeom prst="rect">
            <a:avLst/>
          </a:prstGeom>
          <a:noFill/>
        </p:spPr>
        <p:txBody>
          <a:bodyPr wrap="none" rtlCol="0">
            <a:spAutoFit/>
          </a:bodyPr>
          <a:lstStyle/>
          <a:p>
            <a:pPr algn="ctr"/>
            <a:r>
              <a:rPr lang="zh-TW" altLang="en-US" sz="2000" dirty="0">
                <a:solidFill>
                  <a:schemeClr val="bg1"/>
                </a:solidFill>
                <a:latin typeface="Yu Gothic UI" panose="020B0500000000000000" pitchFamily="34" charset="-128"/>
                <a:ea typeface="Yu Gothic UI" panose="020B0500000000000000" pitchFamily="34" charset="-128"/>
              </a:rPr>
              <a:t>吳文秋牧師</a:t>
            </a:r>
            <a:endParaRPr lang="en-US" altLang="zh-TW" sz="2000" dirty="0">
              <a:solidFill>
                <a:schemeClr val="bg1"/>
              </a:solidFill>
              <a:latin typeface="Yu Gothic UI" panose="020B0500000000000000" pitchFamily="34" charset="-128"/>
              <a:ea typeface="Yu Gothic UI" panose="020B0500000000000000" pitchFamily="34" charset="-128"/>
            </a:endParaRPr>
          </a:p>
          <a:p>
            <a:pPr algn="ctr"/>
            <a:r>
              <a:rPr lang="en-US" sz="2000" dirty="0">
                <a:solidFill>
                  <a:schemeClr val="bg1"/>
                </a:solidFill>
                <a:latin typeface="Yu Gothic UI" panose="020B0500000000000000" pitchFamily="34" charset="-128"/>
                <a:ea typeface="Yu Gothic UI" panose="020B0500000000000000" pitchFamily="34" charset="-128"/>
              </a:rPr>
              <a:t>Rev. Timothy Wu</a:t>
            </a:r>
            <a:endParaRPr lang="en-US" sz="1100" dirty="0">
              <a:solidFill>
                <a:schemeClr val="bg1"/>
              </a:solidFill>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3040250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ADCE8EE-1492-E8DE-289A-4789CDFEA0EE}"/>
              </a:ext>
            </a:extLst>
          </p:cNvPr>
          <p:cNvSpPr txBox="1"/>
          <p:nvPr/>
        </p:nvSpPr>
        <p:spPr>
          <a:xfrm>
            <a:off x="787400" y="315300"/>
            <a:ext cx="10617199" cy="6247864"/>
          </a:xfrm>
          <a:prstGeom prst="rect">
            <a:avLst/>
          </a:prstGeom>
          <a:noFill/>
        </p:spPr>
        <p:txBody>
          <a:bodyPr wrap="square" rtlCol="0">
            <a:spAutoFit/>
          </a:bodyPr>
          <a:lstStyle/>
          <a:p>
            <a:pPr algn="ctr"/>
            <a:r>
              <a:rPr lang="en-US" altLang="zh-TW" sz="32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4 </a:t>
            </a:r>
            <a:r>
              <a:rPr lang="zh-TW" altLang="en-US" sz="32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接待客旅的實際</a:t>
            </a:r>
            <a:r>
              <a:rPr lang="zh-TW" altLang="en-US" sz="3200" b="1" dirty="0">
                <a:solidFill>
                  <a:srgbClr val="FFFF00"/>
                </a:solidFill>
                <a:effectLst>
                  <a:glow rad="63500">
                    <a:schemeClr val="tx1">
                      <a:alpha val="40000"/>
                    </a:schemeClr>
                  </a:glow>
                </a:effectLst>
                <a:latin typeface="Yu Gothic UI" panose="020B0500000000000000" pitchFamily="34" charset="-128"/>
                <a:ea typeface="Yu Gothic UI" panose="020B0500000000000000" pitchFamily="34" charset="-128"/>
              </a:rPr>
              <a:t>行動</a:t>
            </a:r>
            <a:endParaRPr lang="en-US" altLang="zh-TW" sz="32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endParaRPr>
          </a:p>
          <a:p>
            <a:pPr algn="ctr"/>
            <a:r>
              <a:rPr lang="en-US" altLang="zh-TW" sz="32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Preparations for receiving travelers</a:t>
            </a:r>
          </a:p>
          <a:p>
            <a:pPr marL="457200" indent="-457200">
              <a:buFont typeface="Wingdings" pitchFamily="2" charset="2"/>
              <a:buChar char="v"/>
            </a:pPr>
            <a:r>
              <a:rPr lang="en-US" altLang="zh-TW" sz="28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a:t>
            </a:r>
            <a:r>
              <a:rPr lang="zh-TW" altLang="en-US" sz="28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創</a:t>
            </a:r>
            <a:r>
              <a:rPr lang="en-US" altLang="zh-TW" sz="28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 Genesis 18:6-8)</a:t>
            </a:r>
            <a:r>
              <a:rPr lang="zh-TW" altLang="en-US" sz="28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 亞伯拉罕</a:t>
            </a:r>
            <a:r>
              <a:rPr lang="zh-TW" altLang="en-US" sz="2800" b="1" dirty="0">
                <a:solidFill>
                  <a:srgbClr val="FFFF00"/>
                </a:solidFill>
                <a:effectLst>
                  <a:glow rad="63500">
                    <a:schemeClr val="tx1">
                      <a:alpha val="40000"/>
                    </a:schemeClr>
                  </a:glow>
                </a:effectLst>
                <a:latin typeface="Yu Gothic UI" panose="020B0500000000000000" pitchFamily="34" charset="-128"/>
                <a:ea typeface="Yu Gothic UI" panose="020B0500000000000000" pitchFamily="34" charset="-128"/>
              </a:rPr>
              <a:t>急忙</a:t>
            </a:r>
            <a:r>
              <a:rPr lang="zh-TW" altLang="en-US" sz="28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進帳棚</a:t>
            </a:r>
            <a:r>
              <a:rPr lang="zh-TW" altLang="en-US" sz="2800" b="1" dirty="0">
                <a:solidFill>
                  <a:srgbClr val="FFFF00"/>
                </a:solidFill>
                <a:effectLst>
                  <a:glow rad="63500">
                    <a:schemeClr val="tx1">
                      <a:alpha val="40000"/>
                    </a:schemeClr>
                  </a:glow>
                </a:effectLst>
                <a:latin typeface="Yu Gothic UI" panose="020B0500000000000000" pitchFamily="34" charset="-128"/>
                <a:ea typeface="Yu Gothic UI" panose="020B0500000000000000" pitchFamily="34" charset="-128"/>
              </a:rPr>
              <a:t>見撒拉</a:t>
            </a:r>
            <a:r>
              <a:rPr lang="zh-TW" altLang="en-US" sz="28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，說：「你</a:t>
            </a:r>
            <a:r>
              <a:rPr lang="zh-TW" altLang="en-US" sz="2800" b="1" dirty="0">
                <a:solidFill>
                  <a:srgbClr val="FFFF00"/>
                </a:solidFill>
                <a:effectLst>
                  <a:glow rad="63500">
                    <a:schemeClr val="tx1">
                      <a:alpha val="40000"/>
                    </a:schemeClr>
                  </a:glow>
                </a:effectLst>
                <a:latin typeface="Yu Gothic UI" panose="020B0500000000000000" pitchFamily="34" charset="-128"/>
                <a:ea typeface="Yu Gothic UI" panose="020B0500000000000000" pitchFamily="34" charset="-128"/>
              </a:rPr>
              <a:t>速速</a:t>
            </a:r>
            <a:r>
              <a:rPr lang="zh-TW" altLang="en-US" sz="28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拿三細亞細麵調和作餅。」亞伯拉罕</a:t>
            </a:r>
            <a:r>
              <a:rPr lang="zh-TW" altLang="en-US" sz="2800" b="1" dirty="0">
                <a:solidFill>
                  <a:srgbClr val="FFFF00"/>
                </a:solidFill>
                <a:effectLst>
                  <a:glow rad="63500">
                    <a:schemeClr val="tx1">
                      <a:alpha val="40000"/>
                    </a:schemeClr>
                  </a:glow>
                </a:effectLst>
                <a:latin typeface="Yu Gothic UI" panose="020B0500000000000000" pitchFamily="34" charset="-128"/>
                <a:ea typeface="Yu Gothic UI" panose="020B0500000000000000" pitchFamily="34" charset="-128"/>
              </a:rPr>
              <a:t>又跑到</a:t>
            </a:r>
            <a:r>
              <a:rPr lang="zh-TW" altLang="en-US" sz="28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牛群裏，牽了一隻又嫩又好的牛犢來，交給僕人，</a:t>
            </a:r>
            <a:r>
              <a:rPr lang="zh-TW" altLang="en-US" sz="2800" b="1" dirty="0">
                <a:solidFill>
                  <a:srgbClr val="FFFF00"/>
                </a:solidFill>
                <a:effectLst>
                  <a:glow rad="63500">
                    <a:schemeClr val="tx1">
                      <a:alpha val="40000"/>
                    </a:schemeClr>
                  </a:glow>
                </a:effectLst>
                <a:latin typeface="Yu Gothic UI" panose="020B0500000000000000" pitchFamily="34" charset="-128"/>
                <a:ea typeface="Yu Gothic UI" panose="020B0500000000000000" pitchFamily="34" charset="-128"/>
              </a:rPr>
              <a:t>僕人急忙</a:t>
            </a:r>
            <a:r>
              <a:rPr lang="zh-TW" altLang="en-US" sz="28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豫備好了。亞伯拉罕</a:t>
            </a:r>
            <a:r>
              <a:rPr lang="zh-TW" altLang="en-US" sz="2800" b="1" dirty="0">
                <a:solidFill>
                  <a:srgbClr val="FFFF00"/>
                </a:solidFill>
                <a:effectLst>
                  <a:glow rad="63500">
                    <a:schemeClr val="tx1">
                      <a:alpha val="40000"/>
                    </a:schemeClr>
                  </a:glow>
                </a:effectLst>
                <a:latin typeface="Yu Gothic UI" panose="020B0500000000000000" pitchFamily="34" charset="-128"/>
                <a:ea typeface="Yu Gothic UI" panose="020B0500000000000000" pitchFamily="34" charset="-128"/>
              </a:rPr>
              <a:t>又取了</a:t>
            </a:r>
            <a:r>
              <a:rPr lang="zh-TW" altLang="en-US" sz="28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奶油和奶，並豫備好的牛犢來，擺在他們面前，自己在樹下站在旁邊，他們就喫了。</a:t>
            </a:r>
            <a:endParaRPr lang="en-US" altLang="zh-TW" sz="28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endParaRPr>
          </a:p>
          <a:p>
            <a:pPr marL="403225"/>
            <a:r>
              <a:rPr lang="en-US" altLang="zh-TW" sz="28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So Abraham </a:t>
            </a:r>
            <a:r>
              <a:rPr lang="en-US" altLang="zh-TW" sz="2800" b="1" dirty="0">
                <a:solidFill>
                  <a:srgbClr val="FFFF00"/>
                </a:solidFill>
                <a:effectLst>
                  <a:glow rad="63500">
                    <a:schemeClr val="tx1">
                      <a:alpha val="40000"/>
                    </a:schemeClr>
                  </a:glow>
                </a:effectLst>
                <a:latin typeface="Yu Gothic UI" panose="020B0500000000000000" pitchFamily="34" charset="-128"/>
                <a:ea typeface="Yu Gothic UI" panose="020B0500000000000000" pitchFamily="34" charset="-128"/>
              </a:rPr>
              <a:t>hurried</a:t>
            </a:r>
            <a:r>
              <a:rPr lang="en-US" altLang="zh-TW" sz="28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 into the tent to </a:t>
            </a:r>
            <a:r>
              <a:rPr lang="en-US" altLang="zh-TW" sz="2800" b="1" dirty="0">
                <a:solidFill>
                  <a:srgbClr val="FFFF00"/>
                </a:solidFill>
                <a:effectLst>
                  <a:glow rad="63500">
                    <a:schemeClr val="tx1">
                      <a:alpha val="40000"/>
                    </a:schemeClr>
                  </a:glow>
                </a:effectLst>
                <a:latin typeface="Yu Gothic UI" panose="020B0500000000000000" pitchFamily="34" charset="-128"/>
                <a:ea typeface="Yu Gothic UI" panose="020B0500000000000000" pitchFamily="34" charset="-128"/>
              </a:rPr>
              <a:t>Sarah.</a:t>
            </a:r>
            <a:r>
              <a:rPr lang="en-US" altLang="zh-TW" sz="28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 </a:t>
            </a:r>
            <a:r>
              <a:rPr lang="en-US" altLang="zh-TW" sz="2800" b="1" dirty="0">
                <a:solidFill>
                  <a:srgbClr val="FFFF00"/>
                </a:solidFill>
                <a:effectLst>
                  <a:glow rad="63500">
                    <a:schemeClr val="tx1">
                      <a:alpha val="40000"/>
                    </a:schemeClr>
                  </a:glow>
                </a:effectLst>
                <a:latin typeface="Yu Gothic UI" panose="020B0500000000000000" pitchFamily="34" charset="-128"/>
                <a:ea typeface="Yu Gothic UI" panose="020B0500000000000000" pitchFamily="34" charset="-128"/>
              </a:rPr>
              <a:t>“Quick,” </a:t>
            </a:r>
            <a:r>
              <a:rPr lang="en-US" altLang="zh-TW" sz="28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he said, “get three </a:t>
            </a:r>
            <a:r>
              <a:rPr lang="en-US" altLang="zh-TW" sz="2800" b="1" dirty="0" err="1">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seahs</a:t>
            </a:r>
            <a:r>
              <a:rPr lang="en-US" altLang="zh-TW" sz="28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 of the finest flour and knead it and bake some bread.” Then he </a:t>
            </a:r>
            <a:r>
              <a:rPr lang="en-US" altLang="zh-TW" sz="2800" b="1" dirty="0">
                <a:solidFill>
                  <a:srgbClr val="FFFF00"/>
                </a:solidFill>
                <a:effectLst>
                  <a:glow rad="63500">
                    <a:schemeClr val="tx1">
                      <a:alpha val="40000"/>
                    </a:schemeClr>
                  </a:glow>
                </a:effectLst>
                <a:latin typeface="Yu Gothic UI" panose="020B0500000000000000" pitchFamily="34" charset="-128"/>
                <a:ea typeface="Yu Gothic UI" panose="020B0500000000000000" pitchFamily="34" charset="-128"/>
              </a:rPr>
              <a:t>ran to the herd </a:t>
            </a:r>
            <a:r>
              <a:rPr lang="en-US" altLang="zh-TW" sz="28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and selected a choice, tender calf and gave it to a servant, who </a:t>
            </a:r>
            <a:r>
              <a:rPr lang="en-US" altLang="zh-TW" sz="2800" b="1" dirty="0">
                <a:solidFill>
                  <a:srgbClr val="FFFF00"/>
                </a:solidFill>
                <a:effectLst>
                  <a:glow rad="63500">
                    <a:schemeClr val="tx1">
                      <a:alpha val="40000"/>
                    </a:schemeClr>
                  </a:glow>
                </a:effectLst>
                <a:latin typeface="Yu Gothic UI" panose="020B0500000000000000" pitchFamily="34" charset="-128"/>
                <a:ea typeface="Yu Gothic UI" panose="020B0500000000000000" pitchFamily="34" charset="-128"/>
              </a:rPr>
              <a:t>hurried to </a:t>
            </a:r>
            <a:r>
              <a:rPr lang="en-US" altLang="zh-TW" sz="28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prepare it. He then </a:t>
            </a:r>
            <a:r>
              <a:rPr lang="en-US" altLang="zh-TW" sz="2800" b="1" dirty="0">
                <a:solidFill>
                  <a:srgbClr val="FFFF00"/>
                </a:solidFill>
                <a:effectLst>
                  <a:glow rad="63500">
                    <a:schemeClr val="tx1">
                      <a:alpha val="40000"/>
                    </a:schemeClr>
                  </a:glow>
                </a:effectLst>
                <a:latin typeface="Yu Gothic UI" panose="020B0500000000000000" pitchFamily="34" charset="-128"/>
                <a:ea typeface="Yu Gothic UI" panose="020B0500000000000000" pitchFamily="34" charset="-128"/>
              </a:rPr>
              <a:t>brought some </a:t>
            </a:r>
            <a:r>
              <a:rPr lang="en-US" altLang="zh-TW" sz="28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curds and milk and the calf that had been prepared, and set these before them. While they ate, he stood near them under a tree.</a:t>
            </a:r>
            <a:endParaRPr lang="zh-TW" altLang="en-US" sz="28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741696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ADCE8EE-1492-E8DE-289A-4789CDFEA0EE}"/>
              </a:ext>
            </a:extLst>
          </p:cNvPr>
          <p:cNvSpPr txBox="1"/>
          <p:nvPr/>
        </p:nvSpPr>
        <p:spPr>
          <a:xfrm>
            <a:off x="787400" y="1048271"/>
            <a:ext cx="10617199" cy="3170099"/>
          </a:xfrm>
          <a:prstGeom prst="rect">
            <a:avLst/>
          </a:prstGeom>
          <a:noFill/>
        </p:spPr>
        <p:txBody>
          <a:bodyPr wrap="square" rtlCol="0">
            <a:spAutoFit/>
          </a:bodyPr>
          <a:lstStyle/>
          <a:p>
            <a:pPr algn="ctr"/>
            <a:r>
              <a:rPr lang="zh-TW" altLang="en-US" sz="40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全家服事的挑戰</a:t>
            </a:r>
          </a:p>
          <a:p>
            <a:pPr algn="ctr"/>
            <a:r>
              <a:rPr lang="en-US" altLang="zh-TW" sz="40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The challenge of family ministry</a:t>
            </a:r>
          </a:p>
          <a:p>
            <a:pPr algn="ctr"/>
            <a:endParaRPr lang="zh-TW" altLang="en-US" sz="40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endParaRPr>
          </a:p>
          <a:p>
            <a:pPr algn="ctr"/>
            <a:r>
              <a:rPr lang="zh-TW" altLang="en-US" sz="40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猶太諺語</a:t>
            </a:r>
            <a:r>
              <a:rPr lang="en-US" altLang="zh-TW" sz="40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 </a:t>
            </a:r>
            <a:r>
              <a:rPr lang="zh-TW" altLang="en-US" sz="4000" b="1" dirty="0">
                <a:solidFill>
                  <a:srgbClr val="FFFF00"/>
                </a:solidFill>
                <a:effectLst>
                  <a:glow rad="63500">
                    <a:schemeClr val="tx1">
                      <a:alpha val="40000"/>
                    </a:schemeClr>
                  </a:glow>
                </a:effectLst>
                <a:latin typeface="Yu Gothic UI" panose="020B0500000000000000" pitchFamily="34" charset="-128"/>
                <a:ea typeface="Yu Gothic UI" panose="020B0500000000000000" pitchFamily="34" charset="-128"/>
              </a:rPr>
              <a:t>少說多做</a:t>
            </a:r>
            <a:r>
              <a:rPr lang="en-US" altLang="zh-TW" sz="4000" b="1" dirty="0">
                <a:solidFill>
                  <a:srgbClr val="FFFF00"/>
                </a:solidFill>
                <a:effectLst>
                  <a:glow rad="63500">
                    <a:schemeClr val="tx1">
                      <a:alpha val="40000"/>
                    </a:schemeClr>
                  </a:glow>
                </a:effectLst>
                <a:latin typeface="Yu Gothic UI" panose="020B0500000000000000" pitchFamily="34" charset="-128"/>
                <a:ea typeface="Yu Gothic UI" panose="020B0500000000000000" pitchFamily="34" charset="-128"/>
              </a:rPr>
              <a:t>!</a:t>
            </a:r>
          </a:p>
          <a:p>
            <a:pPr algn="ctr"/>
            <a:r>
              <a:rPr lang="en-US" altLang="zh-TW" sz="40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Jewish Proverb: </a:t>
            </a:r>
            <a:r>
              <a:rPr lang="en-US" altLang="zh-TW" sz="4000" b="1" dirty="0">
                <a:solidFill>
                  <a:srgbClr val="FFFF00"/>
                </a:solidFill>
                <a:effectLst>
                  <a:glow rad="63500">
                    <a:schemeClr val="tx1">
                      <a:alpha val="40000"/>
                    </a:schemeClr>
                  </a:glow>
                </a:effectLst>
                <a:latin typeface="Yu Gothic UI" panose="020B0500000000000000" pitchFamily="34" charset="-128"/>
                <a:ea typeface="Yu Gothic UI" panose="020B0500000000000000" pitchFamily="34" charset="-128"/>
              </a:rPr>
              <a:t>Talk less and do more!</a:t>
            </a:r>
            <a:endParaRPr lang="en-US" altLang="zh-TW" sz="3200" b="1" dirty="0">
              <a:solidFill>
                <a:srgbClr val="FFFF00"/>
              </a:solidFill>
              <a:effectLst>
                <a:glow rad="63500">
                  <a:schemeClr val="tx1">
                    <a:alpha val="40000"/>
                  </a:scheme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3882563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ADCE8EE-1492-E8DE-289A-4789CDFEA0EE}"/>
              </a:ext>
            </a:extLst>
          </p:cNvPr>
          <p:cNvSpPr txBox="1"/>
          <p:nvPr/>
        </p:nvSpPr>
        <p:spPr>
          <a:xfrm>
            <a:off x="1726973" y="593111"/>
            <a:ext cx="9042400" cy="5386090"/>
          </a:xfrm>
          <a:prstGeom prst="rect">
            <a:avLst/>
          </a:prstGeom>
          <a:noFill/>
        </p:spPr>
        <p:txBody>
          <a:bodyPr wrap="square" rtlCol="0">
            <a:spAutoFit/>
          </a:bodyPr>
          <a:lstStyle/>
          <a:p>
            <a:pPr algn="ctr"/>
            <a:r>
              <a:rPr lang="zh-TW" altLang="en-US" sz="40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結語</a:t>
            </a:r>
            <a:r>
              <a:rPr lang="en-US" altLang="zh-TW" sz="40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 Conclusion</a:t>
            </a:r>
          </a:p>
          <a:p>
            <a:pPr algn="ctr"/>
            <a:endParaRPr lang="en-US" altLang="zh-TW" sz="40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endParaRPr>
          </a:p>
          <a:p>
            <a:pPr marL="571500" indent="-571500">
              <a:buFont typeface="Wingdings" pitchFamily="2" charset="2"/>
              <a:buChar char="v"/>
            </a:pPr>
            <a:r>
              <a:rPr lang="zh-TW" altLang="en-US" sz="40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（來 </a:t>
            </a:r>
            <a:r>
              <a:rPr lang="en-US" altLang="zh-TW" sz="40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Hebrews 13:2</a:t>
            </a:r>
            <a:r>
              <a:rPr lang="zh-TW" altLang="en-US" sz="40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）不可忘記用愛心接待客旅；因為曾有接待客旅的，</a:t>
            </a:r>
            <a:r>
              <a:rPr lang="zh-TW" altLang="en-US" sz="4000" b="1" dirty="0">
                <a:solidFill>
                  <a:srgbClr val="FFFF00"/>
                </a:solidFill>
                <a:effectLst>
                  <a:glow rad="63500">
                    <a:schemeClr val="tx1">
                      <a:alpha val="40000"/>
                    </a:schemeClr>
                  </a:glow>
                </a:effectLst>
                <a:latin typeface="Yu Gothic UI" panose="020B0500000000000000" pitchFamily="34" charset="-128"/>
                <a:ea typeface="Yu Gothic UI" panose="020B0500000000000000" pitchFamily="34" charset="-128"/>
              </a:rPr>
              <a:t>不知不覺就接待了天使。</a:t>
            </a:r>
          </a:p>
          <a:p>
            <a:pPr marL="519113"/>
            <a:r>
              <a:rPr lang="en-US" sz="36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Do not forget to show hospitality to strangers, for by so doing some people have shown </a:t>
            </a:r>
            <a:r>
              <a:rPr lang="en-US" sz="3600" b="1" dirty="0">
                <a:solidFill>
                  <a:srgbClr val="FFFF00"/>
                </a:solidFill>
                <a:effectLst>
                  <a:glow rad="63500">
                    <a:schemeClr val="tx1">
                      <a:alpha val="40000"/>
                    </a:schemeClr>
                  </a:glow>
                </a:effectLst>
                <a:latin typeface="Yu Gothic UI" panose="020B0500000000000000" pitchFamily="34" charset="-128"/>
                <a:ea typeface="Yu Gothic UI" panose="020B0500000000000000" pitchFamily="34" charset="-128"/>
              </a:rPr>
              <a:t>hospitality to angels without knowing it.</a:t>
            </a:r>
          </a:p>
        </p:txBody>
      </p:sp>
    </p:spTree>
    <p:extLst>
      <p:ext uri="{BB962C8B-B14F-4D97-AF65-F5344CB8AC3E}">
        <p14:creationId xmlns:p14="http://schemas.microsoft.com/office/powerpoint/2010/main" val="1660380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ADCE8EE-1492-E8DE-289A-4789CDFEA0EE}"/>
              </a:ext>
            </a:extLst>
          </p:cNvPr>
          <p:cNvSpPr txBox="1"/>
          <p:nvPr/>
        </p:nvSpPr>
        <p:spPr>
          <a:xfrm>
            <a:off x="1262742" y="506706"/>
            <a:ext cx="9666515" cy="5632311"/>
          </a:xfrm>
          <a:prstGeom prst="rect">
            <a:avLst/>
          </a:prstGeom>
          <a:noFill/>
        </p:spPr>
        <p:txBody>
          <a:bodyPr wrap="square" rtlCol="0">
            <a:spAutoFit/>
          </a:bodyPr>
          <a:lstStyle/>
          <a:p>
            <a:pPr algn="ctr"/>
            <a:r>
              <a:rPr lang="zh-TW" altLang="en-US" sz="3600" b="1" dirty="0">
                <a:solidFill>
                  <a:srgbClr val="FFFF00"/>
                </a:solidFill>
                <a:effectLst>
                  <a:glow rad="63500">
                    <a:schemeClr val="tx1">
                      <a:alpha val="40000"/>
                    </a:schemeClr>
                  </a:glow>
                </a:effectLst>
                <a:latin typeface="Yu Gothic UI" panose="020B0500000000000000" pitchFamily="34" charset="-128"/>
                <a:ea typeface="Yu Gothic UI" panose="020B0500000000000000" pitchFamily="34" charset="-128"/>
              </a:rPr>
              <a:t>接待客旅是耶和華賜福的管道</a:t>
            </a:r>
            <a:r>
              <a:rPr lang="zh-TW" altLang="en-US" sz="36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a:t>
            </a:r>
            <a:r>
              <a:rPr lang="en-US" altLang="zh-TW" sz="36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a:t>
            </a:r>
            <a:r>
              <a:rPr lang="zh-TW" altLang="en-US" sz="36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見證分享</a:t>
            </a:r>
            <a:r>
              <a:rPr lang="en-US" altLang="zh-TW" sz="36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 </a:t>
            </a:r>
          </a:p>
          <a:p>
            <a:pPr algn="ctr"/>
            <a:r>
              <a:rPr lang="en-US" altLang="zh-TW" sz="3600" b="1" dirty="0">
                <a:solidFill>
                  <a:srgbClr val="FFFF00"/>
                </a:solidFill>
                <a:effectLst>
                  <a:glow rad="63500">
                    <a:schemeClr val="tx1">
                      <a:alpha val="40000"/>
                    </a:schemeClr>
                  </a:glow>
                </a:effectLst>
                <a:latin typeface="Yu Gothic UI" panose="020B0500000000000000" pitchFamily="34" charset="-128"/>
                <a:ea typeface="Yu Gothic UI" panose="020B0500000000000000" pitchFamily="34" charset="-128"/>
              </a:rPr>
              <a:t>Hosting strangers is a channel of Jehovah's blessing. </a:t>
            </a:r>
            <a:r>
              <a:rPr lang="en-US" altLang="zh-TW" sz="36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(Testimonial sharing)</a:t>
            </a:r>
          </a:p>
          <a:p>
            <a:pPr algn="ctr"/>
            <a:endParaRPr lang="en-US" altLang="zh-TW" sz="36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endParaRPr>
          </a:p>
          <a:p>
            <a:pPr algn="ctr"/>
            <a:r>
              <a:rPr lang="zh-TW" altLang="en-US" sz="36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你有接待客旅的經驗嗎</a:t>
            </a:r>
            <a:r>
              <a:rPr lang="en-US" altLang="zh-TW" sz="36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a:t>
            </a:r>
            <a:r>
              <a:rPr lang="zh-TW" altLang="en-US" sz="36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 你可以怎樣做</a:t>
            </a:r>
            <a:r>
              <a:rPr lang="en-US" altLang="zh-TW" sz="36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 </a:t>
            </a:r>
          </a:p>
          <a:p>
            <a:pPr algn="ctr"/>
            <a:r>
              <a:rPr lang="en-US" altLang="zh-TW" sz="36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Do you have experience in hosting tourists? What can you do?</a:t>
            </a:r>
          </a:p>
          <a:p>
            <a:pPr algn="ctr"/>
            <a:endParaRPr lang="en-US" altLang="zh-TW" sz="36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endParaRPr>
          </a:p>
          <a:p>
            <a:pPr algn="ctr"/>
            <a:r>
              <a:rPr lang="zh-TW" altLang="en-US" sz="36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家庭祭壇</a:t>
            </a:r>
            <a:r>
              <a:rPr lang="en-US" altLang="zh-TW" sz="36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a:t>
            </a:r>
            <a:r>
              <a:rPr lang="zh-TW" altLang="en-US" sz="36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 家庭崇拜</a:t>
            </a:r>
            <a:r>
              <a:rPr lang="en-US" altLang="zh-TW" sz="36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a:t>
            </a:r>
            <a:r>
              <a:rPr lang="zh-TW" altLang="en-US" sz="36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 家庭小組</a:t>
            </a:r>
            <a:r>
              <a:rPr lang="en-US" altLang="zh-TW" sz="36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 </a:t>
            </a:r>
          </a:p>
          <a:p>
            <a:pPr algn="ctr"/>
            <a:r>
              <a:rPr lang="en-US" altLang="zh-TW" sz="36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A family altar?</a:t>
            </a:r>
            <a:r>
              <a:rPr lang="zh-TW" altLang="en-US" sz="36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 </a:t>
            </a:r>
            <a:r>
              <a:rPr lang="en-US" altLang="zh-TW" sz="36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Family worship? Family group?</a:t>
            </a:r>
          </a:p>
        </p:txBody>
      </p:sp>
    </p:spTree>
    <p:extLst>
      <p:ext uri="{BB962C8B-B14F-4D97-AF65-F5344CB8AC3E}">
        <p14:creationId xmlns:p14="http://schemas.microsoft.com/office/powerpoint/2010/main" val="2902199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ADCE8EE-1492-E8DE-289A-4789CDFEA0EE}"/>
              </a:ext>
            </a:extLst>
          </p:cNvPr>
          <p:cNvSpPr txBox="1"/>
          <p:nvPr/>
        </p:nvSpPr>
        <p:spPr>
          <a:xfrm>
            <a:off x="1574800" y="727481"/>
            <a:ext cx="9042400" cy="4770537"/>
          </a:xfrm>
          <a:prstGeom prst="rect">
            <a:avLst/>
          </a:prstGeom>
          <a:noFill/>
        </p:spPr>
        <p:txBody>
          <a:bodyPr wrap="square" rtlCol="0">
            <a:spAutoFit/>
          </a:bodyPr>
          <a:lstStyle/>
          <a:p>
            <a:pPr algn="ctr"/>
            <a:r>
              <a:rPr lang="zh-TW" altLang="en-US" sz="4000" b="1" dirty="0">
                <a:solidFill>
                  <a:schemeClr val="bg1"/>
                </a:solidFill>
                <a:latin typeface="Yu Gothic UI" panose="020B0500000000000000" pitchFamily="34" charset="-128"/>
                <a:ea typeface="Yu Gothic UI" panose="020B0500000000000000" pitchFamily="34" charset="-128"/>
              </a:rPr>
              <a:t>前言</a:t>
            </a:r>
            <a:r>
              <a:rPr lang="en-US" altLang="zh-TW" sz="4000" b="1" dirty="0">
                <a:solidFill>
                  <a:schemeClr val="bg1"/>
                </a:solidFill>
                <a:latin typeface="Yu Gothic UI" panose="020B0500000000000000" pitchFamily="34" charset="-128"/>
                <a:ea typeface="Yu Gothic UI" panose="020B0500000000000000" pitchFamily="34" charset="-128"/>
              </a:rPr>
              <a:t> foreword</a:t>
            </a:r>
          </a:p>
          <a:p>
            <a:pPr algn="ctr"/>
            <a:endParaRPr lang="en-US" altLang="zh-TW" sz="4000" b="1" dirty="0">
              <a:solidFill>
                <a:schemeClr val="bg1"/>
              </a:solidFill>
              <a:latin typeface="Yu Gothic UI" panose="020B0500000000000000" pitchFamily="34" charset="-128"/>
              <a:ea typeface="Yu Gothic UI" panose="020B0500000000000000" pitchFamily="34" charset="-128"/>
            </a:endParaRPr>
          </a:p>
          <a:p>
            <a:pPr marL="571500" indent="-571500">
              <a:buFont typeface="Wingdings" pitchFamily="2" charset="2"/>
              <a:buChar char="v"/>
            </a:pPr>
            <a:r>
              <a:rPr lang="zh-TW" altLang="en-US" sz="4000" b="1" dirty="0">
                <a:solidFill>
                  <a:schemeClr val="bg1"/>
                </a:solidFill>
                <a:effectLst>
                  <a:glow rad="63500">
                    <a:schemeClr val="accent6">
                      <a:satMod val="175000"/>
                      <a:alpha val="40000"/>
                    </a:schemeClr>
                  </a:glow>
                </a:effectLst>
                <a:latin typeface="Yu Gothic UI" panose="020B0500000000000000" pitchFamily="34" charset="-128"/>
                <a:ea typeface="Yu Gothic UI" panose="020B0500000000000000" pitchFamily="34" charset="-128"/>
              </a:rPr>
              <a:t>北美華人教會幾乎都是從基督徒開放家庭查經聚會起家，以本教會為例</a:t>
            </a:r>
            <a:r>
              <a:rPr lang="en-US" altLang="zh-TW" sz="4000" b="1" dirty="0">
                <a:solidFill>
                  <a:schemeClr val="bg1"/>
                </a:solidFill>
                <a:effectLst>
                  <a:glow rad="63500">
                    <a:schemeClr val="accent6">
                      <a:satMod val="175000"/>
                      <a:alpha val="40000"/>
                    </a:schemeClr>
                  </a:glow>
                </a:effectLst>
                <a:latin typeface="Yu Gothic UI" panose="020B0500000000000000" pitchFamily="34" charset="-128"/>
                <a:ea typeface="Yu Gothic UI" panose="020B0500000000000000" pitchFamily="34" charset="-128"/>
              </a:rPr>
              <a:t>…</a:t>
            </a:r>
            <a:endParaRPr lang="en-US" altLang="zh-TW" sz="6000" b="1" dirty="0">
              <a:solidFill>
                <a:schemeClr val="bg1"/>
              </a:solidFill>
              <a:effectLst>
                <a:glow rad="63500">
                  <a:schemeClr val="accent6">
                    <a:satMod val="175000"/>
                    <a:alpha val="40000"/>
                  </a:schemeClr>
                </a:glow>
              </a:effectLst>
              <a:latin typeface="Yu Gothic UI" panose="020B0500000000000000" pitchFamily="34" charset="-128"/>
              <a:ea typeface="Yu Gothic UI" panose="020B0500000000000000" pitchFamily="34" charset="-128"/>
            </a:endParaRPr>
          </a:p>
          <a:p>
            <a:pPr marL="519113"/>
            <a:r>
              <a:rPr lang="en-US" sz="3600" b="1" dirty="0">
                <a:solidFill>
                  <a:schemeClr val="bg1"/>
                </a:solidFill>
                <a:effectLst>
                  <a:glow rad="63500">
                    <a:schemeClr val="accent6">
                      <a:satMod val="175000"/>
                      <a:alpha val="40000"/>
                    </a:schemeClr>
                  </a:glow>
                </a:effectLst>
                <a:latin typeface="Yu Gothic UI" panose="020B0500000000000000" pitchFamily="34" charset="-128"/>
                <a:ea typeface="Yu Gothic UI" panose="020B0500000000000000" pitchFamily="34" charset="-128"/>
              </a:rPr>
              <a:t>Almost all Chinese churches in North America started from open family Bible study gatherings for Christians. Take our church as an example...</a:t>
            </a:r>
          </a:p>
        </p:txBody>
      </p:sp>
    </p:spTree>
    <p:extLst>
      <p:ext uri="{BB962C8B-B14F-4D97-AF65-F5344CB8AC3E}">
        <p14:creationId xmlns:p14="http://schemas.microsoft.com/office/powerpoint/2010/main" val="403291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ADCE8EE-1492-E8DE-289A-4789CDFEA0EE}"/>
              </a:ext>
            </a:extLst>
          </p:cNvPr>
          <p:cNvSpPr txBox="1"/>
          <p:nvPr/>
        </p:nvSpPr>
        <p:spPr>
          <a:xfrm>
            <a:off x="921656" y="859586"/>
            <a:ext cx="10116457" cy="5016758"/>
          </a:xfrm>
          <a:prstGeom prst="rect">
            <a:avLst/>
          </a:prstGeom>
          <a:noFill/>
        </p:spPr>
        <p:txBody>
          <a:bodyPr wrap="square" rtlCol="0">
            <a:spAutoFit/>
          </a:bodyPr>
          <a:lstStyle/>
          <a:p>
            <a:pPr marL="571500" indent="-571500">
              <a:buFont typeface="Wingdings" pitchFamily="2" charset="2"/>
              <a:buChar char="v"/>
            </a:pPr>
            <a:r>
              <a:rPr lang="zh-TW" altLang="en-US" sz="40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接待客旅是信心之父亞伯拉罕的行為表現</a:t>
            </a:r>
            <a:endParaRPr lang="en-US" altLang="zh-TW" sz="40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endParaRPr>
          </a:p>
          <a:p>
            <a:pPr marL="519113"/>
            <a:r>
              <a:rPr lang="en-US" altLang="zh-TW" sz="40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The hospitality of strangers was an act of Abraham, the father of faith</a:t>
            </a:r>
            <a:endParaRPr lang="zh-TW" altLang="en-US" sz="40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endParaRPr>
          </a:p>
          <a:p>
            <a:pPr marL="571500" indent="-571500">
              <a:buFont typeface="Wingdings" pitchFamily="2" charset="2"/>
              <a:buChar char="v"/>
            </a:pPr>
            <a:r>
              <a:rPr lang="zh-TW" altLang="en-US" sz="4000" b="1" dirty="0">
                <a:solidFill>
                  <a:srgbClr val="FFFF00"/>
                </a:solidFill>
                <a:effectLst>
                  <a:glow rad="63500">
                    <a:schemeClr val="tx1">
                      <a:alpha val="40000"/>
                    </a:schemeClr>
                  </a:glow>
                </a:effectLst>
                <a:latin typeface="Yu Gothic UI" panose="020B0500000000000000" pitchFamily="34" charset="-128"/>
                <a:ea typeface="Yu Gothic UI" panose="020B0500000000000000" pitchFamily="34" charset="-128"/>
              </a:rPr>
              <a:t>如何善盡基督徒待客之道</a:t>
            </a:r>
            <a:r>
              <a:rPr lang="en-US" altLang="zh-TW" sz="4000" b="1" dirty="0">
                <a:solidFill>
                  <a:srgbClr val="FFFF00"/>
                </a:solidFill>
                <a:effectLst>
                  <a:glow rad="63500">
                    <a:schemeClr val="tx1">
                      <a:alpha val="40000"/>
                    </a:schemeClr>
                  </a:glow>
                </a:effectLst>
                <a:latin typeface="Yu Gothic UI" panose="020B0500000000000000" pitchFamily="34" charset="-128"/>
                <a:ea typeface="Yu Gothic UI" panose="020B0500000000000000" pitchFamily="34" charset="-128"/>
              </a:rPr>
              <a:t>? </a:t>
            </a:r>
            <a:r>
              <a:rPr lang="zh-TW" altLang="en-US" sz="4000" b="1" dirty="0">
                <a:solidFill>
                  <a:srgbClr val="FFFF00"/>
                </a:solidFill>
                <a:effectLst>
                  <a:glow rad="63500">
                    <a:schemeClr val="tx1">
                      <a:alpha val="40000"/>
                    </a:schemeClr>
                  </a:glow>
                </a:effectLst>
                <a:latin typeface="Yu Gothic UI" panose="020B0500000000000000" pitchFamily="34" charset="-128"/>
                <a:ea typeface="Yu Gothic UI" panose="020B0500000000000000" pitchFamily="34" charset="-128"/>
              </a:rPr>
              <a:t>使神的家興旺</a:t>
            </a:r>
            <a:endParaRPr lang="en-US" altLang="zh-TW" sz="4000" b="1" dirty="0">
              <a:solidFill>
                <a:srgbClr val="FFFF00"/>
              </a:solidFill>
              <a:effectLst>
                <a:glow rad="63500">
                  <a:schemeClr val="tx1">
                    <a:alpha val="40000"/>
                  </a:schemeClr>
                </a:glow>
              </a:effectLst>
              <a:latin typeface="Yu Gothic UI" panose="020B0500000000000000" pitchFamily="34" charset="-128"/>
              <a:ea typeface="Yu Gothic UI" panose="020B0500000000000000" pitchFamily="34" charset="-128"/>
            </a:endParaRPr>
          </a:p>
          <a:p>
            <a:pPr marL="519113"/>
            <a:r>
              <a:rPr lang="en-US" altLang="zh-TW" sz="4000" b="1" dirty="0">
                <a:solidFill>
                  <a:srgbClr val="FFFF00"/>
                </a:solidFill>
                <a:effectLst>
                  <a:glow rad="63500">
                    <a:schemeClr val="tx1">
                      <a:alpha val="40000"/>
                    </a:schemeClr>
                  </a:glow>
                </a:effectLst>
                <a:latin typeface="Yu Gothic UI" panose="020B0500000000000000" pitchFamily="34" charset="-128"/>
                <a:ea typeface="Yu Gothic UI" panose="020B0500000000000000" pitchFamily="34" charset="-128"/>
              </a:rPr>
              <a:t>How to Practice Christian Hospitality? Prosper the House of God</a:t>
            </a:r>
            <a:endParaRPr lang="zh-TW" altLang="en-US" sz="4000" b="1" dirty="0">
              <a:solidFill>
                <a:srgbClr val="FFFF00"/>
              </a:solidFill>
              <a:effectLst>
                <a:glow rad="63500">
                  <a:schemeClr val="tx1">
                    <a:alpha val="40000"/>
                  </a:schemeClr>
                </a:glow>
              </a:effectLst>
              <a:latin typeface="Yu Gothic UI" panose="020B0500000000000000" pitchFamily="34" charset="-128"/>
              <a:ea typeface="Yu Gothic UI" panose="020B0500000000000000" pitchFamily="34" charset="-128"/>
            </a:endParaRPr>
          </a:p>
          <a:p>
            <a:pPr marL="571500" indent="-571500">
              <a:buFont typeface="Wingdings" pitchFamily="2" charset="2"/>
              <a:buChar char="v"/>
            </a:pPr>
            <a:r>
              <a:rPr lang="zh-TW" altLang="en-US" sz="4000" b="1" dirty="0">
                <a:solidFill>
                  <a:srgbClr val="FFFF00"/>
                </a:solidFill>
                <a:effectLst>
                  <a:glow rad="63500">
                    <a:schemeClr val="tx1">
                      <a:alpha val="40000"/>
                    </a:schemeClr>
                  </a:glow>
                </a:effectLst>
                <a:latin typeface="Yu Gothic UI" panose="020B0500000000000000" pitchFamily="34" charset="-128"/>
                <a:ea typeface="Yu Gothic UI" panose="020B0500000000000000" pitchFamily="34" charset="-128"/>
              </a:rPr>
              <a:t>看亞伯拉罕的生命榜樣</a:t>
            </a:r>
            <a:endParaRPr lang="en-US" altLang="zh-TW" sz="4000" b="1" dirty="0">
              <a:solidFill>
                <a:srgbClr val="FFFF00"/>
              </a:solidFill>
              <a:effectLst>
                <a:glow rad="63500">
                  <a:schemeClr val="tx1">
                    <a:alpha val="40000"/>
                  </a:schemeClr>
                </a:glow>
              </a:effectLst>
              <a:latin typeface="Yu Gothic UI" panose="020B0500000000000000" pitchFamily="34" charset="-128"/>
              <a:ea typeface="Yu Gothic UI" panose="020B0500000000000000" pitchFamily="34" charset="-128"/>
            </a:endParaRPr>
          </a:p>
          <a:p>
            <a:pPr marL="519113"/>
            <a:r>
              <a:rPr lang="en-US" altLang="zh-TW" sz="4000" b="1" dirty="0">
                <a:solidFill>
                  <a:srgbClr val="FFFF00"/>
                </a:solidFill>
                <a:effectLst>
                  <a:glow rad="63500">
                    <a:schemeClr val="tx1">
                      <a:alpha val="40000"/>
                    </a:schemeClr>
                  </a:glow>
                </a:effectLst>
                <a:latin typeface="Yu Gothic UI" panose="020B0500000000000000" pitchFamily="34" charset="-128"/>
                <a:ea typeface="Yu Gothic UI" panose="020B0500000000000000" pitchFamily="34" charset="-128"/>
              </a:rPr>
              <a:t>Look at the example of Abraham's life</a:t>
            </a:r>
            <a:endParaRPr lang="zh-TW" altLang="en-US" sz="4000" b="1" dirty="0">
              <a:solidFill>
                <a:srgbClr val="FFFF00"/>
              </a:solidFill>
              <a:effectLst>
                <a:glow rad="63500">
                  <a:schemeClr val="tx1">
                    <a:alpha val="40000"/>
                  </a:scheme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673919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ADCE8EE-1492-E8DE-289A-4789CDFEA0EE}"/>
              </a:ext>
            </a:extLst>
          </p:cNvPr>
          <p:cNvSpPr txBox="1"/>
          <p:nvPr/>
        </p:nvSpPr>
        <p:spPr>
          <a:xfrm>
            <a:off x="950685" y="235471"/>
            <a:ext cx="10116457" cy="6001643"/>
          </a:xfrm>
          <a:prstGeom prst="rect">
            <a:avLst/>
          </a:prstGeom>
          <a:noFill/>
        </p:spPr>
        <p:txBody>
          <a:bodyPr wrap="square" rtlCol="0">
            <a:spAutoFit/>
          </a:bodyPr>
          <a:lstStyle/>
          <a:p>
            <a:pPr marL="742950" indent="-742950" algn="ctr">
              <a:buAutoNum type="arabicPeriod"/>
            </a:pPr>
            <a:r>
              <a:rPr lang="zh-TW" altLang="en-US" sz="3200" b="1" dirty="0">
                <a:solidFill>
                  <a:schemeClr val="bg1"/>
                </a:solidFill>
                <a:latin typeface="Yu Gothic UI" panose="020B0500000000000000" pitchFamily="34" charset="-128"/>
                <a:ea typeface="Yu Gothic UI" panose="020B0500000000000000" pitchFamily="34" charset="-128"/>
              </a:rPr>
              <a:t>接待客旅的</a:t>
            </a:r>
            <a:r>
              <a:rPr lang="zh-TW" altLang="en-US" sz="3200" b="1" dirty="0">
                <a:solidFill>
                  <a:srgbClr val="FFFF00"/>
                </a:solidFill>
                <a:latin typeface="Yu Gothic UI" panose="020B0500000000000000" pitchFamily="34" charset="-128"/>
                <a:ea typeface="Yu Gothic UI" panose="020B0500000000000000" pitchFamily="34" charset="-128"/>
              </a:rPr>
              <a:t>時間和地點 </a:t>
            </a:r>
            <a:endParaRPr lang="en-US" altLang="zh-TW" sz="3200" b="1" dirty="0">
              <a:solidFill>
                <a:srgbClr val="FFFF00"/>
              </a:solidFill>
              <a:latin typeface="Yu Gothic UI" panose="020B0500000000000000" pitchFamily="34" charset="-128"/>
              <a:ea typeface="Yu Gothic UI" panose="020B0500000000000000" pitchFamily="34" charset="-128"/>
            </a:endParaRPr>
          </a:p>
          <a:p>
            <a:pPr algn="ctr"/>
            <a:r>
              <a:rPr lang="en-US" altLang="zh-TW" sz="3200" b="1" dirty="0">
                <a:solidFill>
                  <a:srgbClr val="FFFF00"/>
                </a:solidFill>
                <a:latin typeface="Yu Gothic UI" panose="020B0500000000000000" pitchFamily="34" charset="-128"/>
                <a:ea typeface="Yu Gothic UI" panose="020B0500000000000000" pitchFamily="34" charset="-128"/>
              </a:rPr>
              <a:t>Time and place </a:t>
            </a:r>
            <a:r>
              <a:rPr lang="en-US" altLang="zh-TW" sz="3200" b="1" dirty="0">
                <a:solidFill>
                  <a:schemeClr val="bg1"/>
                </a:solidFill>
                <a:latin typeface="Yu Gothic UI" panose="020B0500000000000000" pitchFamily="34" charset="-128"/>
                <a:ea typeface="Yu Gothic UI" panose="020B0500000000000000" pitchFamily="34" charset="-128"/>
              </a:rPr>
              <a:t>of receiving travelers</a:t>
            </a:r>
          </a:p>
          <a:p>
            <a:pPr marL="571500" indent="-571500">
              <a:buFont typeface="Wingdings" pitchFamily="2" charset="2"/>
              <a:buChar char="v"/>
            </a:pPr>
            <a:r>
              <a:rPr lang="zh-TW" altLang="en-US" sz="32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（創 </a:t>
            </a:r>
            <a:r>
              <a:rPr lang="en-US" altLang="zh-TW" sz="32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Genesis 18:1</a:t>
            </a:r>
            <a:r>
              <a:rPr lang="zh-TW" altLang="en-US" sz="32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a:t>
            </a:r>
            <a:r>
              <a:rPr lang="en-US" altLang="zh-TW" sz="32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 </a:t>
            </a:r>
            <a:r>
              <a:rPr lang="zh-TW" altLang="en-US" sz="32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耶和華在</a:t>
            </a:r>
            <a:r>
              <a:rPr lang="zh-TW" altLang="en-US" sz="3200" b="1" dirty="0">
                <a:solidFill>
                  <a:srgbClr val="FFFF00"/>
                </a:solidFill>
                <a:effectLst>
                  <a:glow rad="63500">
                    <a:schemeClr val="tx1">
                      <a:alpha val="40000"/>
                    </a:schemeClr>
                  </a:glow>
                </a:effectLst>
                <a:latin typeface="Yu Gothic UI" panose="020B0500000000000000" pitchFamily="34" charset="-128"/>
                <a:ea typeface="Yu Gothic UI" panose="020B0500000000000000" pitchFamily="34" charset="-128"/>
              </a:rPr>
              <a:t>幔利橡樹那裏</a:t>
            </a:r>
            <a:r>
              <a:rPr lang="zh-TW" altLang="en-US" sz="32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向亞伯拉罕顯現出來。</a:t>
            </a:r>
            <a:r>
              <a:rPr lang="zh-TW" altLang="en-US" sz="3200" b="1" dirty="0">
                <a:solidFill>
                  <a:srgbClr val="FFFF00"/>
                </a:solidFill>
                <a:effectLst>
                  <a:glow rad="63500">
                    <a:schemeClr val="tx1">
                      <a:alpha val="40000"/>
                    </a:schemeClr>
                  </a:glow>
                </a:effectLst>
                <a:latin typeface="Yu Gothic UI" panose="020B0500000000000000" pitchFamily="34" charset="-128"/>
                <a:ea typeface="Yu Gothic UI" panose="020B0500000000000000" pitchFamily="34" charset="-128"/>
              </a:rPr>
              <a:t>那時正熱</a:t>
            </a:r>
            <a:r>
              <a:rPr lang="zh-TW" altLang="en-US" sz="32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，亞伯拉罕坐在帳棚門口，</a:t>
            </a:r>
            <a:r>
              <a:rPr lang="en-US" altLang="zh-TW" sz="32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 </a:t>
            </a:r>
          </a:p>
          <a:p>
            <a:pPr marL="460375"/>
            <a:r>
              <a:rPr lang="en-US" altLang="zh-TW" sz="32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The Lord appeared to Abraham </a:t>
            </a:r>
            <a:r>
              <a:rPr lang="en-US" altLang="zh-TW" sz="3200" b="1" dirty="0">
                <a:solidFill>
                  <a:srgbClr val="FFFF00"/>
                </a:solidFill>
                <a:effectLst>
                  <a:glow rad="63500">
                    <a:schemeClr val="tx1">
                      <a:alpha val="40000"/>
                    </a:schemeClr>
                  </a:glow>
                </a:effectLst>
                <a:latin typeface="Yu Gothic UI" panose="020B0500000000000000" pitchFamily="34" charset="-128"/>
                <a:ea typeface="Yu Gothic UI" panose="020B0500000000000000" pitchFamily="34" charset="-128"/>
              </a:rPr>
              <a:t>near the great trees of </a:t>
            </a:r>
            <a:r>
              <a:rPr lang="en-US" altLang="zh-TW" sz="3200" b="1" dirty="0" err="1">
                <a:solidFill>
                  <a:srgbClr val="FFFF00"/>
                </a:solidFill>
                <a:effectLst>
                  <a:glow rad="63500">
                    <a:schemeClr val="tx1">
                      <a:alpha val="40000"/>
                    </a:schemeClr>
                  </a:glow>
                </a:effectLst>
                <a:latin typeface="Yu Gothic UI" panose="020B0500000000000000" pitchFamily="34" charset="-128"/>
                <a:ea typeface="Yu Gothic UI" panose="020B0500000000000000" pitchFamily="34" charset="-128"/>
              </a:rPr>
              <a:t>Mamre</a:t>
            </a:r>
            <a:r>
              <a:rPr lang="en-US" altLang="zh-TW" sz="32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 while he was sitting at the entrance to his tent </a:t>
            </a:r>
            <a:r>
              <a:rPr lang="en-US" altLang="zh-TW" sz="3200" b="1" dirty="0">
                <a:solidFill>
                  <a:srgbClr val="FFFF00"/>
                </a:solidFill>
                <a:effectLst>
                  <a:glow rad="63500">
                    <a:schemeClr val="tx1">
                      <a:alpha val="40000"/>
                    </a:schemeClr>
                  </a:glow>
                </a:effectLst>
                <a:latin typeface="Yu Gothic UI" panose="020B0500000000000000" pitchFamily="34" charset="-128"/>
                <a:ea typeface="Yu Gothic UI" panose="020B0500000000000000" pitchFamily="34" charset="-128"/>
              </a:rPr>
              <a:t>in the heat of the day</a:t>
            </a:r>
            <a:r>
              <a:rPr lang="en-US" altLang="zh-TW" sz="32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a:t>
            </a:r>
          </a:p>
          <a:p>
            <a:pPr marL="457200" indent="-457200">
              <a:buFont typeface="Wingdings" pitchFamily="2" charset="2"/>
              <a:buChar char="v"/>
            </a:pPr>
            <a:r>
              <a:rPr lang="zh-TW" altLang="en-US" sz="3200" b="1" dirty="0">
                <a:solidFill>
                  <a:srgbClr val="FFFF00"/>
                </a:solidFill>
                <a:effectLst>
                  <a:glow rad="63500">
                    <a:schemeClr val="tx1">
                      <a:alpha val="40000"/>
                    </a:schemeClr>
                  </a:glow>
                </a:effectLst>
                <a:latin typeface="Yu Gothic UI" panose="020B0500000000000000" pitchFamily="34" charset="-128"/>
                <a:ea typeface="Yu Gothic UI" panose="020B0500000000000000" pitchFamily="34" charset="-128"/>
              </a:rPr>
              <a:t>地點</a:t>
            </a:r>
            <a:r>
              <a:rPr lang="en-US" altLang="zh-TW" sz="3200" b="1" dirty="0">
                <a:solidFill>
                  <a:srgbClr val="FFFF00"/>
                </a:solidFill>
                <a:effectLst>
                  <a:glow rad="63500">
                    <a:schemeClr val="tx1">
                      <a:alpha val="40000"/>
                    </a:schemeClr>
                  </a:glow>
                </a:effectLst>
                <a:latin typeface="Yu Gothic UI" panose="020B0500000000000000" pitchFamily="34" charset="-128"/>
                <a:ea typeface="Yu Gothic UI" panose="020B0500000000000000" pitchFamily="34" charset="-128"/>
              </a:rPr>
              <a:t>: </a:t>
            </a:r>
            <a:r>
              <a:rPr lang="zh-TW" altLang="en-US" sz="3200" b="1" dirty="0">
                <a:solidFill>
                  <a:srgbClr val="FFFF00"/>
                </a:solidFill>
                <a:effectLst>
                  <a:glow rad="63500">
                    <a:schemeClr val="tx1">
                      <a:alpha val="40000"/>
                    </a:schemeClr>
                  </a:glow>
                </a:effectLst>
                <a:latin typeface="Yu Gothic UI" panose="020B0500000000000000" pitchFamily="34" charset="-128"/>
                <a:ea typeface="Yu Gothic UI" panose="020B0500000000000000" pitchFamily="34" charset="-128"/>
              </a:rPr>
              <a:t>幔利橡樹那裏 </a:t>
            </a:r>
            <a:r>
              <a:rPr lang="en-US" altLang="zh-TW" sz="3200" b="1" dirty="0">
                <a:solidFill>
                  <a:srgbClr val="FFFF00"/>
                </a:solidFill>
                <a:effectLst>
                  <a:glow rad="63500">
                    <a:schemeClr val="tx1">
                      <a:alpha val="40000"/>
                    </a:schemeClr>
                  </a:glow>
                </a:effectLst>
                <a:latin typeface="Yu Gothic UI" panose="020B0500000000000000" pitchFamily="34" charset="-128"/>
                <a:ea typeface="Yu Gothic UI" panose="020B0500000000000000" pitchFamily="34" charset="-128"/>
              </a:rPr>
              <a:t>= </a:t>
            </a:r>
            <a:r>
              <a:rPr lang="zh-TW" altLang="en-US" sz="3200" b="1" dirty="0">
                <a:solidFill>
                  <a:srgbClr val="FFFF00"/>
                </a:solidFill>
                <a:effectLst>
                  <a:glow rad="63500">
                    <a:schemeClr val="tx1">
                      <a:alpha val="40000"/>
                    </a:schemeClr>
                  </a:glow>
                </a:effectLst>
                <a:latin typeface="Yu Gothic UI" panose="020B0500000000000000" pitchFamily="34" charset="-128"/>
                <a:ea typeface="Yu Gothic UI" panose="020B0500000000000000" pitchFamily="34" charset="-128"/>
              </a:rPr>
              <a:t>他築壇獻祭的地方</a:t>
            </a:r>
            <a:endParaRPr lang="en-US" altLang="zh-TW" sz="3200" b="1" dirty="0">
              <a:solidFill>
                <a:srgbClr val="FFFF00"/>
              </a:solidFill>
              <a:effectLst>
                <a:glow rad="63500">
                  <a:schemeClr val="tx1">
                    <a:alpha val="40000"/>
                  </a:schemeClr>
                </a:glow>
              </a:effectLst>
              <a:latin typeface="Yu Gothic UI" panose="020B0500000000000000" pitchFamily="34" charset="-128"/>
              <a:ea typeface="Yu Gothic UI" panose="020B0500000000000000" pitchFamily="34" charset="-128"/>
            </a:endParaRPr>
          </a:p>
          <a:p>
            <a:pPr marL="519113"/>
            <a:r>
              <a:rPr lang="en-US" altLang="zh-TW" sz="3200" b="1" dirty="0">
                <a:solidFill>
                  <a:srgbClr val="FFFF00"/>
                </a:solidFill>
                <a:effectLst>
                  <a:glow rad="63500">
                    <a:schemeClr val="tx1">
                      <a:alpha val="40000"/>
                    </a:schemeClr>
                  </a:glow>
                </a:effectLst>
                <a:latin typeface="Yu Gothic UI" panose="020B0500000000000000" pitchFamily="34" charset="-128"/>
                <a:ea typeface="Yu Gothic UI" panose="020B0500000000000000" pitchFamily="34" charset="-128"/>
              </a:rPr>
              <a:t>Location: At the Oak of </a:t>
            </a:r>
            <a:r>
              <a:rPr lang="en-US" altLang="zh-TW" sz="3200" b="1" dirty="0" err="1">
                <a:solidFill>
                  <a:srgbClr val="FFFF00"/>
                </a:solidFill>
                <a:effectLst>
                  <a:glow rad="63500">
                    <a:schemeClr val="tx1">
                      <a:alpha val="40000"/>
                    </a:schemeClr>
                  </a:glow>
                </a:effectLst>
                <a:latin typeface="Yu Gothic UI" panose="020B0500000000000000" pitchFamily="34" charset="-128"/>
                <a:ea typeface="Yu Gothic UI" panose="020B0500000000000000" pitchFamily="34" charset="-128"/>
              </a:rPr>
              <a:t>Mamre</a:t>
            </a:r>
            <a:r>
              <a:rPr lang="en-US" altLang="zh-TW" sz="3200" b="1" dirty="0">
                <a:solidFill>
                  <a:srgbClr val="FFFF00"/>
                </a:solidFill>
                <a:effectLst>
                  <a:glow rad="63500">
                    <a:schemeClr val="tx1">
                      <a:alpha val="40000"/>
                    </a:schemeClr>
                  </a:glow>
                </a:effectLst>
                <a:latin typeface="Yu Gothic UI" panose="020B0500000000000000" pitchFamily="34" charset="-128"/>
                <a:ea typeface="Yu Gothic UI" panose="020B0500000000000000" pitchFamily="34" charset="-128"/>
              </a:rPr>
              <a:t> = where he built an altar and offered sacrifices</a:t>
            </a:r>
            <a:endParaRPr lang="zh-TW" altLang="en-US" sz="3200" b="1" dirty="0">
              <a:solidFill>
                <a:srgbClr val="FFFF00"/>
              </a:solidFill>
              <a:effectLst>
                <a:glow rad="63500">
                  <a:schemeClr val="tx1">
                    <a:alpha val="40000"/>
                  </a:schemeClr>
                </a:glow>
              </a:effectLst>
              <a:latin typeface="Yu Gothic UI" panose="020B0500000000000000" pitchFamily="34" charset="-128"/>
              <a:ea typeface="Yu Gothic UI" panose="020B0500000000000000" pitchFamily="34" charset="-128"/>
            </a:endParaRPr>
          </a:p>
          <a:p>
            <a:pPr marL="457200" indent="-457200">
              <a:buFont typeface="Wingdings" pitchFamily="2" charset="2"/>
              <a:buChar char="v"/>
            </a:pPr>
            <a:r>
              <a:rPr lang="zh-TW" altLang="en-US" sz="3200" b="1" dirty="0">
                <a:solidFill>
                  <a:srgbClr val="FFFF00"/>
                </a:solidFill>
                <a:effectLst>
                  <a:glow rad="63500">
                    <a:schemeClr val="tx1">
                      <a:alpha val="40000"/>
                    </a:schemeClr>
                  </a:glow>
                </a:effectLst>
                <a:latin typeface="Yu Gothic UI" panose="020B0500000000000000" pitchFamily="34" charset="-128"/>
                <a:ea typeface="Yu Gothic UI" panose="020B0500000000000000" pitchFamily="34" charset="-128"/>
              </a:rPr>
              <a:t>時間</a:t>
            </a:r>
            <a:r>
              <a:rPr lang="en-US" altLang="zh-TW" sz="3200" b="1" dirty="0">
                <a:solidFill>
                  <a:srgbClr val="FFFF00"/>
                </a:solidFill>
                <a:effectLst>
                  <a:glow rad="63500">
                    <a:schemeClr val="tx1">
                      <a:alpha val="40000"/>
                    </a:schemeClr>
                  </a:glow>
                </a:effectLst>
                <a:latin typeface="Yu Gothic UI" panose="020B0500000000000000" pitchFamily="34" charset="-128"/>
                <a:ea typeface="Yu Gothic UI" panose="020B0500000000000000" pitchFamily="34" charset="-128"/>
              </a:rPr>
              <a:t>: </a:t>
            </a:r>
            <a:r>
              <a:rPr lang="zh-TW" altLang="en-US" sz="3200" b="1" dirty="0">
                <a:solidFill>
                  <a:srgbClr val="FFFF00"/>
                </a:solidFill>
                <a:effectLst>
                  <a:glow rad="63500">
                    <a:schemeClr val="tx1">
                      <a:alpha val="40000"/>
                    </a:schemeClr>
                  </a:glow>
                </a:effectLst>
                <a:latin typeface="Yu Gothic UI" panose="020B0500000000000000" pitchFamily="34" charset="-128"/>
                <a:ea typeface="Yu Gothic UI" panose="020B0500000000000000" pitchFamily="34" charset="-128"/>
              </a:rPr>
              <a:t>那時正熱 </a:t>
            </a:r>
            <a:r>
              <a:rPr lang="en-US" altLang="zh-TW" sz="3200" b="1" dirty="0">
                <a:solidFill>
                  <a:srgbClr val="FFFF00"/>
                </a:solidFill>
                <a:effectLst>
                  <a:glow rad="63500">
                    <a:schemeClr val="tx1">
                      <a:alpha val="40000"/>
                    </a:schemeClr>
                  </a:glow>
                </a:effectLst>
                <a:latin typeface="Yu Gothic UI" panose="020B0500000000000000" pitchFamily="34" charset="-128"/>
                <a:ea typeface="Yu Gothic UI" panose="020B0500000000000000" pitchFamily="34" charset="-128"/>
              </a:rPr>
              <a:t>= </a:t>
            </a:r>
            <a:r>
              <a:rPr lang="zh-TW" altLang="en-US" sz="3200" b="1" dirty="0">
                <a:solidFill>
                  <a:srgbClr val="FFFF00"/>
                </a:solidFill>
                <a:effectLst>
                  <a:glow rad="63500">
                    <a:schemeClr val="tx1">
                      <a:alpha val="40000"/>
                    </a:schemeClr>
                  </a:glow>
                </a:effectLst>
                <a:latin typeface="Yu Gothic UI" panose="020B0500000000000000" pitchFamily="34" charset="-128"/>
                <a:ea typeface="Yu Gothic UI" panose="020B0500000000000000" pitchFamily="34" charset="-128"/>
              </a:rPr>
              <a:t>夏日炎炎正好眠</a:t>
            </a:r>
            <a:r>
              <a:rPr lang="en-US" altLang="zh-TW" sz="3200" b="1" dirty="0">
                <a:solidFill>
                  <a:srgbClr val="FFFF00"/>
                </a:solidFill>
                <a:effectLst>
                  <a:glow rad="63500">
                    <a:schemeClr val="tx1">
                      <a:alpha val="40000"/>
                    </a:schemeClr>
                  </a:glow>
                </a:effectLst>
                <a:latin typeface="Yu Gothic UI" panose="020B0500000000000000" pitchFamily="34" charset="-128"/>
                <a:ea typeface="Yu Gothic UI" panose="020B0500000000000000" pitchFamily="34" charset="-128"/>
              </a:rPr>
              <a:t>!</a:t>
            </a:r>
          </a:p>
          <a:p>
            <a:pPr marL="403225"/>
            <a:r>
              <a:rPr lang="en-US" altLang="zh-TW" sz="3200" b="1" dirty="0">
                <a:solidFill>
                  <a:srgbClr val="FFFF00"/>
                </a:solidFill>
                <a:effectLst>
                  <a:glow rad="63500">
                    <a:schemeClr val="tx1">
                      <a:alpha val="40000"/>
                    </a:schemeClr>
                  </a:glow>
                </a:effectLst>
                <a:latin typeface="Yu Gothic UI" panose="020B0500000000000000" pitchFamily="34" charset="-128"/>
                <a:ea typeface="Yu Gothic UI" panose="020B0500000000000000" pitchFamily="34" charset="-128"/>
              </a:rPr>
              <a:t>Time: when it is hot = sleep in the heat of summer!</a:t>
            </a:r>
          </a:p>
        </p:txBody>
      </p:sp>
    </p:spTree>
    <p:extLst>
      <p:ext uri="{BB962C8B-B14F-4D97-AF65-F5344CB8AC3E}">
        <p14:creationId xmlns:p14="http://schemas.microsoft.com/office/powerpoint/2010/main" val="458337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ADCE8EE-1492-E8DE-289A-4789CDFEA0EE}"/>
              </a:ext>
            </a:extLst>
          </p:cNvPr>
          <p:cNvSpPr txBox="1"/>
          <p:nvPr/>
        </p:nvSpPr>
        <p:spPr>
          <a:xfrm>
            <a:off x="928914" y="816043"/>
            <a:ext cx="10116457" cy="5016758"/>
          </a:xfrm>
          <a:prstGeom prst="rect">
            <a:avLst/>
          </a:prstGeom>
          <a:noFill/>
        </p:spPr>
        <p:txBody>
          <a:bodyPr wrap="square" rtlCol="0">
            <a:spAutoFit/>
          </a:bodyPr>
          <a:lstStyle/>
          <a:p>
            <a:pPr marL="571500" indent="-571500">
              <a:buFont typeface="Wingdings" pitchFamily="2" charset="2"/>
              <a:buChar char="v"/>
            </a:pPr>
            <a:r>
              <a:rPr lang="zh-TW" altLang="en-US" sz="32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（羅</a:t>
            </a:r>
            <a:r>
              <a:rPr lang="en-US" altLang="zh-TW" sz="32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 Romans 12:13</a:t>
            </a:r>
            <a:r>
              <a:rPr lang="zh-TW" altLang="en-US" sz="32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a:t>
            </a:r>
            <a:r>
              <a:rPr lang="en-US" altLang="zh-TW" sz="32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 </a:t>
            </a:r>
            <a:r>
              <a:rPr lang="zh-TW" altLang="en-US" sz="32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聖徒缺乏要幫補；</a:t>
            </a:r>
            <a:r>
              <a:rPr lang="zh-TW" altLang="en-US" sz="3200" b="1" dirty="0">
                <a:solidFill>
                  <a:srgbClr val="FFFF00"/>
                </a:solidFill>
                <a:effectLst>
                  <a:glow rad="63500">
                    <a:schemeClr val="tx1">
                      <a:alpha val="40000"/>
                    </a:schemeClr>
                  </a:glow>
                </a:effectLst>
                <a:latin typeface="Yu Gothic UI" panose="020B0500000000000000" pitchFamily="34" charset="-128"/>
                <a:ea typeface="Yu Gothic UI" panose="020B0500000000000000" pitchFamily="34" charset="-128"/>
              </a:rPr>
              <a:t>客要一味的款待。</a:t>
            </a:r>
            <a:endParaRPr lang="en-US" altLang="zh-TW" sz="3200" b="1" dirty="0">
              <a:solidFill>
                <a:srgbClr val="FFFF00"/>
              </a:solidFill>
              <a:effectLst>
                <a:glow rad="63500">
                  <a:schemeClr val="tx1">
                    <a:alpha val="40000"/>
                  </a:schemeClr>
                </a:glow>
              </a:effectLst>
              <a:latin typeface="Yu Gothic UI" panose="020B0500000000000000" pitchFamily="34" charset="-128"/>
              <a:ea typeface="Yu Gothic UI" panose="020B0500000000000000" pitchFamily="34" charset="-128"/>
            </a:endParaRPr>
          </a:p>
          <a:p>
            <a:pPr marL="460375"/>
            <a:r>
              <a:rPr lang="en-US" altLang="zh-TW" sz="32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Share with the Lord’s people who are in need. </a:t>
            </a:r>
            <a:r>
              <a:rPr lang="en-US" altLang="zh-TW" sz="3200" b="1" dirty="0">
                <a:solidFill>
                  <a:srgbClr val="FFFF00"/>
                </a:solidFill>
                <a:effectLst>
                  <a:glow rad="63500">
                    <a:schemeClr val="tx1">
                      <a:alpha val="40000"/>
                    </a:schemeClr>
                  </a:glow>
                </a:effectLst>
                <a:latin typeface="Yu Gothic UI" panose="020B0500000000000000" pitchFamily="34" charset="-128"/>
                <a:ea typeface="Yu Gothic UI" panose="020B0500000000000000" pitchFamily="34" charset="-128"/>
              </a:rPr>
              <a:t>Practice hospitality</a:t>
            </a:r>
            <a:r>
              <a:rPr lang="en-US" altLang="zh-TW" sz="32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a:t>
            </a:r>
            <a:endParaRPr lang="zh-TW" altLang="en-US" sz="32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endParaRPr>
          </a:p>
          <a:p>
            <a:pPr marL="571500" indent="-571500">
              <a:buFont typeface="Wingdings" pitchFamily="2" charset="2"/>
              <a:buChar char="v"/>
            </a:pPr>
            <a:r>
              <a:rPr lang="zh-TW" altLang="en-US" sz="32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（提後</a:t>
            </a:r>
            <a:r>
              <a:rPr lang="en-US" altLang="zh-TW" sz="32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 2 Timothy</a:t>
            </a:r>
            <a:r>
              <a:rPr lang="zh-TW" altLang="en-US" sz="32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 </a:t>
            </a:r>
            <a:r>
              <a:rPr lang="en-US" altLang="zh-TW" sz="32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4:2 </a:t>
            </a:r>
            <a:r>
              <a:rPr lang="zh-TW" altLang="en-US" sz="32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a:t>
            </a:r>
            <a:r>
              <a:rPr lang="zh-TW" altLang="en-US" sz="3200" b="1" dirty="0">
                <a:solidFill>
                  <a:srgbClr val="FFFF00"/>
                </a:solidFill>
                <a:effectLst>
                  <a:glow rad="63500">
                    <a:schemeClr val="tx1">
                      <a:alpha val="40000"/>
                    </a:schemeClr>
                  </a:glow>
                </a:effectLst>
                <a:latin typeface="Yu Gothic UI" panose="020B0500000000000000" pitchFamily="34" charset="-128"/>
                <a:ea typeface="Yu Gothic UI" panose="020B0500000000000000" pitchFamily="34" charset="-128"/>
              </a:rPr>
              <a:t>務要傳道，無論得時不得時，總要專心，</a:t>
            </a:r>
            <a:r>
              <a:rPr lang="zh-TW" altLang="en-US" sz="32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並用百般的忍耐、各樣的教訓責備人，警戒人，勸勉人。</a:t>
            </a:r>
            <a:endParaRPr lang="en-US" altLang="zh-TW" sz="32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endParaRPr>
          </a:p>
          <a:p>
            <a:pPr marL="635000"/>
            <a:r>
              <a:rPr lang="en-US" altLang="zh-TW" sz="3200" b="1" dirty="0">
                <a:solidFill>
                  <a:srgbClr val="FFFF00"/>
                </a:solidFill>
                <a:effectLst>
                  <a:glow rad="63500">
                    <a:schemeClr val="tx1">
                      <a:alpha val="40000"/>
                    </a:schemeClr>
                  </a:glow>
                </a:effectLst>
                <a:latin typeface="Yu Gothic UI" panose="020B0500000000000000" pitchFamily="34" charset="-128"/>
                <a:ea typeface="Yu Gothic UI" panose="020B0500000000000000" pitchFamily="34" charset="-128"/>
              </a:rPr>
              <a:t>Preach the word; be prepared in season and out of season</a:t>
            </a:r>
            <a:r>
              <a:rPr lang="en-US" altLang="zh-TW" sz="32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 correct, rebuke and encourage — with great patience and careful instruction.</a:t>
            </a:r>
            <a:endParaRPr lang="zh-TW" altLang="en-US" sz="32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4120565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ADCE8EE-1492-E8DE-289A-4789CDFEA0EE}"/>
              </a:ext>
            </a:extLst>
          </p:cNvPr>
          <p:cNvSpPr txBox="1"/>
          <p:nvPr/>
        </p:nvSpPr>
        <p:spPr>
          <a:xfrm>
            <a:off x="950686" y="670901"/>
            <a:ext cx="10116457" cy="5509200"/>
          </a:xfrm>
          <a:prstGeom prst="rect">
            <a:avLst/>
          </a:prstGeom>
          <a:noFill/>
        </p:spPr>
        <p:txBody>
          <a:bodyPr wrap="square" rtlCol="0">
            <a:spAutoFit/>
          </a:bodyPr>
          <a:lstStyle/>
          <a:p>
            <a:pPr algn="ctr"/>
            <a:r>
              <a:rPr lang="en-US" altLang="zh-TW" sz="32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2 </a:t>
            </a:r>
            <a:r>
              <a:rPr lang="zh-TW" altLang="en-US" sz="32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接待客旅的</a:t>
            </a:r>
            <a:r>
              <a:rPr lang="zh-TW" altLang="en-US" sz="3200" b="1" dirty="0">
                <a:solidFill>
                  <a:srgbClr val="FFFF00"/>
                </a:solidFill>
                <a:effectLst>
                  <a:glow rad="63500">
                    <a:schemeClr val="tx1">
                      <a:alpha val="40000"/>
                    </a:schemeClr>
                  </a:glow>
                </a:effectLst>
                <a:latin typeface="Yu Gothic UI" panose="020B0500000000000000" pitchFamily="34" charset="-128"/>
                <a:ea typeface="Yu Gothic UI" panose="020B0500000000000000" pitchFamily="34" charset="-128"/>
              </a:rPr>
              <a:t>心態</a:t>
            </a:r>
            <a:r>
              <a:rPr lang="zh-TW" altLang="en-US" sz="32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 </a:t>
            </a:r>
            <a:endParaRPr lang="en-US" altLang="zh-TW" sz="32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endParaRPr>
          </a:p>
          <a:p>
            <a:pPr algn="ctr"/>
            <a:r>
              <a:rPr lang="en-US" altLang="zh-TW" sz="32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The </a:t>
            </a:r>
            <a:r>
              <a:rPr lang="en-US" altLang="zh-TW" sz="3200" b="1" dirty="0">
                <a:solidFill>
                  <a:srgbClr val="FFFF00"/>
                </a:solidFill>
                <a:effectLst>
                  <a:glow rad="63500">
                    <a:schemeClr val="tx1">
                      <a:alpha val="40000"/>
                    </a:schemeClr>
                  </a:glow>
                </a:effectLst>
                <a:latin typeface="Yu Gothic UI" panose="020B0500000000000000" pitchFamily="34" charset="-128"/>
                <a:ea typeface="Yu Gothic UI" panose="020B0500000000000000" pitchFamily="34" charset="-128"/>
              </a:rPr>
              <a:t>mentality</a:t>
            </a:r>
            <a:r>
              <a:rPr lang="en-US" altLang="zh-TW" sz="32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 of receiving strangers</a:t>
            </a:r>
          </a:p>
          <a:p>
            <a:pPr marL="457200" indent="-457200">
              <a:buFont typeface="Wingdings" pitchFamily="2" charset="2"/>
              <a:buChar char="v"/>
            </a:pPr>
            <a:r>
              <a:rPr lang="en-US" altLang="zh-TW" sz="32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a:t>
            </a:r>
            <a:r>
              <a:rPr lang="zh-TW" altLang="en-US" sz="32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創 </a:t>
            </a:r>
            <a:r>
              <a:rPr lang="en-US" altLang="zh-TW" sz="32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Genesis 18:2)</a:t>
            </a:r>
            <a:r>
              <a:rPr lang="zh-TW" altLang="en-US" sz="32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 </a:t>
            </a:r>
            <a:r>
              <a:rPr lang="zh-TW" altLang="en-US" sz="3200" b="1" dirty="0">
                <a:solidFill>
                  <a:srgbClr val="FFFF00"/>
                </a:solidFill>
                <a:effectLst>
                  <a:glow rad="63500">
                    <a:schemeClr val="tx1">
                      <a:alpha val="40000"/>
                    </a:schemeClr>
                  </a:glow>
                </a:effectLst>
                <a:latin typeface="Yu Gothic UI" panose="020B0500000000000000" pitchFamily="34" charset="-128"/>
                <a:ea typeface="Yu Gothic UI" panose="020B0500000000000000" pitchFamily="34" charset="-128"/>
              </a:rPr>
              <a:t>舉目觀看</a:t>
            </a:r>
            <a:r>
              <a:rPr lang="zh-TW" altLang="en-US" sz="32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，見有</a:t>
            </a:r>
            <a:r>
              <a:rPr lang="zh-TW" altLang="en-US" sz="3200" b="1" dirty="0">
                <a:solidFill>
                  <a:srgbClr val="FFFF00"/>
                </a:solidFill>
                <a:effectLst>
                  <a:glow rad="63500">
                    <a:schemeClr val="tx1">
                      <a:alpha val="40000"/>
                    </a:schemeClr>
                  </a:glow>
                </a:effectLst>
                <a:latin typeface="Yu Gothic UI" panose="020B0500000000000000" pitchFamily="34" charset="-128"/>
                <a:ea typeface="Yu Gothic UI" panose="020B0500000000000000" pitchFamily="34" charset="-128"/>
              </a:rPr>
              <a:t>三個人</a:t>
            </a:r>
            <a:r>
              <a:rPr lang="zh-TW" altLang="en-US" sz="32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在對面站著。他一見，就</a:t>
            </a:r>
            <a:r>
              <a:rPr lang="zh-TW" altLang="en-US" sz="3200" b="1" dirty="0">
                <a:solidFill>
                  <a:srgbClr val="FFFF00"/>
                </a:solidFill>
                <a:effectLst>
                  <a:glow rad="63500">
                    <a:schemeClr val="tx1">
                      <a:alpha val="40000"/>
                    </a:schemeClr>
                  </a:glow>
                </a:effectLst>
                <a:latin typeface="Yu Gothic UI" panose="020B0500000000000000" pitchFamily="34" charset="-128"/>
                <a:ea typeface="Yu Gothic UI" panose="020B0500000000000000" pitchFamily="34" charset="-128"/>
              </a:rPr>
              <a:t>從帳棚門口跑去</a:t>
            </a:r>
            <a:r>
              <a:rPr lang="zh-TW" altLang="en-US" sz="32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迎接他們，俯伏在地，</a:t>
            </a:r>
            <a:r>
              <a:rPr lang="en-US" altLang="zh-TW" sz="32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a:t>
            </a:r>
          </a:p>
          <a:p>
            <a:r>
              <a:rPr lang="en-US" altLang="zh-TW" sz="32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Abraham </a:t>
            </a:r>
            <a:r>
              <a:rPr lang="en-US" altLang="zh-TW" sz="3200" b="1" dirty="0">
                <a:solidFill>
                  <a:srgbClr val="FFFF00"/>
                </a:solidFill>
                <a:effectLst>
                  <a:glow rad="63500">
                    <a:schemeClr val="tx1">
                      <a:alpha val="40000"/>
                    </a:schemeClr>
                  </a:glow>
                </a:effectLst>
                <a:latin typeface="Yu Gothic UI" panose="020B0500000000000000" pitchFamily="34" charset="-128"/>
                <a:ea typeface="Yu Gothic UI" panose="020B0500000000000000" pitchFamily="34" charset="-128"/>
              </a:rPr>
              <a:t>looked up </a:t>
            </a:r>
            <a:r>
              <a:rPr lang="en-US" altLang="zh-TW" sz="32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and saw </a:t>
            </a:r>
            <a:r>
              <a:rPr lang="en-US" altLang="zh-TW" sz="3200" b="1" dirty="0">
                <a:solidFill>
                  <a:srgbClr val="FFFF00"/>
                </a:solidFill>
                <a:effectLst>
                  <a:glow rad="63500">
                    <a:schemeClr val="tx1">
                      <a:alpha val="40000"/>
                    </a:schemeClr>
                  </a:glow>
                </a:effectLst>
                <a:latin typeface="Yu Gothic UI" panose="020B0500000000000000" pitchFamily="34" charset="-128"/>
                <a:ea typeface="Yu Gothic UI" panose="020B0500000000000000" pitchFamily="34" charset="-128"/>
              </a:rPr>
              <a:t>three men </a:t>
            </a:r>
            <a:r>
              <a:rPr lang="en-US" altLang="zh-TW" sz="32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standing nearby. When he saw them, he hurried </a:t>
            </a:r>
            <a:r>
              <a:rPr lang="en-US" altLang="zh-TW" sz="3200" b="1" dirty="0">
                <a:solidFill>
                  <a:srgbClr val="FFFF00"/>
                </a:solidFill>
                <a:effectLst>
                  <a:glow rad="63500">
                    <a:schemeClr val="tx1">
                      <a:alpha val="40000"/>
                    </a:schemeClr>
                  </a:glow>
                </a:effectLst>
                <a:latin typeface="Yu Gothic UI" panose="020B0500000000000000" pitchFamily="34" charset="-128"/>
                <a:ea typeface="Yu Gothic UI" panose="020B0500000000000000" pitchFamily="34" charset="-128"/>
              </a:rPr>
              <a:t>from the entrance of his tent to </a:t>
            </a:r>
            <a:r>
              <a:rPr lang="en-US" altLang="zh-TW" sz="32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meet them and bowed low to the ground.</a:t>
            </a:r>
          </a:p>
          <a:p>
            <a:endParaRPr lang="en-US" altLang="zh-TW" sz="3200" b="1" dirty="0">
              <a:solidFill>
                <a:srgbClr val="FFFF00"/>
              </a:solidFill>
              <a:effectLst>
                <a:glow rad="63500">
                  <a:schemeClr val="tx1">
                    <a:alpha val="40000"/>
                  </a:schemeClr>
                </a:glow>
              </a:effectLst>
              <a:latin typeface="Yu Gothic UI" panose="020B0500000000000000" pitchFamily="34" charset="-128"/>
              <a:ea typeface="Yu Gothic UI" panose="020B0500000000000000" pitchFamily="34" charset="-128"/>
            </a:endParaRPr>
          </a:p>
          <a:p>
            <a:r>
              <a:rPr lang="zh-TW" altLang="en-US" sz="3200" b="1" dirty="0">
                <a:solidFill>
                  <a:srgbClr val="FFFF00"/>
                </a:solidFill>
                <a:effectLst>
                  <a:glow rad="63500">
                    <a:schemeClr val="tx1">
                      <a:alpha val="40000"/>
                    </a:schemeClr>
                  </a:glow>
                </a:effectLst>
                <a:latin typeface="Yu Gothic UI" panose="020B0500000000000000" pitchFamily="34" charset="-128"/>
                <a:ea typeface="Yu Gothic UI" panose="020B0500000000000000" pitchFamily="34" charset="-128"/>
              </a:rPr>
              <a:t>亞伯拉罕的帳棚四面開口</a:t>
            </a:r>
            <a:r>
              <a:rPr lang="en-US" altLang="zh-TW" sz="3200" b="1" dirty="0">
                <a:solidFill>
                  <a:srgbClr val="FFFF00"/>
                </a:solidFill>
                <a:effectLst>
                  <a:glow rad="63500">
                    <a:schemeClr val="tx1">
                      <a:alpha val="40000"/>
                    </a:schemeClr>
                  </a:glow>
                </a:effectLst>
                <a:latin typeface="Yu Gothic UI" panose="020B0500000000000000" pitchFamily="34" charset="-128"/>
                <a:ea typeface="Yu Gothic UI" panose="020B0500000000000000" pitchFamily="34" charset="-128"/>
              </a:rPr>
              <a:t>! </a:t>
            </a:r>
          </a:p>
          <a:p>
            <a:r>
              <a:rPr lang="en-US" altLang="zh-TW" sz="3200" b="1" dirty="0">
                <a:solidFill>
                  <a:srgbClr val="FFFF00"/>
                </a:solidFill>
                <a:effectLst>
                  <a:glow rad="63500">
                    <a:schemeClr val="tx1">
                      <a:alpha val="40000"/>
                    </a:schemeClr>
                  </a:glow>
                </a:effectLst>
                <a:latin typeface="Yu Gothic UI" panose="020B0500000000000000" pitchFamily="34" charset="-128"/>
                <a:ea typeface="Yu Gothic UI" panose="020B0500000000000000" pitchFamily="34" charset="-128"/>
              </a:rPr>
              <a:t>Abraham's tent was open on all sides!</a:t>
            </a:r>
          </a:p>
        </p:txBody>
      </p:sp>
    </p:spTree>
    <p:extLst>
      <p:ext uri="{BB962C8B-B14F-4D97-AF65-F5344CB8AC3E}">
        <p14:creationId xmlns:p14="http://schemas.microsoft.com/office/powerpoint/2010/main" val="4141056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ADCE8EE-1492-E8DE-289A-4789CDFEA0EE}"/>
              </a:ext>
            </a:extLst>
          </p:cNvPr>
          <p:cNvSpPr txBox="1"/>
          <p:nvPr/>
        </p:nvSpPr>
        <p:spPr>
          <a:xfrm>
            <a:off x="928914" y="816043"/>
            <a:ext cx="10116457" cy="4832092"/>
          </a:xfrm>
          <a:prstGeom prst="rect">
            <a:avLst/>
          </a:prstGeom>
          <a:noFill/>
        </p:spPr>
        <p:txBody>
          <a:bodyPr wrap="square" rtlCol="0">
            <a:spAutoFit/>
          </a:bodyPr>
          <a:lstStyle/>
          <a:p>
            <a:pPr marL="457200" indent="-457200">
              <a:buFont typeface="Wingdings" pitchFamily="2" charset="2"/>
              <a:buChar char="v"/>
            </a:pPr>
            <a:r>
              <a:rPr lang="zh-TW" altLang="en-US" sz="32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（創 </a:t>
            </a:r>
            <a:r>
              <a:rPr lang="en-US" altLang="zh-TW" sz="32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Genesis 28:14</a:t>
            </a:r>
            <a:r>
              <a:rPr lang="zh-TW" altLang="en-US" sz="32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a:t>
            </a:r>
            <a:r>
              <a:rPr lang="en-US" altLang="zh-TW" sz="32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	</a:t>
            </a:r>
            <a:r>
              <a:rPr lang="zh-TW" altLang="en-US" sz="32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你的後裔必像地上的塵沙那樣多，必</a:t>
            </a:r>
            <a:r>
              <a:rPr lang="zh-TW" altLang="en-US" sz="3200" b="1" dirty="0">
                <a:solidFill>
                  <a:srgbClr val="FFFF00"/>
                </a:solidFill>
                <a:effectLst>
                  <a:glow rad="63500">
                    <a:schemeClr val="tx1">
                      <a:alpha val="40000"/>
                    </a:schemeClr>
                  </a:glow>
                </a:effectLst>
                <a:latin typeface="Yu Gothic UI" panose="020B0500000000000000" pitchFamily="34" charset="-128"/>
                <a:ea typeface="Yu Gothic UI" panose="020B0500000000000000" pitchFamily="34" charset="-128"/>
              </a:rPr>
              <a:t>向東西南北開展</a:t>
            </a:r>
            <a:r>
              <a:rPr lang="zh-TW" altLang="en-US" sz="32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；地上萬族必因你和你的後裔得福。</a:t>
            </a:r>
            <a:endParaRPr lang="en-US" altLang="zh-TW" sz="32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endParaRPr>
          </a:p>
          <a:p>
            <a:pPr marL="519113"/>
            <a:r>
              <a:rPr lang="en-US" altLang="zh-TW" sz="32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 Your descendants will be like the dust of the earth, and you will spread out to </a:t>
            </a:r>
            <a:r>
              <a:rPr lang="en-US" altLang="zh-TW" sz="3200" b="1" dirty="0">
                <a:solidFill>
                  <a:srgbClr val="FFFF00"/>
                </a:solidFill>
                <a:effectLst>
                  <a:glow rad="63500">
                    <a:schemeClr val="tx1">
                      <a:alpha val="40000"/>
                    </a:schemeClr>
                  </a:glow>
                </a:effectLst>
                <a:latin typeface="Yu Gothic UI" panose="020B0500000000000000" pitchFamily="34" charset="-128"/>
                <a:ea typeface="Yu Gothic UI" panose="020B0500000000000000" pitchFamily="34" charset="-128"/>
              </a:rPr>
              <a:t>the west and to the east, to the north and to the south</a:t>
            </a:r>
            <a:r>
              <a:rPr lang="en-US" altLang="zh-TW" sz="32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 All peoples on earth will be blessed through you and your offspring.</a:t>
            </a:r>
            <a:endParaRPr lang="zh-TW" altLang="en-US" sz="32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endParaRPr>
          </a:p>
          <a:p>
            <a:pPr marL="403225"/>
            <a:endParaRPr lang="en-US" altLang="zh-TW" sz="2800" b="1" dirty="0">
              <a:solidFill>
                <a:srgbClr val="FFFF00"/>
              </a:solidFill>
              <a:effectLst>
                <a:glow rad="63500">
                  <a:schemeClr val="tx1">
                    <a:alpha val="40000"/>
                  </a:schemeClr>
                </a:glow>
              </a:effectLst>
              <a:latin typeface="Yu Gothic UI" panose="020B0500000000000000" pitchFamily="34" charset="-128"/>
              <a:ea typeface="Yu Gothic UI" panose="020B0500000000000000" pitchFamily="34" charset="-128"/>
            </a:endParaRPr>
          </a:p>
          <a:p>
            <a:pPr marL="403225"/>
            <a:r>
              <a:rPr lang="zh-TW" altLang="en-US" sz="2800" b="1" dirty="0">
                <a:solidFill>
                  <a:srgbClr val="FFFF00"/>
                </a:solidFill>
                <a:effectLst>
                  <a:glow rad="63500">
                    <a:schemeClr val="tx1">
                      <a:alpha val="40000"/>
                    </a:schemeClr>
                  </a:glow>
                </a:effectLst>
                <a:latin typeface="Yu Gothic UI" panose="020B0500000000000000" pitchFamily="34" charset="-128"/>
                <a:ea typeface="Yu Gothic UI" panose="020B0500000000000000" pitchFamily="34" charset="-128"/>
              </a:rPr>
              <a:t>為福音開放家庭的蒙福見證</a:t>
            </a:r>
            <a:r>
              <a:rPr lang="en-US" altLang="zh-TW" sz="2800" b="1" dirty="0">
                <a:solidFill>
                  <a:srgbClr val="FFFF00"/>
                </a:solidFill>
                <a:effectLst>
                  <a:glow rad="63500">
                    <a:schemeClr val="tx1">
                      <a:alpha val="40000"/>
                    </a:schemeClr>
                  </a:glow>
                </a:effectLst>
                <a:latin typeface="Yu Gothic UI" panose="020B0500000000000000" pitchFamily="34" charset="-128"/>
                <a:ea typeface="Yu Gothic UI" panose="020B0500000000000000" pitchFamily="34" charset="-128"/>
              </a:rPr>
              <a:t>…</a:t>
            </a:r>
          </a:p>
          <a:p>
            <a:pPr marL="403225"/>
            <a:r>
              <a:rPr lang="en-US" altLang="zh-TW" sz="2800" b="1" dirty="0">
                <a:solidFill>
                  <a:srgbClr val="FFFF00"/>
                </a:solidFill>
                <a:effectLst>
                  <a:glow rad="63500">
                    <a:schemeClr val="tx1">
                      <a:alpha val="40000"/>
                    </a:schemeClr>
                  </a:glow>
                </a:effectLst>
                <a:latin typeface="Yu Gothic UI" panose="020B0500000000000000" pitchFamily="34" charset="-128"/>
                <a:ea typeface="Yu Gothic UI" panose="020B0500000000000000" pitchFamily="34" charset="-128"/>
              </a:rPr>
              <a:t>Opening house to the gospel</a:t>
            </a:r>
            <a:r>
              <a:rPr lang="zh-TW" altLang="en-US" sz="2800" b="1" dirty="0">
                <a:solidFill>
                  <a:srgbClr val="FFFF00"/>
                </a:solidFill>
                <a:effectLst>
                  <a:glow rad="63500">
                    <a:schemeClr val="tx1">
                      <a:alpha val="40000"/>
                    </a:schemeClr>
                  </a:glow>
                </a:effectLst>
                <a:latin typeface="Yu Gothic UI" panose="020B0500000000000000" pitchFamily="34" charset="-128"/>
                <a:ea typeface="Yu Gothic UI" panose="020B0500000000000000" pitchFamily="34" charset="-128"/>
              </a:rPr>
              <a:t> </a:t>
            </a:r>
            <a:r>
              <a:rPr lang="en-US" altLang="zh-TW" sz="2800" b="1" dirty="0">
                <a:solidFill>
                  <a:srgbClr val="FFFF00"/>
                </a:solidFill>
                <a:effectLst>
                  <a:glow rad="63500">
                    <a:schemeClr val="tx1">
                      <a:alpha val="40000"/>
                    </a:schemeClr>
                  </a:glow>
                </a:effectLst>
                <a:latin typeface="Yu Gothic UI" panose="020B0500000000000000" pitchFamily="34" charset="-128"/>
                <a:ea typeface="Yu Gothic UI" panose="020B0500000000000000" pitchFamily="34" charset="-128"/>
              </a:rPr>
              <a:t>Blessed to witness…</a:t>
            </a:r>
          </a:p>
        </p:txBody>
      </p:sp>
    </p:spTree>
    <p:extLst>
      <p:ext uri="{BB962C8B-B14F-4D97-AF65-F5344CB8AC3E}">
        <p14:creationId xmlns:p14="http://schemas.microsoft.com/office/powerpoint/2010/main" val="3011499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ADCE8EE-1492-E8DE-289A-4789CDFEA0EE}"/>
              </a:ext>
            </a:extLst>
          </p:cNvPr>
          <p:cNvSpPr txBox="1"/>
          <p:nvPr/>
        </p:nvSpPr>
        <p:spPr>
          <a:xfrm>
            <a:off x="787400" y="315300"/>
            <a:ext cx="10617199" cy="6001643"/>
          </a:xfrm>
          <a:prstGeom prst="rect">
            <a:avLst/>
          </a:prstGeom>
          <a:noFill/>
        </p:spPr>
        <p:txBody>
          <a:bodyPr wrap="square" rtlCol="0">
            <a:spAutoFit/>
          </a:bodyPr>
          <a:lstStyle/>
          <a:p>
            <a:pPr algn="ctr"/>
            <a:r>
              <a:rPr lang="en-US" altLang="zh-TW" sz="32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3 </a:t>
            </a:r>
            <a:r>
              <a:rPr lang="zh-TW" altLang="en-US" sz="32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接待客旅的</a:t>
            </a:r>
            <a:r>
              <a:rPr lang="zh-TW" altLang="en-US" sz="3200" b="1" dirty="0">
                <a:solidFill>
                  <a:srgbClr val="FFFF00"/>
                </a:solidFill>
                <a:effectLst>
                  <a:glow rad="63500">
                    <a:schemeClr val="tx1">
                      <a:alpha val="40000"/>
                    </a:schemeClr>
                  </a:glow>
                </a:effectLst>
                <a:latin typeface="Yu Gothic UI" panose="020B0500000000000000" pitchFamily="34" charset="-128"/>
                <a:ea typeface="Yu Gothic UI" panose="020B0500000000000000" pitchFamily="34" charset="-128"/>
              </a:rPr>
              <a:t>預備</a:t>
            </a:r>
            <a:endParaRPr lang="en-US" altLang="zh-TW" sz="32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endParaRPr>
          </a:p>
          <a:p>
            <a:pPr algn="ctr"/>
            <a:r>
              <a:rPr lang="en-US" altLang="zh-TW" sz="3200" b="1" dirty="0">
                <a:solidFill>
                  <a:srgbClr val="FFFF00"/>
                </a:solidFill>
                <a:effectLst>
                  <a:glow rad="63500">
                    <a:schemeClr val="tx1">
                      <a:alpha val="40000"/>
                    </a:schemeClr>
                  </a:glow>
                </a:effectLst>
                <a:latin typeface="Yu Gothic UI" panose="020B0500000000000000" pitchFamily="34" charset="-128"/>
                <a:ea typeface="Yu Gothic UI" panose="020B0500000000000000" pitchFamily="34" charset="-128"/>
              </a:rPr>
              <a:t>Preparations</a:t>
            </a:r>
            <a:r>
              <a:rPr lang="en-US" altLang="zh-TW" sz="32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 for receiving travelers</a:t>
            </a:r>
          </a:p>
          <a:p>
            <a:pPr marL="457200" indent="-457200">
              <a:buFont typeface="Wingdings" pitchFamily="2" charset="2"/>
              <a:buChar char="v"/>
            </a:pPr>
            <a:r>
              <a:rPr lang="en-US" altLang="zh-TW" sz="32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a:t>
            </a:r>
            <a:r>
              <a:rPr lang="zh-TW" altLang="en-US" sz="32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創</a:t>
            </a:r>
            <a:r>
              <a:rPr lang="en-US" altLang="zh-TW" sz="32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 Genesis 18:3-5)</a:t>
            </a:r>
            <a:r>
              <a:rPr lang="zh-TW" altLang="en-US" sz="32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 說：「我主，我若在你眼前蒙恩，求你不要離開僕人往前去。容我拿點水來，你們洗洗腳，在樹下歇息歇息。創</a:t>
            </a:r>
            <a:r>
              <a:rPr lang="en-US" altLang="zh-TW" sz="32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18:5</a:t>
            </a:r>
            <a:r>
              <a:rPr lang="zh-TW" altLang="en-US" sz="32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我再拿一點餅來，你們可以加添心力，然後往前去。你們既到僕人這裏來，理當如此。」</a:t>
            </a:r>
            <a:endParaRPr lang="en-US" altLang="zh-TW" sz="32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endParaRPr>
          </a:p>
          <a:p>
            <a:pPr marL="519113"/>
            <a:r>
              <a:rPr lang="en-US" altLang="zh-TW" sz="32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He said, “If I have found favor in your eyes, my lord,[a] do not pass your servant by. Let a little water be brought, and then you may all wash your feet and rest under this tree. Let me get you something to eat, so you can be refreshed and then go on your way</a:t>
            </a:r>
            <a:r>
              <a:rPr lang="zh-TW" altLang="en-US" sz="32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 </a:t>
            </a:r>
            <a:r>
              <a:rPr lang="en-US" altLang="zh-TW" sz="32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—now that you have come to your servant.”</a:t>
            </a:r>
            <a:endParaRPr lang="zh-TW" altLang="en-US" sz="32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583789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ADCE8EE-1492-E8DE-289A-4789CDFEA0EE}"/>
              </a:ext>
            </a:extLst>
          </p:cNvPr>
          <p:cNvSpPr txBox="1"/>
          <p:nvPr/>
        </p:nvSpPr>
        <p:spPr>
          <a:xfrm>
            <a:off x="892628" y="699929"/>
            <a:ext cx="10116457" cy="3354765"/>
          </a:xfrm>
          <a:prstGeom prst="rect">
            <a:avLst/>
          </a:prstGeom>
          <a:noFill/>
        </p:spPr>
        <p:txBody>
          <a:bodyPr wrap="square" rtlCol="0">
            <a:spAutoFit/>
          </a:bodyPr>
          <a:lstStyle/>
          <a:p>
            <a:pPr marL="457200" indent="-457200">
              <a:buFont typeface="Wingdings" pitchFamily="2" charset="2"/>
              <a:buChar char="v"/>
            </a:pPr>
            <a:endParaRPr lang="zh-TW" altLang="en-US" sz="3200" b="1" dirty="0">
              <a:solidFill>
                <a:schemeClr val="bg1"/>
              </a:solidFill>
              <a:latin typeface="Yu Gothic UI" panose="020B0500000000000000" pitchFamily="34" charset="-128"/>
              <a:ea typeface="Yu Gothic UI" panose="020B0500000000000000" pitchFamily="34" charset="-128"/>
            </a:endParaRPr>
          </a:p>
          <a:p>
            <a:pPr algn="ctr"/>
            <a:r>
              <a:rPr lang="zh-TW" altLang="en-US" sz="36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   他們說：「</a:t>
            </a:r>
            <a:r>
              <a:rPr lang="zh-TW" altLang="en-US" sz="3600" b="1" dirty="0">
                <a:solidFill>
                  <a:srgbClr val="FFFF00"/>
                </a:solidFill>
                <a:effectLst>
                  <a:glow rad="63500">
                    <a:schemeClr val="tx1">
                      <a:alpha val="40000"/>
                    </a:schemeClr>
                  </a:glow>
                </a:effectLst>
                <a:latin typeface="Yu Gothic UI" panose="020B0500000000000000" pitchFamily="34" charset="-128"/>
                <a:ea typeface="Yu Gothic UI" panose="020B0500000000000000" pitchFamily="34" charset="-128"/>
              </a:rPr>
              <a:t>就照你說的行罷</a:t>
            </a:r>
            <a:r>
              <a:rPr lang="zh-TW" altLang="en-US" sz="36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a:t>
            </a:r>
            <a:r>
              <a:rPr lang="en-US" altLang="zh-TW" sz="36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a:t>
            </a:r>
          </a:p>
          <a:p>
            <a:pPr algn="ctr"/>
            <a:r>
              <a:rPr lang="en-US" altLang="zh-TW" sz="36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“Very well,” they answered, “</a:t>
            </a:r>
            <a:r>
              <a:rPr lang="en-US" altLang="zh-TW" sz="3600" b="1" dirty="0">
                <a:solidFill>
                  <a:srgbClr val="FFFF00"/>
                </a:solidFill>
                <a:effectLst>
                  <a:glow rad="63500">
                    <a:schemeClr val="tx1">
                      <a:alpha val="40000"/>
                    </a:schemeClr>
                  </a:glow>
                </a:effectLst>
                <a:latin typeface="Yu Gothic UI" panose="020B0500000000000000" pitchFamily="34" charset="-128"/>
                <a:ea typeface="Yu Gothic UI" panose="020B0500000000000000" pitchFamily="34" charset="-128"/>
              </a:rPr>
              <a:t>do as you say</a:t>
            </a:r>
            <a:r>
              <a:rPr lang="en-US" altLang="zh-TW" sz="36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a:t>
            </a:r>
          </a:p>
          <a:p>
            <a:pPr algn="ctr"/>
            <a:r>
              <a:rPr lang="en-US" altLang="zh-TW" sz="36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   </a:t>
            </a:r>
          </a:p>
          <a:p>
            <a:pPr algn="ctr"/>
            <a:r>
              <a:rPr lang="en-US" altLang="zh-TW" sz="36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 </a:t>
            </a:r>
            <a:r>
              <a:rPr lang="zh-TW" altLang="en-US" sz="36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以客為尊 </a:t>
            </a:r>
            <a:r>
              <a:rPr lang="en-US" altLang="zh-TW" sz="36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 </a:t>
            </a:r>
            <a:r>
              <a:rPr lang="zh-TW" altLang="en-US" sz="36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友誼佈道</a:t>
            </a:r>
            <a:endParaRPr lang="en-US" altLang="zh-TW" sz="36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endParaRPr>
          </a:p>
          <a:p>
            <a:pPr algn="ctr"/>
            <a:r>
              <a:rPr lang="en-US" altLang="zh-TW" sz="36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Respect the customer =Friendship Evangelism</a:t>
            </a:r>
            <a:endParaRPr lang="zh-TW" altLang="en-US" sz="32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223925222"/>
      </p:ext>
    </p:extLst>
  </p:cSld>
  <p:clrMapOvr>
    <a:masterClrMapping/>
  </p:clrMapOvr>
</p:sld>
</file>

<file path=ppt/theme/theme1.xml><?xml version="1.0" encoding="utf-8"?>
<a:theme xmlns:a="http://schemas.openxmlformats.org/drawingml/2006/main" name="DappledVTI">
  <a:themeElements>
    <a:clrScheme name="AnalogousFromDarkSeedLeftStep">
      <a:dk1>
        <a:srgbClr val="000000"/>
      </a:dk1>
      <a:lt1>
        <a:srgbClr val="FFFFFF"/>
      </a:lt1>
      <a:dk2>
        <a:srgbClr val="1A1634"/>
      </a:dk2>
      <a:lt2>
        <a:srgbClr val="F0F3F3"/>
      </a:lt2>
      <a:accent1>
        <a:srgbClr val="E72950"/>
      </a:accent1>
      <a:accent2>
        <a:srgbClr val="D5178E"/>
      </a:accent2>
      <a:accent3>
        <a:srgbClr val="DF29E7"/>
      </a:accent3>
      <a:accent4>
        <a:srgbClr val="7E17D5"/>
      </a:accent4>
      <a:accent5>
        <a:srgbClr val="4129E7"/>
      </a:accent5>
      <a:accent6>
        <a:srgbClr val="174ED5"/>
      </a:accent6>
      <a:hlink>
        <a:srgbClr val="7351C5"/>
      </a:hlink>
      <a:folHlink>
        <a:srgbClr val="7F7F7F"/>
      </a:folHlink>
    </a:clrScheme>
    <a:fontScheme name="Custom 67">
      <a:majorFont>
        <a:latin typeface="Sabon Next L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ppledVTI" id="{204FEFAB-F02B-4FE8-B509-C50A618B972D}" vid="{7EAEADA8-5A8E-45B2-B0E4-448EC7E7A94F}"/>
    </a:ext>
  </a:extLst>
</a:theme>
</file>

<file path=docProps/app.xml><?xml version="1.0" encoding="utf-8"?>
<Properties xmlns="http://schemas.openxmlformats.org/officeDocument/2006/extended-properties" xmlns:vt="http://schemas.openxmlformats.org/officeDocument/2006/docPropsVTypes">
  <TotalTime>121</TotalTime>
  <Words>1086</Words>
  <Application>Microsoft Macintosh PowerPoint</Application>
  <PresentationFormat>Widescreen</PresentationFormat>
  <Paragraphs>68</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AvenirNext LT Pro Medium</vt:lpstr>
      <vt:lpstr>Yu Gothic UI</vt:lpstr>
      <vt:lpstr>Arial</vt:lpstr>
      <vt:lpstr>Avenir Next LT Pro</vt:lpstr>
      <vt:lpstr>Sabon Next LT</vt:lpstr>
      <vt:lpstr>Wingdings</vt:lpstr>
      <vt:lpstr>DappledVTI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LCCC Church</dc:creator>
  <cp:lastModifiedBy>LCCC Church</cp:lastModifiedBy>
  <cp:revision>5</cp:revision>
  <dcterms:created xsi:type="dcterms:W3CDTF">2023-08-20T12:03:17Z</dcterms:created>
  <dcterms:modified xsi:type="dcterms:W3CDTF">2023-08-21T10:07:27Z</dcterms:modified>
</cp:coreProperties>
</file>