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57" r:id="rId5"/>
    <p:sldId id="259" r:id="rId6"/>
    <p:sldId id="260" r:id="rId7"/>
    <p:sldId id="261" r:id="rId8"/>
    <p:sldId id="267" r:id="rId9"/>
    <p:sldId id="264" r:id="rId10"/>
    <p:sldId id="265" r:id="rId11"/>
    <p:sldId id="266" r:id="rId12"/>
    <p:sldId id="268" r:id="rId13"/>
    <p:sldId id="269" r:id="rId14"/>
    <p:sldId id="271" r:id="rId15"/>
    <p:sldId id="270"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90" d="100"/>
          <a:sy n="90" d="100"/>
        </p:scale>
        <p:origin x="232"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A53B-C102-344D-9FDB-435B514A091C}"/>
              </a:ext>
            </a:extLst>
          </p:cNvPr>
          <p:cNvSpPr>
            <a:spLocks noGrp="1"/>
          </p:cNvSpPr>
          <p:nvPr>
            <p:ph type="ctrTitle"/>
          </p:nvPr>
        </p:nvSpPr>
        <p:spPr/>
        <p:txBody>
          <a:bodyPr/>
          <a:lstStyle/>
          <a:p>
            <a:r>
              <a:rPr lang="en-US" b="1" dirty="0"/>
              <a:t>A Win-Win Investment Strategy (Luke 16:1-15)</a:t>
            </a:r>
            <a:endParaRPr lang="en-US" dirty="0"/>
          </a:p>
        </p:txBody>
      </p:sp>
      <p:sp>
        <p:nvSpPr>
          <p:cNvPr id="3" name="Subtitle 2">
            <a:extLst>
              <a:ext uri="{FF2B5EF4-FFF2-40B4-BE49-F238E27FC236}">
                <a16:creationId xmlns:a16="http://schemas.microsoft.com/office/drawing/2014/main" id="{3E902A77-D923-B94C-AEB0-0F91302E3B5B}"/>
              </a:ext>
            </a:extLst>
          </p:cNvPr>
          <p:cNvSpPr>
            <a:spLocks noGrp="1"/>
          </p:cNvSpPr>
          <p:nvPr>
            <p:ph type="subTitle" idx="1"/>
          </p:nvPr>
        </p:nvSpPr>
        <p:spPr/>
        <p:txBody>
          <a:bodyPr>
            <a:normAutofit lnSpcReduction="10000"/>
          </a:bodyPr>
          <a:lstStyle/>
          <a:p>
            <a:r>
              <a:rPr lang="zh-CN" altLang="en-US" sz="4400" dirty="0"/>
              <a:t>比胜的投资秘籍 （路 </a:t>
            </a:r>
            <a:r>
              <a:rPr lang="zh-CN" altLang="en-US" sz="4400" b="1" dirty="0"/>
              <a:t>十六</a:t>
            </a:r>
            <a:r>
              <a:rPr lang="en-US" altLang="zh-CN" sz="4400" b="1" dirty="0"/>
              <a:t>1-15</a:t>
            </a:r>
            <a:r>
              <a:rPr lang="zh-CN" altLang="en-US" sz="4400" b="1" dirty="0"/>
              <a:t>）</a:t>
            </a:r>
            <a:endParaRPr lang="en-US" sz="4400" dirty="0"/>
          </a:p>
        </p:txBody>
      </p:sp>
    </p:spTree>
    <p:extLst>
      <p:ext uri="{BB962C8B-B14F-4D97-AF65-F5344CB8AC3E}">
        <p14:creationId xmlns:p14="http://schemas.microsoft.com/office/powerpoint/2010/main" val="336407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Factopedia!!!: The final CEO of Washington Mutual made $19 million in three  weeks, while the company was failing.">
            <a:extLst>
              <a:ext uri="{FF2B5EF4-FFF2-40B4-BE49-F238E27FC236}">
                <a16:creationId xmlns:a16="http://schemas.microsoft.com/office/drawing/2014/main" id="{0469CE7E-8254-8740-937E-8C3EB7B496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92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JCPenney files for bankruptcy amid coronavirus pandemic - Business Insider">
            <a:extLst>
              <a:ext uri="{FF2B5EF4-FFF2-40B4-BE49-F238E27FC236}">
                <a16:creationId xmlns:a16="http://schemas.microsoft.com/office/drawing/2014/main" id="{7D8BBC20-B85D-7443-AF1B-96D49997B2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55" b="166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613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802973-841D-6047-AB56-D7DC3FD30677}"/>
              </a:ext>
            </a:extLst>
          </p:cNvPr>
          <p:cNvSpPr/>
          <p:nvPr/>
        </p:nvSpPr>
        <p:spPr>
          <a:xfrm>
            <a:off x="1212056" y="1062721"/>
            <a:ext cx="9767888" cy="5078313"/>
          </a:xfrm>
          <a:prstGeom prst="rect">
            <a:avLst/>
          </a:prstGeom>
        </p:spPr>
        <p:txBody>
          <a:bodyPr wrap="square">
            <a:spAutoFit/>
          </a:bodyPr>
          <a:lstStyle/>
          <a:p>
            <a:r>
              <a:rPr lang="en-US" sz="3600" dirty="0">
                <a:latin typeface="Times New Roman" panose="02020603050405020304" pitchFamily="18" charset="0"/>
                <a:ea typeface="Times New Roman" panose="02020603050405020304" pitchFamily="18" charset="0"/>
              </a:rPr>
              <a:t>“Use worldly wealth to gain friends for yourselves, so that when it is gone, they will welcome you into heaven.” (Luke 16:9)</a:t>
            </a:r>
          </a:p>
          <a:p>
            <a:endParaRPr lang="en-US" sz="3600" dirty="0">
              <a:latin typeface="Times New Roman" panose="02020603050405020304" pitchFamily="18" charset="0"/>
            </a:endParaRPr>
          </a:p>
          <a:p>
            <a:endParaRPr lang="en-US" sz="3600" dirty="0">
              <a:latin typeface="Times New Roman" panose="02020603050405020304" pitchFamily="18" charset="0"/>
            </a:endParaRPr>
          </a:p>
          <a:p>
            <a:r>
              <a:rPr lang="en-US" altLang="zh-CN" sz="3600" dirty="0"/>
              <a:t>“</a:t>
            </a:r>
            <a:r>
              <a:rPr lang="zh-CN" altLang="en-US" sz="3600" dirty="0"/>
              <a:t>要借着那不义的钱财结交朋友，到了钱财无用的时候，他们可以接你们到永存的帐幕里去</a:t>
            </a:r>
            <a:r>
              <a:rPr lang="en-US" altLang="zh-CN" sz="3600" dirty="0"/>
              <a:t>.” (</a:t>
            </a:r>
            <a:r>
              <a:rPr lang="zh-CN" altLang="en-US" sz="3600" dirty="0"/>
              <a:t>路十六</a:t>
            </a:r>
            <a:r>
              <a:rPr lang="en-US" altLang="zh-CN" sz="3600" dirty="0"/>
              <a:t>9</a:t>
            </a:r>
            <a:r>
              <a:rPr lang="zh-CN" altLang="en-US" sz="3600" dirty="0"/>
              <a:t>）</a:t>
            </a:r>
          </a:p>
          <a:p>
            <a:endParaRPr lang="en-US" sz="3600" dirty="0"/>
          </a:p>
        </p:txBody>
      </p:sp>
    </p:spTree>
    <p:extLst>
      <p:ext uri="{BB962C8B-B14F-4D97-AF65-F5344CB8AC3E}">
        <p14:creationId xmlns:p14="http://schemas.microsoft.com/office/powerpoint/2010/main" val="382914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2AAA92-5C1B-7044-A381-592FC983B7D1}"/>
              </a:ext>
            </a:extLst>
          </p:cNvPr>
          <p:cNvSpPr/>
          <p:nvPr/>
        </p:nvSpPr>
        <p:spPr>
          <a:xfrm>
            <a:off x="833437" y="366623"/>
            <a:ext cx="10296525" cy="6124754"/>
          </a:xfrm>
          <a:prstGeom prst="rect">
            <a:avLst/>
          </a:prstGeom>
        </p:spPr>
        <p:txBody>
          <a:bodyPr wrap="square">
            <a:spAutoFit/>
          </a:bodyPr>
          <a:lstStyle/>
          <a:p>
            <a:r>
              <a:rPr lang="en-US" sz="2800" dirty="0">
                <a:latin typeface="Helvetica" pitchFamily="2" charset="0"/>
              </a:rPr>
              <a:t>“Whoever can be trusted with very little can also be trusted with much, and whoever is dishonest with very little will also be dishonest with much. </a:t>
            </a:r>
            <a:r>
              <a:rPr lang="en-US" sz="2800" baseline="30000" dirty="0">
                <a:latin typeface="Helvetica" pitchFamily="2" charset="0"/>
              </a:rPr>
              <a:t>11 </a:t>
            </a:r>
            <a:r>
              <a:rPr lang="en-US" sz="2800" dirty="0">
                <a:latin typeface="Helvetica" pitchFamily="2" charset="0"/>
              </a:rPr>
              <a:t>So if you have not been trustworthy in handling worldly wealth, who will trust you with true riches? </a:t>
            </a:r>
            <a:r>
              <a:rPr lang="en-US" sz="2800" baseline="30000" dirty="0">
                <a:latin typeface="Helvetica" pitchFamily="2" charset="0"/>
              </a:rPr>
              <a:t>12 </a:t>
            </a:r>
            <a:r>
              <a:rPr lang="en-US" sz="2800" dirty="0">
                <a:latin typeface="Helvetica" pitchFamily="2" charset="0"/>
              </a:rPr>
              <a:t>And if you have not been trustworthy with someone else’s property, who will give you property of your own? </a:t>
            </a:r>
            <a:r>
              <a:rPr lang="zh-CN" altLang="en-US" sz="2800" dirty="0">
                <a:latin typeface="Helvetica" pitchFamily="2" charset="0"/>
              </a:rPr>
              <a:t> </a:t>
            </a:r>
            <a:r>
              <a:rPr lang="en-US" altLang="zh-CN" sz="2800" dirty="0">
                <a:latin typeface="Helvetica" pitchFamily="2" charset="0"/>
              </a:rPr>
              <a:t>(Luke 16:10-12)</a:t>
            </a:r>
          </a:p>
          <a:p>
            <a:endParaRPr lang="en-US" sz="2800" dirty="0">
              <a:effectLst/>
              <a:latin typeface="Helvetica" pitchFamily="2" charset="0"/>
            </a:endParaRPr>
          </a:p>
          <a:p>
            <a:r>
              <a:rPr lang="zh-CN" altLang="en-US" sz="2800" dirty="0"/>
              <a:t>人在最小的事上忠心，在大事上也忠心；在最小的事上不义，在大事上也不义。</a:t>
            </a:r>
          </a:p>
          <a:p>
            <a:r>
              <a:rPr lang="en-US" altLang="zh-CN" sz="2800" b="1" dirty="0"/>
              <a:t>11 </a:t>
            </a:r>
            <a:r>
              <a:rPr lang="zh-CN" altLang="en-US" sz="2800" dirty="0"/>
              <a:t>倘若你们在不义的钱财上不忠心，谁还把那真实的钱财托付你们呢？</a:t>
            </a:r>
          </a:p>
          <a:p>
            <a:r>
              <a:rPr lang="en-US" altLang="zh-CN" sz="2800" b="1" dirty="0"/>
              <a:t>12 </a:t>
            </a:r>
            <a:r>
              <a:rPr lang="zh-CN" altLang="en-US" sz="2800" dirty="0"/>
              <a:t>倘若你们在别人的东西上不忠心，谁还把你们自己的东西给你们呢？</a:t>
            </a:r>
            <a:r>
              <a:rPr lang="en-US" altLang="zh-CN" sz="2800" dirty="0">
                <a:latin typeface="Helvetica" pitchFamily="2" charset="0"/>
              </a:rPr>
              <a:t>(</a:t>
            </a:r>
            <a:r>
              <a:rPr lang="zh-CN" altLang="en-US" sz="2800" dirty="0">
                <a:latin typeface="Helvetica" pitchFamily="2" charset="0"/>
              </a:rPr>
              <a:t>路十六</a:t>
            </a:r>
            <a:r>
              <a:rPr lang="en-US" altLang="zh-CN" sz="2800" dirty="0">
                <a:latin typeface="Helvetica" pitchFamily="2" charset="0"/>
              </a:rPr>
              <a:t>10-12</a:t>
            </a:r>
            <a:r>
              <a:rPr lang="zh-CN" altLang="en-US" sz="2800" dirty="0">
                <a:latin typeface="Helvetica" pitchFamily="2" charset="0"/>
              </a:rPr>
              <a:t>）</a:t>
            </a:r>
            <a:endParaRPr lang="zh-CN" altLang="en-US" sz="2800" dirty="0"/>
          </a:p>
        </p:txBody>
      </p:sp>
    </p:spTree>
    <p:extLst>
      <p:ext uri="{BB962C8B-B14F-4D97-AF65-F5344CB8AC3E}">
        <p14:creationId xmlns:p14="http://schemas.microsoft.com/office/powerpoint/2010/main" val="207201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6C7F47-10BE-C944-BF9C-158665F06214}"/>
              </a:ext>
            </a:extLst>
          </p:cNvPr>
          <p:cNvSpPr/>
          <p:nvPr/>
        </p:nvSpPr>
        <p:spPr>
          <a:xfrm>
            <a:off x="1133475" y="2285911"/>
            <a:ext cx="9925050" cy="2554545"/>
          </a:xfrm>
          <a:prstGeom prst="rect">
            <a:avLst/>
          </a:prstGeom>
        </p:spPr>
        <p:txBody>
          <a:bodyPr wrap="square">
            <a:spAutoFit/>
          </a:bodyPr>
          <a:lstStyle/>
          <a:p>
            <a:pPr marL="457200" marR="0">
              <a:spcBef>
                <a:spcPts val="0"/>
              </a:spcBef>
              <a:spcAft>
                <a:spcPts val="0"/>
              </a:spcAft>
            </a:pPr>
            <a:r>
              <a:rPr lang="en-US" sz="3200" dirty="0">
                <a:latin typeface="Times New Roman" panose="02020603050405020304" pitchFamily="18" charset="0"/>
                <a:ea typeface="Times New Roman" panose="02020603050405020304" pitchFamily="18" charset="0"/>
              </a:rPr>
              <a:t>“Every man of ambition has to fight his century with its own weapons.  What this century worships is wealth. The God of this century is wealth.  To succeed one must have wealth.  At all cost one must have wealth.” </a:t>
            </a:r>
          </a:p>
          <a:p>
            <a:pPr marL="457200" marR="0" algn="r">
              <a:spcBef>
                <a:spcPts val="0"/>
              </a:spcBef>
              <a:spcAft>
                <a:spcPts val="0"/>
              </a:spcAft>
            </a:pPr>
            <a:r>
              <a:rPr lang="en-US" sz="3200" dirty="0">
                <a:latin typeface="Times New Roman" panose="02020603050405020304" pitchFamily="18" charset="0"/>
                <a:ea typeface="Times New Roman" panose="02020603050405020304" pitchFamily="18" charset="0"/>
              </a:rPr>
              <a:t>— Oscar Wilde</a:t>
            </a:r>
          </a:p>
        </p:txBody>
      </p:sp>
    </p:spTree>
    <p:extLst>
      <p:ext uri="{BB962C8B-B14F-4D97-AF65-F5344CB8AC3E}">
        <p14:creationId xmlns:p14="http://schemas.microsoft.com/office/powerpoint/2010/main" val="1423205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69969C-F38B-8E47-BE13-29DB93F5CE53}"/>
              </a:ext>
            </a:extLst>
          </p:cNvPr>
          <p:cNvSpPr/>
          <p:nvPr/>
        </p:nvSpPr>
        <p:spPr>
          <a:xfrm>
            <a:off x="854869" y="1508210"/>
            <a:ext cx="10482262" cy="2062103"/>
          </a:xfrm>
          <a:prstGeom prst="rect">
            <a:avLst/>
          </a:prstGeom>
        </p:spPr>
        <p:txBody>
          <a:bodyPr wrap="square">
            <a:spAutoFit/>
          </a:bodyPr>
          <a:lstStyle/>
          <a:p>
            <a:pPr indent="457200"/>
            <a:r>
              <a:rPr lang="en-US" sz="3200" dirty="0">
                <a:latin typeface="Times New Roman" panose="02020603050405020304" pitchFamily="18" charset="0"/>
                <a:ea typeface="Times New Roman" panose="02020603050405020304" pitchFamily="18" charset="0"/>
              </a:rPr>
              <a:t>"No servant can serve two masters. Either he will hate the one and love the other, or he will be devoted to the one and despise the other. You cannot serve both God and Money." Luke 16:13</a:t>
            </a:r>
          </a:p>
        </p:txBody>
      </p:sp>
      <p:sp>
        <p:nvSpPr>
          <p:cNvPr id="3" name="Rectangle 2">
            <a:extLst>
              <a:ext uri="{FF2B5EF4-FFF2-40B4-BE49-F238E27FC236}">
                <a16:creationId xmlns:a16="http://schemas.microsoft.com/office/drawing/2014/main" id="{7AA3FC1B-923C-D14C-8F83-7FB7BCA87310}"/>
              </a:ext>
            </a:extLst>
          </p:cNvPr>
          <p:cNvSpPr/>
          <p:nvPr/>
        </p:nvSpPr>
        <p:spPr>
          <a:xfrm>
            <a:off x="854869" y="4220260"/>
            <a:ext cx="9917906" cy="1754326"/>
          </a:xfrm>
          <a:prstGeom prst="rect">
            <a:avLst/>
          </a:prstGeom>
        </p:spPr>
        <p:txBody>
          <a:bodyPr wrap="square">
            <a:spAutoFit/>
          </a:bodyPr>
          <a:lstStyle/>
          <a:p>
            <a:r>
              <a:rPr lang="en-US" altLang="zh-CN" sz="3600" dirty="0">
                <a:latin typeface="Times" pitchFamily="2" charset="0"/>
              </a:rPr>
              <a:t>“</a:t>
            </a:r>
            <a:r>
              <a:rPr lang="zh-CN" altLang="en-US" sz="3600" dirty="0">
                <a:latin typeface="Times" pitchFamily="2" charset="0"/>
              </a:rPr>
              <a:t>一个仆人不能事奉两个主；不是恶这个爱那个，就是重这个轻那个。你们不能又事奉　神，又事奉玛门</a:t>
            </a:r>
            <a:r>
              <a:rPr lang="en-US" altLang="zh-CN" sz="3600" dirty="0">
                <a:latin typeface="Times" pitchFamily="2" charset="0"/>
              </a:rPr>
              <a:t>” </a:t>
            </a:r>
            <a:r>
              <a:rPr lang="zh-CN" altLang="en-US" sz="3600" dirty="0">
                <a:latin typeface="Times" pitchFamily="2" charset="0"/>
              </a:rPr>
              <a:t>路十六</a:t>
            </a:r>
            <a:r>
              <a:rPr lang="en-US" altLang="zh-CN" sz="3600" dirty="0">
                <a:latin typeface="Times" pitchFamily="2" charset="0"/>
              </a:rPr>
              <a:t>13</a:t>
            </a:r>
            <a:endParaRPr lang="zh-CN" altLang="en-US" sz="3600" dirty="0">
              <a:effectLst/>
              <a:latin typeface="Times" pitchFamily="2" charset="0"/>
            </a:endParaRPr>
          </a:p>
        </p:txBody>
      </p:sp>
    </p:spTree>
    <p:extLst>
      <p:ext uri="{BB962C8B-B14F-4D97-AF65-F5344CB8AC3E}">
        <p14:creationId xmlns:p14="http://schemas.microsoft.com/office/powerpoint/2010/main" val="2366452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A38179-1F67-114F-AADF-049E2CFD92A7}"/>
              </a:ext>
            </a:extLst>
          </p:cNvPr>
          <p:cNvSpPr/>
          <p:nvPr/>
        </p:nvSpPr>
        <p:spPr>
          <a:xfrm>
            <a:off x="1190625" y="1662798"/>
            <a:ext cx="10210800" cy="1323439"/>
          </a:xfrm>
          <a:prstGeom prst="rect">
            <a:avLst/>
          </a:prstGeom>
        </p:spPr>
        <p:txBody>
          <a:bodyPr wrap="square">
            <a:spAutoFit/>
          </a:bodyPr>
          <a:lstStyle/>
          <a:p>
            <a:r>
              <a:rPr lang="en-US" sz="4000" dirty="0">
                <a:latin typeface="Times New Roman" panose="02020603050405020304" pitchFamily="18" charset="0"/>
                <a:ea typeface="Times New Roman" panose="02020603050405020304" pitchFamily="18" charset="0"/>
              </a:rPr>
              <a:t>“The Pharisees, who loved money, heard all this and were sneering at Jesus.”</a:t>
            </a:r>
            <a:r>
              <a:rPr lang="en-US" sz="4000" dirty="0"/>
              <a:t>  (Luke 16:14)</a:t>
            </a:r>
          </a:p>
        </p:txBody>
      </p:sp>
      <p:sp>
        <p:nvSpPr>
          <p:cNvPr id="3" name="Rectangle 2">
            <a:extLst>
              <a:ext uri="{FF2B5EF4-FFF2-40B4-BE49-F238E27FC236}">
                <a16:creationId xmlns:a16="http://schemas.microsoft.com/office/drawing/2014/main" id="{9DE30EC6-729D-2849-83A9-AEF9DE335580}"/>
              </a:ext>
            </a:extLst>
          </p:cNvPr>
          <p:cNvSpPr/>
          <p:nvPr/>
        </p:nvSpPr>
        <p:spPr>
          <a:xfrm>
            <a:off x="1190625" y="3596758"/>
            <a:ext cx="9184839" cy="1200329"/>
          </a:xfrm>
          <a:prstGeom prst="rect">
            <a:avLst/>
          </a:prstGeom>
        </p:spPr>
        <p:txBody>
          <a:bodyPr wrap="square">
            <a:spAutoFit/>
          </a:bodyPr>
          <a:lstStyle/>
          <a:p>
            <a:r>
              <a:rPr lang="en-US" altLang="zh-CN" sz="3600" dirty="0">
                <a:latin typeface="Times" pitchFamily="2" charset="0"/>
              </a:rPr>
              <a:t>“</a:t>
            </a:r>
            <a:r>
              <a:rPr lang="zh-CN" altLang="en-US" sz="3600" dirty="0">
                <a:latin typeface="Times" pitchFamily="2" charset="0"/>
              </a:rPr>
              <a:t>法利赛人是贪爱钱财的；他们听见这一切话，就嗤笑耶稣。”路十六</a:t>
            </a:r>
            <a:r>
              <a:rPr lang="en-US" altLang="zh-CN" sz="3600" dirty="0">
                <a:latin typeface="Times" pitchFamily="2" charset="0"/>
              </a:rPr>
              <a:t>14</a:t>
            </a:r>
            <a:endParaRPr lang="zh-CN" altLang="en-US" sz="3600" dirty="0">
              <a:effectLst/>
              <a:latin typeface="Times" pitchFamily="2" charset="0"/>
            </a:endParaRPr>
          </a:p>
        </p:txBody>
      </p:sp>
    </p:spTree>
    <p:extLst>
      <p:ext uri="{BB962C8B-B14F-4D97-AF65-F5344CB8AC3E}">
        <p14:creationId xmlns:p14="http://schemas.microsoft.com/office/powerpoint/2010/main" val="560573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E9E155-17EE-0648-9B21-9E1AE0D839E2}"/>
              </a:ext>
            </a:extLst>
          </p:cNvPr>
          <p:cNvSpPr/>
          <p:nvPr/>
        </p:nvSpPr>
        <p:spPr>
          <a:xfrm>
            <a:off x="1019174" y="1395709"/>
            <a:ext cx="10382251" cy="5078313"/>
          </a:xfrm>
          <a:prstGeom prst="rect">
            <a:avLst/>
          </a:prstGeom>
        </p:spPr>
        <p:txBody>
          <a:bodyPr wrap="square">
            <a:spAutoFit/>
          </a:bodyPr>
          <a:lstStyle/>
          <a:p>
            <a:r>
              <a:rPr lang="zh-CN" altLang="en-US" sz="3600" dirty="0">
                <a:latin typeface="Times New Roman" panose="02020603050405020304" pitchFamily="18" charset="0"/>
                <a:ea typeface="Times New Roman" panose="02020603050405020304" pitchFamily="18" charset="0"/>
              </a:rPr>
              <a:t>“</a:t>
            </a:r>
            <a:r>
              <a:rPr lang="en-US" sz="3600" dirty="0">
                <a:latin typeface="Times New Roman" panose="02020603050405020304" pitchFamily="18" charset="0"/>
                <a:ea typeface="Times New Roman" panose="02020603050405020304" pitchFamily="18" charset="0"/>
              </a:rPr>
              <a:t>You are the ones who justify yourselves in the eyes of men, but God knows your hearts. What is highly valued among men is detestable in God‘s sight.”</a:t>
            </a:r>
            <a:r>
              <a:rPr lang="en-US" sz="3600" dirty="0"/>
              <a:t> </a:t>
            </a:r>
            <a:r>
              <a:rPr lang="zh-CN" altLang="en-US" sz="3600" dirty="0"/>
              <a:t> </a:t>
            </a:r>
            <a:r>
              <a:rPr lang="en-US" altLang="zh-CN" sz="3600" dirty="0"/>
              <a:t>Luke 16:15</a:t>
            </a:r>
          </a:p>
          <a:p>
            <a:endParaRPr lang="en-US" sz="3600" dirty="0"/>
          </a:p>
          <a:p>
            <a:r>
              <a:rPr lang="zh-CN" altLang="en-US" sz="3600" dirty="0"/>
              <a:t>「你们是在人面前自称为义的，你们的心，　神却知道；因为人所尊贵的，是　神看为可憎恶的。” 路十六</a:t>
            </a:r>
            <a:r>
              <a:rPr lang="en-US" altLang="zh-CN" sz="3600" dirty="0"/>
              <a:t>15</a:t>
            </a:r>
            <a:endParaRPr lang="zh-CN" altLang="en-US" sz="3600" dirty="0"/>
          </a:p>
          <a:p>
            <a:endParaRPr lang="en-US" sz="3600" dirty="0"/>
          </a:p>
        </p:txBody>
      </p:sp>
    </p:spTree>
    <p:extLst>
      <p:ext uri="{BB962C8B-B14F-4D97-AF65-F5344CB8AC3E}">
        <p14:creationId xmlns:p14="http://schemas.microsoft.com/office/powerpoint/2010/main" val="119529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306201-7DA7-2D40-A736-12F11C822D8C}"/>
              </a:ext>
            </a:extLst>
          </p:cNvPr>
          <p:cNvSpPr/>
          <p:nvPr/>
        </p:nvSpPr>
        <p:spPr>
          <a:xfrm>
            <a:off x="1054893" y="2691497"/>
            <a:ext cx="10082213" cy="1077218"/>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Use worldly wealth to gain friends for yourself  so that when it is gone, they will welcome you into heaven.</a:t>
            </a:r>
            <a:r>
              <a:rPr lang="en-US" sz="3200" dirty="0"/>
              <a:t> </a:t>
            </a:r>
          </a:p>
        </p:txBody>
      </p:sp>
    </p:spTree>
    <p:extLst>
      <p:ext uri="{BB962C8B-B14F-4D97-AF65-F5344CB8AC3E}">
        <p14:creationId xmlns:p14="http://schemas.microsoft.com/office/powerpoint/2010/main" val="2800819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DAD78-7D9A-1D48-A97A-0A05FA9D2221}"/>
              </a:ext>
            </a:extLst>
          </p:cNvPr>
          <p:cNvSpPr>
            <a:spLocks noGrp="1"/>
          </p:cNvSpPr>
          <p:nvPr>
            <p:ph type="title"/>
          </p:nvPr>
        </p:nvSpPr>
        <p:spPr>
          <a:xfrm>
            <a:off x="223837" y="684215"/>
            <a:ext cx="11744325" cy="3230560"/>
          </a:xfrm>
        </p:spPr>
        <p:txBody>
          <a:bodyPr>
            <a:normAutofit fontScale="90000"/>
          </a:bodyPr>
          <a:lstStyle/>
          <a:p>
            <a:pPr algn="l"/>
            <a:r>
              <a:rPr lang="en-US" dirty="0"/>
              <a:t>“For the people of this world are more shrewd in dealing with their own kind than are the people of the light.” (Luke 16:8)</a:t>
            </a:r>
            <a:br>
              <a:rPr lang="en-US" dirty="0"/>
            </a:br>
            <a:br>
              <a:rPr lang="en-US" dirty="0"/>
            </a:br>
            <a:r>
              <a:rPr lang="zh-CN" altLang="en-US" dirty="0"/>
              <a:t>“因 为 今 世 之 子 在 世 事 之 上 ， 较 比 光 明 之 子 更 加 聪 明 。” </a:t>
            </a:r>
            <a:r>
              <a:rPr lang="en-US" altLang="zh-CN" dirty="0"/>
              <a:t>(</a:t>
            </a:r>
            <a:r>
              <a:rPr lang="zh-CN" altLang="en-US" dirty="0"/>
              <a:t>路十六</a:t>
            </a:r>
            <a:r>
              <a:rPr lang="en-US" altLang="zh-CN" dirty="0"/>
              <a:t>8)</a:t>
            </a:r>
            <a:endParaRPr lang="en-US" dirty="0"/>
          </a:p>
        </p:txBody>
      </p:sp>
    </p:spTree>
    <p:extLst>
      <p:ext uri="{BB962C8B-B14F-4D97-AF65-F5344CB8AC3E}">
        <p14:creationId xmlns:p14="http://schemas.microsoft.com/office/powerpoint/2010/main" val="234330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B07E-FC99-AA4A-80C3-2D18A4B80D78}"/>
              </a:ext>
            </a:extLst>
          </p:cNvPr>
          <p:cNvSpPr>
            <a:spLocks noGrp="1"/>
          </p:cNvSpPr>
          <p:nvPr>
            <p:ph type="title"/>
          </p:nvPr>
        </p:nvSpPr>
        <p:spPr/>
        <p:txBody>
          <a:bodyPr/>
          <a:lstStyle/>
          <a:p>
            <a:r>
              <a:rPr lang="en-US" dirty="0"/>
              <a:t>The meaning of Shrewdness</a:t>
            </a:r>
            <a:br>
              <a:rPr lang="en-US" dirty="0"/>
            </a:br>
            <a:r>
              <a:rPr lang="en-US" dirty="0" err="1"/>
              <a:t>狡猾还是机智</a:t>
            </a:r>
            <a:r>
              <a:rPr lang="zh-CN" altLang="en-US" dirty="0"/>
              <a:t>？</a:t>
            </a:r>
            <a:endParaRPr lang="en-US" dirty="0"/>
          </a:p>
        </p:txBody>
      </p:sp>
    </p:spTree>
    <p:extLst>
      <p:ext uri="{BB962C8B-B14F-4D97-AF65-F5344CB8AC3E}">
        <p14:creationId xmlns:p14="http://schemas.microsoft.com/office/powerpoint/2010/main" val="354976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5DD5BC2-A8E7-4CAD-955A-3807355EC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0" name="Rectangle 19">
            <a:extLst>
              <a:ext uri="{FF2B5EF4-FFF2-40B4-BE49-F238E27FC236}">
                <a16:creationId xmlns:a16="http://schemas.microsoft.com/office/drawing/2014/main" id="{7B40B49E-0AAE-4F83-8B0A-EB7C41036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a:extLst>
              <a:ext uri="{FF2B5EF4-FFF2-40B4-BE49-F238E27FC236}">
                <a16:creationId xmlns:a16="http://schemas.microsoft.com/office/drawing/2014/main" id="{52009DA8-640E-4004-AA63-72884752D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7722C37-F429-004F-BB13-2B2E9C0AA114}"/>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1444752" y="720724"/>
            <a:ext cx="9302496" cy="2695364"/>
          </a:xfrm>
          <a:prstGeom prst="rect">
            <a:avLst/>
          </a:prstGeom>
          <a:noFill/>
          <a:ln w="31750" cap="sq">
            <a:noFill/>
            <a:miter lim="800000"/>
          </a:ln>
        </p:spPr>
      </p:pic>
      <p:pic>
        <p:nvPicPr>
          <p:cNvPr id="10" name="Picture 9">
            <a:extLst>
              <a:ext uri="{FF2B5EF4-FFF2-40B4-BE49-F238E27FC236}">
                <a16:creationId xmlns:a16="http://schemas.microsoft.com/office/drawing/2014/main" id="{23808360-5215-4C45-97AA-E5582649504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44752" y="3416088"/>
            <a:ext cx="4898898" cy="2798448"/>
          </a:xfrm>
          <a:prstGeom prst="rect">
            <a:avLst/>
          </a:prstGeom>
          <a:noFill/>
          <a:ln>
            <a:noFill/>
          </a:ln>
        </p:spPr>
      </p:pic>
      <p:pic>
        <p:nvPicPr>
          <p:cNvPr id="12" name="Picture 11">
            <a:extLst>
              <a:ext uri="{FF2B5EF4-FFF2-40B4-BE49-F238E27FC236}">
                <a16:creationId xmlns:a16="http://schemas.microsoft.com/office/drawing/2014/main" id="{E130C49F-C611-164F-9387-F1E263A1CAA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43650" y="3416088"/>
            <a:ext cx="4403598" cy="2875708"/>
          </a:xfrm>
          <a:prstGeom prst="rect">
            <a:avLst/>
          </a:prstGeom>
          <a:noFill/>
          <a:ln>
            <a:noFill/>
          </a:ln>
        </p:spPr>
      </p:pic>
      <p:sp>
        <p:nvSpPr>
          <p:cNvPr id="3" name="Rectangle 2">
            <a:extLst>
              <a:ext uri="{FF2B5EF4-FFF2-40B4-BE49-F238E27FC236}">
                <a16:creationId xmlns:a16="http://schemas.microsoft.com/office/drawing/2014/main" id="{56780707-F4C1-754A-9609-EE344CBBCD02}"/>
              </a:ext>
            </a:extLst>
          </p:cNvPr>
          <p:cNvSpPr/>
          <p:nvPr/>
        </p:nvSpPr>
        <p:spPr>
          <a:xfrm>
            <a:off x="6200775" y="733636"/>
            <a:ext cx="2286000" cy="26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E55FB3-3EA1-5D47-BB7D-61EE51384A7D}"/>
              </a:ext>
            </a:extLst>
          </p:cNvPr>
          <p:cNvSpPr/>
          <p:nvPr/>
        </p:nvSpPr>
        <p:spPr>
          <a:xfrm>
            <a:off x="3843338" y="727180"/>
            <a:ext cx="2286000" cy="26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83BA54-95A7-094C-8746-C35B33A655C7}"/>
              </a:ext>
            </a:extLst>
          </p:cNvPr>
          <p:cNvSpPr/>
          <p:nvPr/>
        </p:nvSpPr>
        <p:spPr>
          <a:xfrm>
            <a:off x="3843338" y="3470858"/>
            <a:ext cx="2286000" cy="26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35AD3F-3792-704D-8C2F-2788AAE9FB18}"/>
              </a:ext>
            </a:extLst>
          </p:cNvPr>
          <p:cNvSpPr/>
          <p:nvPr/>
        </p:nvSpPr>
        <p:spPr>
          <a:xfrm>
            <a:off x="6140337" y="3380686"/>
            <a:ext cx="2286000" cy="28692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20EA027-4FC8-F748-96F6-494E3908F1E4}"/>
              </a:ext>
            </a:extLst>
          </p:cNvPr>
          <p:cNvSpPr/>
          <p:nvPr/>
        </p:nvSpPr>
        <p:spPr>
          <a:xfrm>
            <a:off x="8441299" y="759354"/>
            <a:ext cx="2286000" cy="26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44177C4-324D-CA40-8B64-6B584108B31B}"/>
              </a:ext>
            </a:extLst>
          </p:cNvPr>
          <p:cNvSpPr/>
          <p:nvPr/>
        </p:nvSpPr>
        <p:spPr>
          <a:xfrm>
            <a:off x="8471223" y="3429370"/>
            <a:ext cx="2414138" cy="28757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94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5DD5BC2-A8E7-4CAD-955A-3807355EC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0" name="Rectangle 19">
            <a:extLst>
              <a:ext uri="{FF2B5EF4-FFF2-40B4-BE49-F238E27FC236}">
                <a16:creationId xmlns:a16="http://schemas.microsoft.com/office/drawing/2014/main" id="{7B40B49E-0AAE-4F83-8B0A-EB7C41036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a:extLst>
              <a:ext uri="{FF2B5EF4-FFF2-40B4-BE49-F238E27FC236}">
                <a16:creationId xmlns:a16="http://schemas.microsoft.com/office/drawing/2014/main" id="{52009DA8-640E-4004-AA63-72884752D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7722C37-F429-004F-BB13-2B2E9C0AA114}"/>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1444752" y="720724"/>
            <a:ext cx="9302496" cy="2695364"/>
          </a:xfrm>
          <a:prstGeom prst="rect">
            <a:avLst/>
          </a:prstGeom>
          <a:noFill/>
          <a:ln w="31750" cap="sq">
            <a:noFill/>
            <a:miter lim="800000"/>
          </a:ln>
        </p:spPr>
      </p:pic>
      <p:pic>
        <p:nvPicPr>
          <p:cNvPr id="10" name="Picture 9">
            <a:extLst>
              <a:ext uri="{FF2B5EF4-FFF2-40B4-BE49-F238E27FC236}">
                <a16:creationId xmlns:a16="http://schemas.microsoft.com/office/drawing/2014/main" id="{23808360-5215-4C45-97AA-E5582649504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44752" y="3416088"/>
            <a:ext cx="4898898" cy="2798448"/>
          </a:xfrm>
          <a:prstGeom prst="rect">
            <a:avLst/>
          </a:prstGeom>
          <a:noFill/>
          <a:ln>
            <a:noFill/>
          </a:ln>
        </p:spPr>
      </p:pic>
      <p:pic>
        <p:nvPicPr>
          <p:cNvPr id="12" name="Picture 11">
            <a:extLst>
              <a:ext uri="{FF2B5EF4-FFF2-40B4-BE49-F238E27FC236}">
                <a16:creationId xmlns:a16="http://schemas.microsoft.com/office/drawing/2014/main" id="{E130C49F-C611-164F-9387-F1E263A1CAA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43650" y="3416088"/>
            <a:ext cx="4403598" cy="2875708"/>
          </a:xfrm>
          <a:prstGeom prst="rect">
            <a:avLst/>
          </a:prstGeom>
          <a:noFill/>
          <a:ln>
            <a:noFill/>
          </a:ln>
        </p:spPr>
      </p:pic>
      <p:sp>
        <p:nvSpPr>
          <p:cNvPr id="3" name="Rectangle 2">
            <a:extLst>
              <a:ext uri="{FF2B5EF4-FFF2-40B4-BE49-F238E27FC236}">
                <a16:creationId xmlns:a16="http://schemas.microsoft.com/office/drawing/2014/main" id="{56780707-F4C1-754A-9609-EE344CBBCD02}"/>
              </a:ext>
            </a:extLst>
          </p:cNvPr>
          <p:cNvSpPr/>
          <p:nvPr/>
        </p:nvSpPr>
        <p:spPr>
          <a:xfrm>
            <a:off x="6200775" y="733636"/>
            <a:ext cx="2286000" cy="26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E55FB3-3EA1-5D47-BB7D-61EE51384A7D}"/>
              </a:ext>
            </a:extLst>
          </p:cNvPr>
          <p:cNvSpPr/>
          <p:nvPr/>
        </p:nvSpPr>
        <p:spPr>
          <a:xfrm>
            <a:off x="1476325" y="727180"/>
            <a:ext cx="2395587" cy="26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83BA54-95A7-094C-8746-C35B33A655C7}"/>
              </a:ext>
            </a:extLst>
          </p:cNvPr>
          <p:cNvSpPr/>
          <p:nvPr/>
        </p:nvSpPr>
        <p:spPr>
          <a:xfrm>
            <a:off x="1424803" y="3441912"/>
            <a:ext cx="2447110" cy="2798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35AD3F-3792-704D-8C2F-2788AAE9FB18}"/>
              </a:ext>
            </a:extLst>
          </p:cNvPr>
          <p:cNvSpPr/>
          <p:nvPr/>
        </p:nvSpPr>
        <p:spPr>
          <a:xfrm>
            <a:off x="6140337" y="3380686"/>
            <a:ext cx="2286000" cy="28692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20EA027-4FC8-F748-96F6-494E3908F1E4}"/>
              </a:ext>
            </a:extLst>
          </p:cNvPr>
          <p:cNvSpPr/>
          <p:nvPr/>
        </p:nvSpPr>
        <p:spPr>
          <a:xfrm>
            <a:off x="8441299" y="759354"/>
            <a:ext cx="2286000" cy="26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44177C4-324D-CA40-8B64-6B584108B31B}"/>
              </a:ext>
            </a:extLst>
          </p:cNvPr>
          <p:cNvSpPr/>
          <p:nvPr/>
        </p:nvSpPr>
        <p:spPr>
          <a:xfrm>
            <a:off x="8471223" y="3429370"/>
            <a:ext cx="2414138" cy="28757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52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5DD5BC2-A8E7-4CAD-955A-3807355EC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0" name="Rectangle 19">
            <a:extLst>
              <a:ext uri="{FF2B5EF4-FFF2-40B4-BE49-F238E27FC236}">
                <a16:creationId xmlns:a16="http://schemas.microsoft.com/office/drawing/2014/main" id="{7B40B49E-0AAE-4F83-8B0A-EB7C41036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a:extLst>
              <a:ext uri="{FF2B5EF4-FFF2-40B4-BE49-F238E27FC236}">
                <a16:creationId xmlns:a16="http://schemas.microsoft.com/office/drawing/2014/main" id="{52009DA8-640E-4004-AA63-72884752D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7722C37-F429-004F-BB13-2B2E9C0AA114}"/>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1444752" y="720724"/>
            <a:ext cx="9302496" cy="2695364"/>
          </a:xfrm>
          <a:prstGeom prst="rect">
            <a:avLst/>
          </a:prstGeom>
          <a:noFill/>
          <a:ln w="31750" cap="sq">
            <a:noFill/>
            <a:miter lim="800000"/>
          </a:ln>
        </p:spPr>
      </p:pic>
      <p:pic>
        <p:nvPicPr>
          <p:cNvPr id="10" name="Picture 9">
            <a:extLst>
              <a:ext uri="{FF2B5EF4-FFF2-40B4-BE49-F238E27FC236}">
                <a16:creationId xmlns:a16="http://schemas.microsoft.com/office/drawing/2014/main" id="{23808360-5215-4C45-97AA-E5582649504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44752" y="3416088"/>
            <a:ext cx="4898898" cy="2798448"/>
          </a:xfrm>
          <a:prstGeom prst="rect">
            <a:avLst/>
          </a:prstGeom>
          <a:noFill/>
          <a:ln>
            <a:noFill/>
          </a:ln>
        </p:spPr>
      </p:pic>
      <p:pic>
        <p:nvPicPr>
          <p:cNvPr id="12" name="Picture 11">
            <a:extLst>
              <a:ext uri="{FF2B5EF4-FFF2-40B4-BE49-F238E27FC236}">
                <a16:creationId xmlns:a16="http://schemas.microsoft.com/office/drawing/2014/main" id="{E130C49F-C611-164F-9387-F1E263A1CAA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43650" y="3416088"/>
            <a:ext cx="4403598" cy="2875708"/>
          </a:xfrm>
          <a:prstGeom prst="rect">
            <a:avLst/>
          </a:prstGeom>
          <a:noFill/>
          <a:ln>
            <a:noFill/>
          </a:ln>
        </p:spPr>
      </p:pic>
      <p:sp>
        <p:nvSpPr>
          <p:cNvPr id="3" name="Rectangle 2">
            <a:extLst>
              <a:ext uri="{FF2B5EF4-FFF2-40B4-BE49-F238E27FC236}">
                <a16:creationId xmlns:a16="http://schemas.microsoft.com/office/drawing/2014/main" id="{56780707-F4C1-754A-9609-EE344CBBCD02}"/>
              </a:ext>
            </a:extLst>
          </p:cNvPr>
          <p:cNvSpPr/>
          <p:nvPr/>
        </p:nvSpPr>
        <p:spPr>
          <a:xfrm>
            <a:off x="3901836" y="746548"/>
            <a:ext cx="2286000" cy="26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E55FB3-3EA1-5D47-BB7D-61EE51384A7D}"/>
              </a:ext>
            </a:extLst>
          </p:cNvPr>
          <p:cNvSpPr/>
          <p:nvPr/>
        </p:nvSpPr>
        <p:spPr>
          <a:xfrm>
            <a:off x="1476325" y="727180"/>
            <a:ext cx="2395587" cy="26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83BA54-95A7-094C-8746-C35B33A655C7}"/>
              </a:ext>
            </a:extLst>
          </p:cNvPr>
          <p:cNvSpPr/>
          <p:nvPr/>
        </p:nvSpPr>
        <p:spPr>
          <a:xfrm>
            <a:off x="1424803" y="3441912"/>
            <a:ext cx="2447110" cy="2798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35AD3F-3792-704D-8C2F-2788AAE9FB18}"/>
              </a:ext>
            </a:extLst>
          </p:cNvPr>
          <p:cNvSpPr/>
          <p:nvPr/>
        </p:nvSpPr>
        <p:spPr>
          <a:xfrm>
            <a:off x="3735949" y="3367774"/>
            <a:ext cx="2286000" cy="28692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20EA027-4FC8-F748-96F6-494E3908F1E4}"/>
              </a:ext>
            </a:extLst>
          </p:cNvPr>
          <p:cNvSpPr/>
          <p:nvPr/>
        </p:nvSpPr>
        <p:spPr>
          <a:xfrm>
            <a:off x="8545449" y="797984"/>
            <a:ext cx="2286000" cy="26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44177C4-324D-CA40-8B64-6B584108B31B}"/>
              </a:ext>
            </a:extLst>
          </p:cNvPr>
          <p:cNvSpPr/>
          <p:nvPr/>
        </p:nvSpPr>
        <p:spPr>
          <a:xfrm>
            <a:off x="8545449" y="3429000"/>
            <a:ext cx="2414138" cy="28757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74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5DD5BC2-A8E7-4CAD-955A-3807355EC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0" name="Rectangle 19">
            <a:extLst>
              <a:ext uri="{FF2B5EF4-FFF2-40B4-BE49-F238E27FC236}">
                <a16:creationId xmlns:a16="http://schemas.microsoft.com/office/drawing/2014/main" id="{7B40B49E-0AAE-4F83-8B0A-EB7C41036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a:extLst>
              <a:ext uri="{FF2B5EF4-FFF2-40B4-BE49-F238E27FC236}">
                <a16:creationId xmlns:a16="http://schemas.microsoft.com/office/drawing/2014/main" id="{52009DA8-640E-4004-AA63-72884752D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7722C37-F429-004F-BB13-2B2E9C0AA114}"/>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1444752" y="720724"/>
            <a:ext cx="9302496" cy="2695364"/>
          </a:xfrm>
          <a:prstGeom prst="rect">
            <a:avLst/>
          </a:prstGeom>
          <a:noFill/>
          <a:ln w="31750" cap="sq">
            <a:noFill/>
            <a:miter lim="800000"/>
          </a:ln>
        </p:spPr>
      </p:pic>
      <p:pic>
        <p:nvPicPr>
          <p:cNvPr id="10" name="Picture 9">
            <a:extLst>
              <a:ext uri="{FF2B5EF4-FFF2-40B4-BE49-F238E27FC236}">
                <a16:creationId xmlns:a16="http://schemas.microsoft.com/office/drawing/2014/main" id="{23808360-5215-4C45-97AA-E5582649504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44752" y="3416088"/>
            <a:ext cx="4898898" cy="2798448"/>
          </a:xfrm>
          <a:prstGeom prst="rect">
            <a:avLst/>
          </a:prstGeom>
          <a:noFill/>
          <a:ln>
            <a:noFill/>
          </a:ln>
        </p:spPr>
      </p:pic>
      <p:pic>
        <p:nvPicPr>
          <p:cNvPr id="12" name="Picture 11">
            <a:extLst>
              <a:ext uri="{FF2B5EF4-FFF2-40B4-BE49-F238E27FC236}">
                <a16:creationId xmlns:a16="http://schemas.microsoft.com/office/drawing/2014/main" id="{E130C49F-C611-164F-9387-F1E263A1CAA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43650" y="3416088"/>
            <a:ext cx="4403598" cy="2875708"/>
          </a:xfrm>
          <a:prstGeom prst="rect">
            <a:avLst/>
          </a:prstGeom>
          <a:noFill/>
          <a:ln>
            <a:noFill/>
          </a:ln>
        </p:spPr>
      </p:pic>
      <p:sp>
        <p:nvSpPr>
          <p:cNvPr id="3" name="Rectangle 2">
            <a:extLst>
              <a:ext uri="{FF2B5EF4-FFF2-40B4-BE49-F238E27FC236}">
                <a16:creationId xmlns:a16="http://schemas.microsoft.com/office/drawing/2014/main" id="{56780707-F4C1-754A-9609-EE344CBBCD02}"/>
              </a:ext>
            </a:extLst>
          </p:cNvPr>
          <p:cNvSpPr/>
          <p:nvPr/>
        </p:nvSpPr>
        <p:spPr>
          <a:xfrm>
            <a:off x="3901836" y="746548"/>
            <a:ext cx="2286000" cy="26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E55FB3-3EA1-5D47-BB7D-61EE51384A7D}"/>
              </a:ext>
            </a:extLst>
          </p:cNvPr>
          <p:cNvSpPr/>
          <p:nvPr/>
        </p:nvSpPr>
        <p:spPr>
          <a:xfrm>
            <a:off x="1476325" y="727180"/>
            <a:ext cx="2395587" cy="26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83BA54-95A7-094C-8746-C35B33A655C7}"/>
              </a:ext>
            </a:extLst>
          </p:cNvPr>
          <p:cNvSpPr/>
          <p:nvPr/>
        </p:nvSpPr>
        <p:spPr>
          <a:xfrm>
            <a:off x="1424803" y="3441912"/>
            <a:ext cx="2447110" cy="2798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35AD3F-3792-704D-8C2F-2788AAE9FB18}"/>
              </a:ext>
            </a:extLst>
          </p:cNvPr>
          <p:cNvSpPr/>
          <p:nvPr/>
        </p:nvSpPr>
        <p:spPr>
          <a:xfrm>
            <a:off x="3735949" y="3367774"/>
            <a:ext cx="2286000" cy="28692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20EA027-4FC8-F748-96F6-494E3908F1E4}"/>
              </a:ext>
            </a:extLst>
          </p:cNvPr>
          <p:cNvSpPr/>
          <p:nvPr/>
        </p:nvSpPr>
        <p:spPr>
          <a:xfrm>
            <a:off x="6217759" y="696567"/>
            <a:ext cx="2286000" cy="26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44177C4-324D-CA40-8B64-6B584108B31B}"/>
              </a:ext>
            </a:extLst>
          </p:cNvPr>
          <p:cNvSpPr/>
          <p:nvPr/>
        </p:nvSpPr>
        <p:spPr>
          <a:xfrm>
            <a:off x="6187836" y="3377458"/>
            <a:ext cx="2414138" cy="28757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63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EAE9D9-7850-1442-A0DA-83DE6720FA1F}"/>
              </a:ext>
            </a:extLst>
          </p:cNvPr>
          <p:cNvSpPr>
            <a:spLocks noGrp="1"/>
          </p:cNvSpPr>
          <p:nvPr>
            <p:ph idx="1"/>
          </p:nvPr>
        </p:nvSpPr>
        <p:spPr>
          <a:xfrm>
            <a:off x="628650" y="1835936"/>
            <a:ext cx="3977639" cy="3854112"/>
          </a:xfrm>
        </p:spPr>
        <p:txBody>
          <a:bodyPr>
            <a:normAutofit fontScale="92500" lnSpcReduction="10000"/>
          </a:bodyPr>
          <a:lstStyle/>
          <a:p>
            <a:pPr marL="0" indent="0">
              <a:buNone/>
            </a:pPr>
            <a:r>
              <a:rPr lang="en-US" sz="8000" dirty="0"/>
              <a:t>Look down the Road</a:t>
            </a:r>
          </a:p>
        </p:txBody>
      </p:sp>
      <p:sp useBgFill="1">
        <p:nvSpPr>
          <p:cNvPr id="9" name="Rectangle 8">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1379" y="0"/>
            <a:ext cx="72406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ighway with a mountain in the background&#10;&#10;Description automatically generated">
            <a:extLst>
              <a:ext uri="{FF2B5EF4-FFF2-40B4-BE49-F238E27FC236}">
                <a16:creationId xmlns:a16="http://schemas.microsoft.com/office/drawing/2014/main" id="{98CF4C70-5589-41DC-974D-6902F2A079B0}"/>
              </a:ext>
            </a:extLst>
          </p:cNvPr>
          <p:cNvPicPr>
            <a:picLocks noChangeAspect="1"/>
          </p:cNvPicPr>
          <p:nvPr/>
        </p:nvPicPr>
        <p:blipFill rotWithShape="1">
          <a:blip r:embed="rId2"/>
          <a:srcRect l="21924" r="11034" b="-1"/>
          <a:stretch/>
        </p:blipFill>
        <p:spPr>
          <a:xfrm>
            <a:off x="5304147" y="10"/>
            <a:ext cx="6887853" cy="6857990"/>
          </a:xfrm>
          <a:prstGeom prst="rect">
            <a:avLst/>
          </a:prstGeom>
        </p:spPr>
      </p:pic>
    </p:spTree>
    <p:extLst>
      <p:ext uri="{BB962C8B-B14F-4D97-AF65-F5344CB8AC3E}">
        <p14:creationId xmlns:p14="http://schemas.microsoft.com/office/powerpoint/2010/main" val="160290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things you need to know about Lehman Brothers - Marketplace">
            <a:extLst>
              <a:ext uri="{FF2B5EF4-FFF2-40B4-BE49-F238E27FC236}">
                <a16:creationId xmlns:a16="http://schemas.microsoft.com/office/drawing/2014/main" id="{4B0EDDDD-1F8E-2144-A211-119AAD53D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75"/>
            <a:ext cx="12192000" cy="677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35573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17</TotalTime>
  <Words>584</Words>
  <Application>Microsoft Macintosh PowerPoint</Application>
  <PresentationFormat>Widescreen</PresentationFormat>
  <Paragraphs>24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Century Gothic</vt:lpstr>
      <vt:lpstr>Helvetica</vt:lpstr>
      <vt:lpstr>Times</vt:lpstr>
      <vt:lpstr>Times New Roman</vt:lpstr>
      <vt:lpstr>Vapor Trail</vt:lpstr>
      <vt:lpstr>A Win-Win Investment Strategy (Luke 16:1-15)</vt:lpstr>
      <vt:lpstr>“For the people of this world are more shrewd in dealing with their own kind than are the people of the light.” (Luke 16:8)  “因 为 今 世 之 子 在 世 事 之 上 ， 较 比 光 明 之 子 更 加 聪 明 。” (路十六8)</vt:lpstr>
      <vt:lpstr>The meaning of Shrewdness 狡猾还是机智？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Win-Win Investment Strategy (Luke 16:1-15)</dc:title>
  <dc:creator>Aaron Chan</dc:creator>
  <cp:lastModifiedBy>Aaron Chan</cp:lastModifiedBy>
  <cp:revision>4</cp:revision>
  <dcterms:created xsi:type="dcterms:W3CDTF">2020-10-11T02:00:23Z</dcterms:created>
  <dcterms:modified xsi:type="dcterms:W3CDTF">2020-10-11T02:18:05Z</dcterms:modified>
</cp:coreProperties>
</file>